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5" r:id="rId20"/>
    <p:sldId id="277" r:id="rId21"/>
    <p:sldId id="278" r:id="rId22"/>
    <p:sldId id="274" r:id="rId23"/>
    <p:sldId id="279" r:id="rId24"/>
    <p:sldId id="280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378F6-D9EC-4669-8C8F-7239BCE2F970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E652-4C84-4941-B9C4-FC8CB48E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ArraySq.c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Array2.c,ArrayAvg.c,Arrayodd.c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E652-4C84-4941-B9C4-FC8CB48EB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899D-4109-49C5-87DA-7E5F59AF656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13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CB393-6AD9-4FF7-8EAB-03A96772D2F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1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94D948-5C7A-48CB-BFC3-27A12CE135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5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381000"/>
            <a:ext cx="7024744" cy="1143000"/>
          </a:xfrm>
        </p:spPr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430862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sz="2000" b="1" dirty="0" err="1" smtClean="0"/>
              <a:t>regno</a:t>
            </a:r>
            <a:r>
              <a:rPr lang="en-US" sz="2000" b="1" dirty="0" smtClean="0"/>
              <a:t>[0]=12,regno[1]=14,regno[2]=15,regno[3]=23 ,regno[4]=0,regno[5]=0</a:t>
            </a:r>
          </a:p>
          <a:p>
            <a:pPr marL="68580" indent="0">
              <a:buNone/>
            </a:pPr>
            <a:endParaRPr lang="en-US" sz="2000" b="1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b="1" dirty="0" err="1" smtClean="0"/>
              <a:t>regno</a:t>
            </a:r>
            <a:r>
              <a:rPr lang="en-US" sz="2000" b="1" dirty="0" smtClean="0"/>
              <a:t>[0</a:t>
            </a:r>
            <a:r>
              <a:rPr lang="en-US" sz="2000" b="1" dirty="0"/>
              <a:t>]=12,regno[1]=14,regno[2]=15,regno[3]=</a:t>
            </a:r>
            <a:r>
              <a:rPr lang="en-US" sz="2000" b="1" dirty="0" smtClean="0"/>
              <a:t>23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b="1" dirty="0" smtClean="0"/>
              <a:t>name[0]=‘</a:t>
            </a:r>
            <a:r>
              <a:rPr lang="en-US" sz="2000" b="1" dirty="0" err="1" smtClean="0"/>
              <a:t>r’,name</a:t>
            </a:r>
            <a:r>
              <a:rPr lang="en-US" sz="2000" b="1" dirty="0" smtClean="0"/>
              <a:t>[1]=‘</a:t>
            </a:r>
            <a:r>
              <a:rPr lang="en-US" sz="2000" b="1" dirty="0" err="1" smtClean="0"/>
              <a:t>a’,name</a:t>
            </a:r>
            <a:r>
              <a:rPr lang="en-US" sz="2000" b="1" dirty="0" smtClean="0"/>
              <a:t>[2]=‘</a:t>
            </a:r>
            <a:r>
              <a:rPr lang="en-US" sz="2000" b="1" dirty="0" err="1" smtClean="0"/>
              <a:t>h’,name</a:t>
            </a:r>
            <a:r>
              <a:rPr lang="en-US" sz="2000" b="1" dirty="0" smtClean="0"/>
              <a:t>[3]=‘</a:t>
            </a:r>
            <a:r>
              <a:rPr lang="en-US" sz="2000" b="1" dirty="0" err="1" smtClean="0"/>
              <a:t>u’,name</a:t>
            </a:r>
            <a:r>
              <a:rPr lang="en-US" sz="2000" b="1" dirty="0" smtClean="0"/>
              <a:t>[4]=‘</a:t>
            </a:r>
            <a:r>
              <a:rPr lang="en-US" sz="2000" b="1" dirty="0" err="1" smtClean="0"/>
              <a:t>l’,name</a:t>
            </a:r>
            <a:r>
              <a:rPr lang="en-US" sz="2000" b="1" dirty="0" smtClean="0"/>
              <a:t>[5]=‘\0’</a:t>
            </a:r>
            <a:endParaRPr lang="en-US" sz="2000" b="1" dirty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47800" y="1600200"/>
            <a:ext cx="6248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regno</a:t>
            </a:r>
            <a:r>
              <a:rPr lang="en-US" b="1" dirty="0" smtClean="0"/>
              <a:t>[6]={12,14,15,23}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248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regno</a:t>
            </a:r>
            <a:r>
              <a:rPr lang="en-US" b="1" dirty="0" smtClean="0"/>
              <a:t>[ ]={12,14,15,23}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4419600"/>
            <a:ext cx="6248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char name[6 ]={‘</a:t>
            </a:r>
            <a:r>
              <a:rPr lang="en-US" b="1" dirty="0" err="1" smtClean="0"/>
              <a:t>r’,’a’,’h’,’u’,’l</a:t>
            </a:r>
            <a:r>
              <a:rPr lang="en-US" b="1" dirty="0" smtClean="0"/>
              <a:t>’,’\0’}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9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5" y="713509"/>
            <a:ext cx="7024744" cy="1143000"/>
          </a:xfrm>
        </p:spPr>
        <p:txBody>
          <a:bodyPr/>
          <a:lstStyle/>
          <a:p>
            <a:r>
              <a:rPr lang="en-US" dirty="0" smtClean="0"/>
              <a:t>Array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loops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2971800"/>
            <a:ext cx="5334000" cy="3505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a[5];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(“Enter 5-elements”);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=0;i&lt;5;i++)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05400" y="762000"/>
            <a:ext cx="3429000" cy="2133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err="1" smtClean="0"/>
              <a:t>printf</a:t>
            </a:r>
            <a:r>
              <a:rPr lang="en-US" sz="1600" dirty="0" smtClean="0"/>
              <a:t>(“Enter an-element”);</a:t>
            </a:r>
          </a:p>
          <a:p>
            <a:r>
              <a:rPr lang="en-US" sz="1600" dirty="0" err="1" smtClean="0"/>
              <a:t>scanf</a:t>
            </a:r>
            <a:r>
              <a:rPr lang="en-US" sz="1600" dirty="0" smtClean="0"/>
              <a:t>(“%</a:t>
            </a:r>
            <a:r>
              <a:rPr lang="en-US" sz="1600" dirty="0" err="1" smtClean="0"/>
              <a:t>d”,&amp;a</a:t>
            </a:r>
            <a:r>
              <a:rPr lang="en-US" sz="1600" dirty="0" smtClean="0"/>
              <a:t>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7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with a single subscript or index value is called a single dimensional array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a[5]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: To print square of 5-numbers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5257800" cy="32004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5867400" cy="3733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600" dirty="0" smtClean="0"/>
          </a:p>
          <a:p>
            <a:pPr algn="just"/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a[5],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algn="just"/>
            <a:r>
              <a:rPr lang="en-US" sz="1600" dirty="0" err="1" smtClean="0"/>
              <a:t>printf</a:t>
            </a:r>
            <a:r>
              <a:rPr lang="en-US" sz="1600" dirty="0" smtClean="0"/>
              <a:t>(“Enter 5-numbers : ”);</a:t>
            </a:r>
          </a:p>
          <a:p>
            <a:pPr algn="just"/>
            <a:r>
              <a:rPr lang="en-US" sz="1600" dirty="0" smtClean="0"/>
              <a:t>for 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=0;i&lt;5;i++)</a:t>
            </a:r>
          </a:p>
          <a:p>
            <a:pPr algn="just"/>
            <a:r>
              <a:rPr lang="en-US" sz="1600" dirty="0" smtClean="0"/>
              <a:t>{</a:t>
            </a:r>
          </a:p>
          <a:p>
            <a:pPr algn="just"/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(“%</a:t>
            </a:r>
            <a:r>
              <a:rPr lang="en-US" sz="1600" dirty="0" err="1" smtClean="0"/>
              <a:t>d”,&amp;a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 algn="just"/>
            <a:r>
              <a:rPr lang="en-US" sz="1600" dirty="0" smtClean="0"/>
              <a:t>}</a:t>
            </a:r>
          </a:p>
          <a:p>
            <a:pPr algn="just"/>
            <a:r>
              <a:rPr lang="en-US" sz="1600" dirty="0" smtClean="0"/>
              <a:t>for (</a:t>
            </a:r>
            <a:r>
              <a:rPr lang="en-US" sz="1600" dirty="0" err="1" smtClean="0"/>
              <a:t>i</a:t>
            </a:r>
            <a:r>
              <a:rPr lang="en-US" sz="1600" dirty="0" smtClean="0"/>
              <a:t>=0;j&lt;5;j++)</a:t>
            </a:r>
          </a:p>
          <a:p>
            <a:pPr algn="just"/>
            <a:r>
              <a:rPr lang="en-US" sz="1600" dirty="0" smtClean="0"/>
              <a:t>{</a:t>
            </a:r>
          </a:p>
          <a:p>
            <a:pPr algn="just"/>
            <a:r>
              <a:rPr lang="en-US" sz="1600" dirty="0" smtClean="0"/>
              <a:t>	</a:t>
            </a:r>
            <a:r>
              <a:rPr lang="en-US" sz="1600" dirty="0" err="1" smtClean="0"/>
              <a:t>sq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]=a[</a:t>
            </a:r>
            <a:r>
              <a:rPr lang="en-US" sz="1600" dirty="0" err="1" smtClean="0"/>
              <a:t>i</a:t>
            </a:r>
            <a:r>
              <a:rPr lang="en-US" sz="1600" dirty="0" smtClean="0"/>
              <a:t>]*a[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algn="just"/>
            <a:r>
              <a:rPr lang="en-US" sz="1600" dirty="0" smtClean="0"/>
              <a:t>}</a:t>
            </a:r>
          </a:p>
          <a:p>
            <a:pPr algn="just"/>
            <a:r>
              <a:rPr lang="en-US" sz="1600" dirty="0" smtClean="0"/>
              <a:t>for (</a:t>
            </a:r>
            <a:r>
              <a:rPr lang="en-US" sz="1600" dirty="0" err="1" smtClean="0"/>
              <a:t>i</a:t>
            </a:r>
            <a:r>
              <a:rPr lang="en-US" sz="1600" dirty="0" smtClean="0"/>
              <a:t>=0;j&lt;5;j</a:t>
            </a:r>
            <a:r>
              <a:rPr lang="en-US" sz="1600" dirty="0"/>
              <a:t>++)</a:t>
            </a:r>
          </a:p>
          <a:p>
            <a:pPr algn="just"/>
            <a:r>
              <a:rPr lang="en-US" sz="1600" dirty="0"/>
              <a:t>{</a:t>
            </a:r>
          </a:p>
          <a:p>
            <a:pPr algn="just"/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(“Square of %d is %</a:t>
            </a:r>
            <a:r>
              <a:rPr lang="en-US" sz="1600" dirty="0" err="1" smtClean="0"/>
              <a:t>d”,a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],</a:t>
            </a:r>
            <a:r>
              <a:rPr lang="en-US" sz="1600" dirty="0" err="1" smtClean="0"/>
              <a:t>sq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  <a:endParaRPr lang="en-US" sz="1600" dirty="0"/>
          </a:p>
          <a:p>
            <a:pPr algn="just"/>
            <a:r>
              <a:rPr lang="en-US" sz="1600" dirty="0"/>
              <a:t>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and display student’s marks </a:t>
            </a:r>
          </a:p>
          <a:p>
            <a:r>
              <a:rPr lang="en-US" dirty="0" smtClean="0"/>
              <a:t>To find total &amp; average of 5-subject marks</a:t>
            </a:r>
          </a:p>
          <a:p>
            <a:r>
              <a:rPr lang="en-US" dirty="0" smtClean="0"/>
              <a:t>To display only odd numbers out of 20 numbers entered by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81576"/>
              </p:ext>
            </p:extLst>
          </p:nvPr>
        </p:nvGraphicFramePr>
        <p:xfrm>
          <a:off x="4191000" y="2362200"/>
          <a:ext cx="1905000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423"/>
                <a:gridCol w="659423"/>
                <a:gridCol w="586154"/>
              </a:tblGrid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8606" y="4535177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 X Columns (5X3) Array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900177"/>
              </p:ext>
            </p:extLst>
          </p:nvPr>
        </p:nvGraphicFramePr>
        <p:xfrm>
          <a:off x="838200" y="2362200"/>
          <a:ext cx="1905000" cy="38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423"/>
                <a:gridCol w="659423"/>
                <a:gridCol w="586154"/>
              </a:tblGrid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0709" y="305966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of size =3 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01494"/>
              </p:ext>
            </p:extLst>
          </p:nvPr>
        </p:nvGraphicFramePr>
        <p:xfrm>
          <a:off x="838200" y="3799840"/>
          <a:ext cx="1905000" cy="77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423"/>
                <a:gridCol w="659423"/>
                <a:gridCol w="586154"/>
              </a:tblGrid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3406" y="481226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 X Columns=2X3 Array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723252" y="27432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332852" y="27432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3297" y="5410200"/>
            <a:ext cx="3578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 X Columns (</a:t>
            </a:r>
            <a:r>
              <a:rPr lang="en-US" dirty="0" err="1" smtClean="0"/>
              <a:t>nXm</a:t>
            </a:r>
            <a:r>
              <a:rPr lang="en-US" dirty="0" smtClean="0"/>
              <a:t>) Array ; </a:t>
            </a:r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 Rows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 Columns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647052" y="351686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256652" y="351686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33400" y="41910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4999852" y="20574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5609452" y="20574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10000" y="283106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849448" y="312420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810000" y="351686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3810000" y="389786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with two or more dimensions </a:t>
            </a:r>
            <a:r>
              <a:rPr lang="en-US" dirty="0" err="1" smtClean="0"/>
              <a:t>i.e</a:t>
            </a:r>
            <a:r>
              <a:rPr lang="en-US" dirty="0" smtClean="0"/>
              <a:t> subscripts are multi-dimensional arrays.</a:t>
            </a:r>
          </a:p>
          <a:p>
            <a:pPr lvl="1"/>
            <a:r>
              <a:rPr lang="en-US" dirty="0" smtClean="0"/>
              <a:t>Two-dimensional : </a:t>
            </a:r>
            <a:r>
              <a:rPr lang="en-US" dirty="0" err="1" smtClean="0"/>
              <a:t>int</a:t>
            </a:r>
            <a:r>
              <a:rPr lang="en-US" dirty="0" smtClean="0"/>
              <a:t> a[2][3]</a:t>
            </a:r>
          </a:p>
          <a:p>
            <a:pPr lvl="1"/>
            <a:r>
              <a:rPr lang="en-US" dirty="0" smtClean="0"/>
              <a:t>Three-dimensional : </a:t>
            </a:r>
            <a:r>
              <a:rPr lang="en-US" dirty="0" err="1" smtClean="0"/>
              <a:t>int</a:t>
            </a:r>
            <a:r>
              <a:rPr lang="en-US" dirty="0" smtClean="0"/>
              <a:t> a[2][3][4]</a:t>
            </a:r>
          </a:p>
          <a:p>
            <a:endParaRPr lang="en-US" dirty="0"/>
          </a:p>
          <a:p>
            <a:r>
              <a:rPr lang="en-US" dirty="0" smtClean="0"/>
              <a:t>Use : Makes easier to work with graphs having rows and columns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r>
              <a:rPr lang="en-US" dirty="0" smtClean="0"/>
              <a:t>A 2-D array can be used to represent two dimensional quantities like matrices </a:t>
            </a:r>
          </a:p>
          <a:p>
            <a:r>
              <a:rPr lang="en-US" dirty="0" smtClean="0"/>
              <a:t>Declaration 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 : char a[2][3];</a:t>
            </a:r>
          </a:p>
          <a:p>
            <a:pPr lvl="1"/>
            <a:r>
              <a:rPr lang="en-US" dirty="0" smtClean="0"/>
              <a:t>a[0][0]</a:t>
            </a:r>
            <a:r>
              <a:rPr lang="en-US" dirty="0" smtClean="0">
                <a:sym typeface="Wingdings" panose="05000000000000000000" pitchFamily="2" charset="2"/>
              </a:rPr>
              <a:t>’M’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a[0][1]’A’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962400"/>
            <a:ext cx="4572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data_type</a:t>
            </a:r>
            <a:r>
              <a:rPr lang="en-US" b="1" dirty="0" smtClean="0"/>
              <a:t>  </a:t>
            </a:r>
            <a:r>
              <a:rPr lang="en-US" b="1" dirty="0" err="1" smtClean="0"/>
              <a:t>array_name</a:t>
            </a:r>
            <a:r>
              <a:rPr lang="en-US" b="1" dirty="0" smtClean="0"/>
              <a:t> [row][ col]</a:t>
            </a:r>
          </a:p>
          <a:p>
            <a:pPr algn="ctr"/>
            <a:endParaRPr lang="en-US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16957"/>
              </p:ext>
            </p:extLst>
          </p:nvPr>
        </p:nvGraphicFramePr>
        <p:xfrm>
          <a:off x="5829300" y="5257800"/>
          <a:ext cx="1905000" cy="77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423"/>
                <a:gridCol w="659423"/>
                <a:gridCol w="586154"/>
              </a:tblGrid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05500" y="497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638152" y="497482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247752" y="4974828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4500" y="5267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524500" y="5648960"/>
            <a:ext cx="25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dirty="0" smtClean="0"/>
              <a:t>Initializing 2-D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Declaration :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[4][3]={1,2,3,4,5,6,7,8,9,3,3,3}</a:t>
            </a: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[0][0]</a:t>
            </a:r>
            <a:r>
              <a:rPr lang="en-US" dirty="0" smtClean="0">
                <a:sym typeface="Wingdings" panose="05000000000000000000" pitchFamily="2" charset="2"/>
              </a:rPr>
              <a:t>1</a:t>
            </a: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[0][1]2</a:t>
            </a: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[0][2]</a:t>
            </a:r>
            <a:r>
              <a:rPr lang="en-US" dirty="0" smtClean="0">
                <a:sym typeface="Wingdings" panose="05000000000000000000" pitchFamily="2" charset="2"/>
              </a:rPr>
              <a:t>3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[1][0]4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[1][1]</a:t>
            </a:r>
            <a:r>
              <a:rPr lang="en-US" dirty="0" smtClean="0">
                <a:sym typeface="Wingdings" panose="05000000000000000000" pitchFamily="2" charset="2"/>
              </a:rPr>
              <a:t>5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[1][2]6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[2][0]</a:t>
            </a:r>
            <a:r>
              <a:rPr lang="en-US" dirty="0" smtClean="0">
                <a:sym typeface="Wingdings" panose="05000000000000000000" pitchFamily="2" charset="2"/>
              </a:rPr>
              <a:t>7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[2][1]8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[2][2]</a:t>
            </a:r>
            <a:r>
              <a:rPr lang="en-US" dirty="0" smtClean="0">
                <a:sym typeface="Wingdings" panose="05000000000000000000" pitchFamily="2" charset="2"/>
              </a:rPr>
              <a:t>9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[3][0]3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sam</a:t>
            </a:r>
            <a:r>
              <a:rPr lang="en-US" dirty="0" smtClean="0"/>
              <a:t>[3][1]</a:t>
            </a:r>
            <a:r>
              <a:rPr lang="en-US" dirty="0" smtClean="0">
                <a:sym typeface="Wingdings" panose="05000000000000000000" pitchFamily="2" charset="2"/>
              </a:rPr>
              <a:t>3</a:t>
            </a:r>
            <a:endParaRPr lang="en-US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sam</a:t>
            </a:r>
            <a:r>
              <a:rPr lang="en-US" dirty="0" smtClean="0">
                <a:sym typeface="Wingdings" panose="05000000000000000000" pitchFamily="2" charset="2"/>
              </a:rPr>
              <a:t>[3][2]3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[4][3]={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{1,2,3},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{4.5.6},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{7,8,9},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{3,3,3}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};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[3][5]={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  <a:r>
              <a:rPr lang="en-US" dirty="0"/>
              <a:t>1,2,3},</a:t>
            </a:r>
          </a:p>
          <a:p>
            <a:pPr marL="365760" lvl="1" indent="0">
              <a:buNone/>
            </a:pPr>
            <a:r>
              <a:rPr lang="en-US" dirty="0"/>
              <a:t>			{4.5.6},</a:t>
            </a:r>
          </a:p>
          <a:p>
            <a:pPr marL="365760" lvl="1" indent="0">
              <a:buNone/>
            </a:pPr>
            <a:r>
              <a:rPr lang="en-US" dirty="0"/>
              <a:t>			{7,8,9},</a:t>
            </a:r>
          </a:p>
          <a:p>
            <a:pPr marL="365760" lvl="1" indent="0">
              <a:buNone/>
            </a:pPr>
            <a:r>
              <a:rPr lang="en-US" dirty="0"/>
              <a:t>			</a:t>
            </a:r>
          </a:p>
          <a:p>
            <a:pPr marL="365760" lvl="1" indent="0">
              <a:buNone/>
            </a:pPr>
            <a:r>
              <a:rPr lang="en-US" dirty="0"/>
              <a:t>		    }; </a:t>
            </a:r>
            <a:r>
              <a:rPr lang="en-US" dirty="0" smtClean="0"/>
              <a:t>//initialize with zeros the empty locations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2-D 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Arrays: Declaring and </a:t>
            </a:r>
            <a:r>
              <a:rPr lang="en-US" dirty="0" smtClean="0"/>
              <a:t>Initializing</a:t>
            </a:r>
          </a:p>
          <a:p>
            <a:r>
              <a:rPr lang="en-US" dirty="0" smtClean="0"/>
              <a:t> </a:t>
            </a:r>
            <a:r>
              <a:rPr lang="en-US" dirty="0"/>
              <a:t>One 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Two </a:t>
            </a:r>
            <a:r>
              <a:rPr lang="en-US" dirty="0"/>
              <a:t>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 </a:t>
            </a:r>
            <a:r>
              <a:rPr lang="en-US" dirty="0"/>
              <a:t>Multi Dimensional Arrays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Passing arrays to functions. </a:t>
            </a:r>
          </a:p>
        </p:txBody>
      </p:sp>
    </p:spTree>
    <p:extLst>
      <p:ext uri="{BB962C8B-B14F-4D97-AF65-F5344CB8AC3E}">
        <p14:creationId xmlns:p14="http://schemas.microsoft.com/office/powerpoint/2010/main" val="33638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2-D Array Initialization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loops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551542"/>
            <a:ext cx="3276600" cy="2191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a[5];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printf</a:t>
            </a:r>
            <a:r>
              <a:rPr lang="en-US" sz="1600" dirty="0" smtClean="0"/>
              <a:t>(“Enter 5-elements”);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=0;i&lt;5;i++)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(“%</a:t>
            </a:r>
            <a:r>
              <a:rPr lang="en-US" sz="1600" dirty="0" err="1" smtClean="0"/>
              <a:t>d”,&amp;a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2895600"/>
            <a:ext cx="5334000" cy="3505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a[5][3];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i,j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(“Enter 15-elements”);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=0;i&lt;5;i++)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(j=0;j&lt;3;j++)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1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enter and print marks for 6 subjects  of 5 students </a:t>
            </a:r>
          </a:p>
          <a:p>
            <a:r>
              <a:rPr lang="en-US" dirty="0" smtClean="0"/>
              <a:t>To find sum and difference of two matrices</a:t>
            </a:r>
          </a:p>
          <a:p>
            <a:r>
              <a:rPr lang="en-US" dirty="0" smtClean="0"/>
              <a:t>To find the product of </a:t>
            </a:r>
            <a:r>
              <a:rPr lang="en-US" smtClean="0"/>
              <a:t>two 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be 20"/>
          <p:cNvSpPr/>
          <p:nvPr/>
        </p:nvSpPr>
        <p:spPr>
          <a:xfrm>
            <a:off x="2438400" y="47244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438400" y="44196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Three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3-D array contains 3-subscripts .</a:t>
            </a:r>
          </a:p>
          <a:p>
            <a:r>
              <a:rPr lang="en-US" dirty="0" smtClean="0"/>
              <a:t>It has applications in 3-D objects like Cube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a[3][4][2]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3733800" y="44958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286000" y="4114800"/>
            <a:ext cx="1981200" cy="1219200"/>
            <a:chOff x="2286000" y="4114800"/>
            <a:chExt cx="1981200" cy="1219200"/>
          </a:xfrm>
        </p:grpSpPr>
        <p:sp>
          <p:nvSpPr>
            <p:cNvPr id="23" name="Cube 22"/>
            <p:cNvSpPr/>
            <p:nvPr/>
          </p:nvSpPr>
          <p:spPr>
            <a:xfrm>
              <a:off x="2438400" y="4114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2286000" y="4876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6000" y="45720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2286000" y="42672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3733800" y="48006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3657600" y="4876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00400" y="4876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743200" y="4876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3733800" y="4114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3276600" y="4114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895600" y="4114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3657600" y="45720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3200400" y="45720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743200" y="45720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2743200" y="42672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3200400" y="42672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3657600" y="42672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050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14802" y="4714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14802" y="5045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953000" y="3581400"/>
            <a:ext cx="1981200" cy="609600"/>
            <a:chOff x="4953000" y="3581400"/>
            <a:chExt cx="1981200" cy="609600"/>
          </a:xfrm>
        </p:grpSpPr>
        <p:grpSp>
          <p:nvGrpSpPr>
            <p:cNvPr id="35" name="Group 34"/>
            <p:cNvGrpSpPr/>
            <p:nvPr/>
          </p:nvGrpSpPr>
          <p:grpSpPr>
            <a:xfrm>
              <a:off x="4953000" y="3581400"/>
              <a:ext cx="1981200" cy="609600"/>
              <a:chOff x="4953000" y="3581400"/>
              <a:chExt cx="1981200" cy="609600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5105400" y="35814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4953000" y="37338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6400800" y="35814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5943600" y="35814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/>
              <p:cNvSpPr/>
              <p:nvPr/>
            </p:nvSpPr>
            <p:spPr>
              <a:xfrm>
                <a:off x="5562600" y="35814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/>
              <p:cNvSpPr/>
              <p:nvPr/>
            </p:nvSpPr>
            <p:spPr>
              <a:xfrm>
                <a:off x="5867400" y="37338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/>
              <p:cNvSpPr/>
              <p:nvPr/>
            </p:nvSpPr>
            <p:spPr>
              <a:xfrm>
                <a:off x="6324600" y="37338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Cube 35"/>
            <p:cNvSpPr/>
            <p:nvPr/>
          </p:nvSpPr>
          <p:spPr>
            <a:xfrm>
              <a:off x="5410200" y="37338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53000" y="431113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2-D array 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05600" y="4599342"/>
            <a:ext cx="990600" cy="1420458"/>
            <a:chOff x="6705600" y="4599342"/>
            <a:chExt cx="990600" cy="1420458"/>
          </a:xfrm>
        </p:grpSpPr>
        <p:sp>
          <p:nvSpPr>
            <p:cNvPr id="49" name="Cube 48"/>
            <p:cNvSpPr/>
            <p:nvPr/>
          </p:nvSpPr>
          <p:spPr>
            <a:xfrm>
              <a:off x="7162800" y="55626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6705600" y="5562600"/>
              <a:ext cx="533400" cy="457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729845" y="4599342"/>
              <a:ext cx="966355" cy="1122585"/>
              <a:chOff x="6477000" y="4599342"/>
              <a:chExt cx="966355" cy="1122585"/>
            </a:xfrm>
          </p:grpSpPr>
          <p:sp>
            <p:nvSpPr>
              <p:cNvPr id="43" name="Cube 42"/>
              <p:cNvSpPr/>
              <p:nvPr/>
            </p:nvSpPr>
            <p:spPr>
              <a:xfrm>
                <a:off x="6477000" y="52578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6909955" y="5264727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/>
              <p:cNvSpPr/>
              <p:nvPr/>
            </p:nvSpPr>
            <p:spPr>
              <a:xfrm>
                <a:off x="6477000" y="4946073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6909955" y="4953000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/>
              <p:cNvSpPr/>
              <p:nvPr/>
            </p:nvSpPr>
            <p:spPr>
              <a:xfrm>
                <a:off x="6477000" y="4599342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6909955" y="4606269"/>
                <a:ext cx="533400" cy="4572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810000" y="594360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2-D array with 4-rows and 2-columns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  <p:bldP spid="27" grpId="0"/>
      <p:bldP spid="38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Array </a:t>
            </a:r>
            <a:r>
              <a:rPr lang="en-US" dirty="0" err="1" smtClean="0"/>
              <a:t>Initialisation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[2][3][4] =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{1,2,3,4}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{12,3,1,4}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{7,8,9,0}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/>
              <a:t>{</a:t>
            </a:r>
            <a:r>
              <a:rPr lang="en-US" dirty="0" smtClean="0"/>
              <a:t>10,2,13,5}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			{</a:t>
            </a:r>
            <a:r>
              <a:rPr lang="en-US" dirty="0" smtClean="0"/>
              <a:t>12,8,4,6}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			</a:t>
            </a:r>
            <a:r>
              <a:rPr lang="en-US" dirty="0" smtClean="0"/>
              <a:t>{5,4,0}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		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  }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81800" y="3124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32310" y="35814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2D Array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48884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2D Array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16674" y="4495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7150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a[0][2][2]=9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60520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1</a:t>
            </a:r>
            <a:r>
              <a:rPr lang="en-US" dirty="0" smtClean="0"/>
              <a:t>][2]=?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Arrays - 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Arranging the elements in a particular order can be ascending or descending.</a:t>
            </a:r>
          </a:p>
          <a:p>
            <a:r>
              <a:rPr lang="en-US" dirty="0" smtClean="0"/>
              <a:t>Various kinds of sorting – </a:t>
            </a:r>
            <a:r>
              <a:rPr lang="en-US" dirty="0" err="1" smtClean="0"/>
              <a:t>Bubble,Merge,Quick</a:t>
            </a:r>
            <a:r>
              <a:rPr lang="en-US" dirty="0" smtClean="0"/>
              <a:t> etc.</a:t>
            </a:r>
          </a:p>
          <a:p>
            <a:endParaRPr lang="en-US" dirty="0"/>
          </a:p>
          <a:p>
            <a:r>
              <a:rPr lang="en-US" dirty="0" smtClean="0"/>
              <a:t>The Bubble sort is an idea in which with each iteration the smallest number moves like a bubble to the top of the array and the largest settles down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bubble in water.</a:t>
            </a:r>
          </a:p>
          <a:p>
            <a:pPr lvl="1"/>
            <a:r>
              <a:rPr lang="en-AU" dirty="0"/>
              <a:t>Bubble in water moves upward. Why? </a:t>
            </a:r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AU" dirty="0"/>
              <a:t>When a bubble moves upward, the water from above will move downward to fill in the space left by the bubble.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2601913" y="27606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7" name="Rectangle 69"/>
          <p:cNvSpPr>
            <a:spLocks noChangeArrowheads="1"/>
          </p:cNvSpPr>
          <p:nvPr/>
        </p:nvSpPr>
        <p:spPr bwMode="auto">
          <a:xfrm>
            <a:off x="2586038" y="27606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5686425" y="2768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689600" y="27654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4662488" y="276701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39" name="Rectangle 91"/>
          <p:cNvSpPr>
            <a:spLocks noChangeArrowheads="1"/>
          </p:cNvSpPr>
          <p:nvPr/>
        </p:nvSpPr>
        <p:spPr bwMode="auto">
          <a:xfrm>
            <a:off x="4659313" y="2768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3657600" y="27606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>
            <a:off x="3654425" y="2768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3652838" y="27606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3649663" y="2768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2593975" y="27574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2593975" y="27686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04838" y="27606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612775" y="27606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2601913" y="163353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2590800" y="163353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2598738" y="16256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5683250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567848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4662488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5686425" y="16303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3654425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3651250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665663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01663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595313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617663" y="16256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algn="ctr"/>
            <a:r>
              <a:rPr lang="en-US" altLang="en-US" dirty="0"/>
              <a:t>Bubble Sort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/>
          <a:lstStyle/>
          <a:p>
            <a:r>
              <a:rPr lang="en-US" altLang="en-US" sz="2800"/>
              <a:t>Given n numbers to sort:</a:t>
            </a:r>
          </a:p>
          <a:p>
            <a:r>
              <a:rPr lang="en-US" altLang="en-US" sz="2800"/>
              <a:t>Repeat the following n-1 times:</a:t>
            </a:r>
          </a:p>
          <a:p>
            <a:pPr lvl="1"/>
            <a:r>
              <a:rPr lang="en-US" altLang="en-US" sz="2400"/>
              <a:t>For each </a:t>
            </a:r>
            <a:r>
              <a:rPr lang="en-US" altLang="en-US" sz="2400">
                <a:solidFill>
                  <a:srgbClr val="CC0000"/>
                </a:solidFill>
              </a:rPr>
              <a:t>pair</a:t>
            </a:r>
            <a:r>
              <a:rPr lang="en-US" altLang="en-US" sz="2400"/>
              <a:t> of adjacent numbers:</a:t>
            </a:r>
          </a:p>
          <a:p>
            <a:pPr lvl="2"/>
            <a:r>
              <a:rPr lang="en-US" altLang="en-US" sz="2000"/>
              <a:t>If the number on the left is greater than the number on the right, swap them.</a:t>
            </a:r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4659313" y="163195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604838" y="2760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04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1620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25860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3652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3" name="Line 85"/>
          <p:cNvSpPr>
            <a:spLocks noChangeShapeType="1"/>
          </p:cNvSpPr>
          <p:nvPr/>
        </p:nvSpPr>
        <p:spPr bwMode="auto">
          <a:xfrm>
            <a:off x="4668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5684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6700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04838" y="3649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3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0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3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14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3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0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12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1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  <p:bldP spid="2120" grpId="1"/>
      <p:bldP spid="2117" grpId="0"/>
      <p:bldP spid="2105" grpId="0"/>
      <p:bldP spid="2105" grpId="1"/>
      <p:bldP spid="2105" grpId="2"/>
      <p:bldP spid="2109" grpId="0"/>
      <p:bldP spid="2109" grpId="1"/>
      <p:bldP spid="2138" grpId="0"/>
      <p:bldP spid="2138" grpId="1"/>
      <p:bldP spid="2139" grpId="0"/>
      <p:bldP spid="2139" grpId="1"/>
      <p:bldP spid="2139" grpId="2"/>
      <p:bldP spid="2113" grpId="0"/>
      <p:bldP spid="2113" grpId="1"/>
      <p:bldP spid="2114" grpId="0"/>
      <p:bldP spid="2114" grpId="1"/>
      <p:bldP spid="2110" grpId="0"/>
      <p:bldP spid="2111" grpId="0"/>
      <p:bldP spid="2111" grpId="1"/>
      <p:bldP spid="2104" grpId="0"/>
      <p:bldP spid="2118" grpId="0"/>
      <p:bldP spid="2118" grpId="1"/>
      <p:bldP spid="2119" grpId="0"/>
      <p:bldP spid="2119" grpId="1"/>
      <p:bldP spid="2137" grpId="0"/>
      <p:bldP spid="2137" grpId="1"/>
      <p:bldP spid="2137" grpId="2"/>
      <p:bldP spid="2122" grpId="0"/>
      <p:bldP spid="2122" grpId="1"/>
      <p:bldP spid="2122" grpId="2"/>
      <p:bldP spid="2126" grpId="0"/>
      <p:bldP spid="2126" grpId="1"/>
      <p:bldP spid="2096" grpId="0"/>
      <p:bldP spid="2087" grpId="0"/>
      <p:bldP spid="2087" grpId="1"/>
      <p:bldP spid="2093" grpId="0"/>
      <p:bldP spid="2093" grpId="1"/>
      <p:bldP spid="2125" grpId="0"/>
      <p:bldP spid="2125" grpId="1"/>
      <p:bldP spid="2103" grpId="0"/>
      <p:bldP spid="2072" grpId="0"/>
      <p:bldP spid="2100" grpId="0"/>
      <p:bldP spid="2100" grpId="1"/>
      <p:bldP spid="2095" grpId="0"/>
      <p:bldP spid="2095" grpId="1"/>
      <p:bldP spid="2101" grpId="0"/>
      <p:bldP spid="2101" grpId="1"/>
      <p:bldP spid="2070" grpId="0"/>
      <p:bldP spid="2099" grpId="0"/>
      <p:bldP spid="2092" grpId="0"/>
      <p:bldP spid="2092" grpId="1"/>
      <p:bldP spid="2094" grpId="0"/>
      <p:bldP spid="2094" grpId="1"/>
      <p:bldP spid="2098" grpId="0"/>
      <p:bldP spid="2098" grpId="1"/>
      <p:bldP spid="2071" grpId="0"/>
      <p:bldP spid="2097" grpId="0"/>
      <p:bldP spid="2097" grpId="1"/>
      <p:bldP spid="2069" grpId="0"/>
      <p:bldP spid="2086" grpId="0"/>
      <p:bldP spid="2086" grpId="1"/>
      <p:bldP spid="2067" grpId="0"/>
      <p:bldP spid="2085" grpId="0"/>
      <p:bldP spid="2085" grpId="1"/>
      <p:bldP spid="2068" grpId="0"/>
      <p:bldP spid="2089" grpId="0"/>
      <p:bldP spid="2088" grpId="0"/>
      <p:bldP spid="2064" grpId="0" build="p"/>
      <p:bldP spid="2090" grpId="0"/>
      <p:bldP spid="2091" grpId="0"/>
      <p:bldP spid="2102" grpId="0"/>
      <p:bldP spid="2102" grpId="1"/>
      <p:bldP spid="2127" grpId="0" animBg="1"/>
      <p:bldP spid="2129" grpId="0" animBg="1"/>
      <p:bldP spid="2130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4656138" y="2755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1630363" y="27432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2598738" y="27479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2590800" y="27447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1622425" y="27432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593975" y="1635125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01913" y="16271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1633538" y="1622425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86038" y="16271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593975" y="162401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54425" y="16351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652838" y="162718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86425" y="16351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689600" y="163195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59313" y="16351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4838" y="162718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2775" y="1627188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algn="ctr"/>
            <a:r>
              <a:rPr lang="en-US" altLang="en-US" dirty="0"/>
              <a:t>Bubble Sort</a:t>
            </a:r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/>
          <a:lstStyle/>
          <a:p>
            <a:r>
              <a:rPr lang="en-US" altLang="en-US" sz="2800"/>
              <a:t>Given n numbers to sort:</a:t>
            </a:r>
          </a:p>
          <a:p>
            <a:r>
              <a:rPr lang="en-US" altLang="en-US" sz="2800"/>
              <a:t>Repeat the following n-1 times:</a:t>
            </a:r>
          </a:p>
          <a:p>
            <a:pPr lvl="1"/>
            <a:r>
              <a:rPr lang="en-US" altLang="en-US" sz="2400"/>
              <a:t>For each </a:t>
            </a:r>
            <a:r>
              <a:rPr lang="en-US" altLang="en-US" sz="2400">
                <a:solidFill>
                  <a:srgbClr val="CC0000"/>
                </a:solidFill>
              </a:rPr>
              <a:t>pair</a:t>
            </a:r>
            <a:r>
              <a:rPr lang="en-US" altLang="en-US" sz="2400"/>
              <a:t> of adjacent numbers:</a:t>
            </a:r>
          </a:p>
          <a:p>
            <a:pPr lvl="2"/>
            <a:r>
              <a:rPr lang="en-US" altLang="en-US" sz="2000"/>
              <a:t>If the number on the left is greater than the number on the right, swap them.</a:t>
            </a:r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04838" y="1627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4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1620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25860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3652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4668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5684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6700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>
            <a:off x="604838" y="2516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1625600" y="1622425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3651250" y="2755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3649663" y="27479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5683250" y="2755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32842" name="Rectangle 74"/>
          <p:cNvSpPr>
            <a:spLocks noChangeArrowheads="1"/>
          </p:cNvSpPr>
          <p:nvPr/>
        </p:nvSpPr>
        <p:spPr bwMode="auto">
          <a:xfrm>
            <a:off x="5686425" y="27527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4659313" y="275431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01663" y="27479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609600" y="27479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601663" y="2747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>
            <a:off x="601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1617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25828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3649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4665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5681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6697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601663" y="3636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4" grpId="0"/>
      <p:bldP spid="32844" grpId="1"/>
      <p:bldP spid="32844" grpId="2"/>
      <p:bldP spid="32836" grpId="0"/>
      <p:bldP spid="32836" grpId="1"/>
      <p:bldP spid="32836" grpId="2"/>
      <p:bldP spid="32835" grpId="0"/>
      <p:bldP spid="32835" grpId="1"/>
      <p:bldP spid="32838" grpId="0"/>
      <p:bldP spid="32838" grpId="1"/>
      <p:bldP spid="32838" grpId="2"/>
      <p:bldP spid="32858" grpId="0"/>
      <p:bldP spid="32858" grpId="1"/>
      <p:bldP spid="32782" grpId="0"/>
      <p:bldP spid="32782" grpId="1"/>
      <p:bldP spid="32770" grpId="0"/>
      <p:bldP spid="32770" grpId="1"/>
      <p:bldP spid="32833" grpId="0"/>
      <p:bldP spid="32771" grpId="0"/>
      <p:bldP spid="32781" grpId="0"/>
      <p:bldP spid="32777" grpId="0"/>
      <p:bldP spid="32777" grpId="1"/>
      <p:bldP spid="32778" grpId="0"/>
      <p:bldP spid="32778" grpId="1"/>
      <p:bldP spid="32772" grpId="0"/>
      <p:bldP spid="32772" grpId="1"/>
      <p:bldP spid="32773" grpId="0"/>
      <p:bldP spid="32773" grpId="1"/>
      <p:bldP spid="32774" grpId="0"/>
      <p:bldP spid="32774" grpId="1"/>
      <p:bldP spid="32775" grpId="0"/>
      <p:bldP spid="32775" grpId="1"/>
      <p:bldP spid="32783" grpId="0"/>
      <p:bldP spid="32784" grpId="0"/>
      <p:bldP spid="32784" grpId="1"/>
      <p:bldP spid="32785" grpId="0"/>
      <p:bldP spid="32785" grpId="1"/>
      <p:bldP spid="32789" grpId="0"/>
      <p:bldP spid="32789" grpId="1"/>
      <p:bldP spid="32832" grpId="0"/>
      <p:bldP spid="32832" grpId="1"/>
      <p:bldP spid="32839" grpId="0"/>
      <p:bldP spid="32839" grpId="1"/>
      <p:bldP spid="32840" grpId="0"/>
      <p:bldP spid="32840" grpId="1"/>
      <p:bldP spid="32840" grpId="2"/>
      <p:bldP spid="32841" grpId="0"/>
      <p:bldP spid="32841" grpId="1"/>
      <p:bldP spid="32841" grpId="2"/>
      <p:bldP spid="32842" grpId="0"/>
      <p:bldP spid="32842" grpId="1"/>
      <p:bldP spid="32843" grpId="0"/>
      <p:bldP spid="32843" grpId="1"/>
      <p:bldP spid="32846" grpId="0"/>
      <p:bldP spid="32846" grpId="1"/>
      <p:bldP spid="32846" grpId="2"/>
      <p:bldP spid="32847" grpId="0"/>
      <p:bldP spid="32847" grpId="1"/>
      <p:bldP spid="32849" grpId="0" animBg="1"/>
      <p:bldP spid="32850" grpId="0" animBg="1"/>
      <p:bldP spid="32851" grpId="0" animBg="1"/>
      <p:bldP spid="32852" grpId="0" animBg="1"/>
      <p:bldP spid="32853" grpId="0" animBg="1"/>
      <p:bldP spid="32854" grpId="0" animBg="1"/>
      <p:bldP spid="32855" grpId="0" animBg="1"/>
      <p:bldP spid="32856" grpId="0" animBg="1"/>
      <p:bldP spid="328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can store one value at a time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013364"/>
            <a:ext cx="2133600" cy="1905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x=3;</a:t>
            </a:r>
          </a:p>
          <a:p>
            <a:r>
              <a:rPr lang="en-US" dirty="0" smtClean="0"/>
              <a:t>x=23;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(“x=%</a:t>
            </a:r>
            <a:r>
              <a:rPr lang="en-US" dirty="0" err="1" smtClean="0"/>
              <a:t>d”,x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3048000"/>
            <a:ext cx="21336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x=23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store 100 values  </a:t>
            </a:r>
          </a:p>
          <a:p>
            <a:pPr lvl="1"/>
            <a:r>
              <a:rPr lang="en-US" dirty="0" smtClean="0"/>
              <a:t>Construct 100 variables </a:t>
            </a:r>
          </a:p>
          <a:p>
            <a:pPr lvl="1"/>
            <a:r>
              <a:rPr lang="en-US" dirty="0" smtClean="0"/>
              <a:t>Construct one variable capable of storing all hundred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a[0],a[1],a[2],a[3]…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8862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04855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91447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4847" y="4664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8247" y="4664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 collection of elements of the same datatype </a:t>
            </a:r>
          </a:p>
          <a:p>
            <a:r>
              <a:rPr lang="en-US" dirty="0" smtClean="0"/>
              <a:t>All the elements share a common name with different subscripts</a:t>
            </a:r>
          </a:p>
          <a:p>
            <a:r>
              <a:rPr lang="en-US" dirty="0" smtClean="0"/>
              <a:t>Subscript defines the dimension of the array</a:t>
            </a:r>
          </a:p>
          <a:p>
            <a:r>
              <a:rPr lang="en-US" dirty="0"/>
              <a:t>An array can contain sequence of characters/integers/floating point </a:t>
            </a:r>
            <a:r>
              <a:rPr lang="en-US" dirty="0" err="1"/>
              <a:t>numebr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can be declared like normal variables containing datatype &amp; name with 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761509"/>
            <a:ext cx="43434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data_type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array_name</a:t>
            </a:r>
            <a:r>
              <a:rPr lang="en-US" b="1" dirty="0" smtClean="0"/>
              <a:t> [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size</a:t>
            </a:r>
            <a:r>
              <a:rPr lang="en-US" b="1" dirty="0" smtClean="0"/>
              <a:t>];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14600" y="44196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747" y="533400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elements </a:t>
            </a:r>
          </a:p>
          <a:p>
            <a:r>
              <a:rPr lang="en-US" dirty="0" smtClean="0"/>
              <a:t>to be stored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1584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57700" y="4419600"/>
            <a:ext cx="190500" cy="738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4419600"/>
            <a:ext cx="381000" cy="738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9767" y="5158401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Integral constant or </a:t>
            </a:r>
          </a:p>
          <a:p>
            <a:r>
              <a:rPr lang="en-US" dirty="0" smtClean="0"/>
              <a:t>variable which  defines</a:t>
            </a:r>
          </a:p>
          <a:p>
            <a:r>
              <a:rPr lang="en-US" dirty="0" smtClean="0"/>
              <a:t> the maximum no. </a:t>
            </a:r>
          </a:p>
          <a:p>
            <a:r>
              <a:rPr lang="en-US" dirty="0" smtClean="0"/>
              <a:t>of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9803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Eg</a:t>
            </a:r>
            <a:r>
              <a:rPr lang="en-US" b="1" dirty="0" smtClean="0"/>
              <a:t> :  </a:t>
            </a:r>
            <a:r>
              <a:rPr lang="en-US" b="1" dirty="0" err="1" smtClean="0"/>
              <a:t>int</a:t>
            </a:r>
            <a:r>
              <a:rPr lang="en-US" b="1" dirty="0" smtClean="0"/>
              <a:t> a[3];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an array can be declared using #define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Size of the array in memory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is 2X20=40 bytes (for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4290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US" dirty="0"/>
              <a:t> </a:t>
            </a:r>
            <a:r>
              <a:rPr lang="en-US" b="1" dirty="0"/>
              <a:t>#define COUNT 20</a:t>
            </a:r>
          </a:p>
          <a:p>
            <a:pPr marL="68580" indent="0">
              <a:buNone/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 </a:t>
            </a:r>
            <a:r>
              <a:rPr lang="en-US" b="1" dirty="0" smtClean="0"/>
              <a:t>month[COUNT]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19800" y="48768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COUNT </a:t>
            </a:r>
            <a:r>
              <a:rPr lang="en-US" b="1" dirty="0" smtClean="0"/>
              <a:t>=12</a:t>
            </a:r>
            <a:endParaRPr lang="en-US" b="1" dirty="0"/>
          </a:p>
          <a:p>
            <a:pPr marL="68580" indent="0">
              <a:buNone/>
            </a:pPr>
            <a:r>
              <a:rPr lang="en-US" b="1" dirty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 month[COUNT]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617220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give a </a:t>
            </a:r>
            <a:r>
              <a:rPr lang="en-US" dirty="0" err="1" smtClean="0"/>
              <a:t>const</a:t>
            </a:r>
            <a:r>
              <a:rPr lang="en-US" dirty="0" smtClean="0"/>
              <a:t> value for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numbered from 0 to (n-1),where n is the size of array</a:t>
            </a:r>
          </a:p>
          <a:p>
            <a:r>
              <a:rPr lang="en-US" dirty="0" smtClean="0"/>
              <a:t>The index of the array specifies the element’s position in the array </a:t>
            </a:r>
          </a:p>
          <a:p>
            <a:r>
              <a:rPr lang="en-US" dirty="0" smtClean="0"/>
              <a:t>For  an array x[3] ; </a:t>
            </a:r>
          </a:p>
          <a:p>
            <a:pPr lvl="1"/>
            <a:r>
              <a:rPr lang="en-US" dirty="0" smtClean="0"/>
              <a:t>x[0]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st element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X[1]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element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X[2]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element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: </a:t>
            </a:r>
          </a:p>
          <a:p>
            <a:pPr lvl="1"/>
            <a:r>
              <a:rPr lang="en-US" dirty="0" smtClean="0"/>
              <a:t>At declaration time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Using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352800"/>
            <a:ext cx="3962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a[3]={10,20,30}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7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418</TotalTime>
  <Words>1036</Words>
  <Application>Microsoft Office PowerPoint</Application>
  <PresentationFormat>On-screen Show (4:3)</PresentationFormat>
  <Paragraphs>367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2</vt:lpstr>
      <vt:lpstr>Austin</vt:lpstr>
      <vt:lpstr>Arrays</vt:lpstr>
      <vt:lpstr>Contents </vt:lpstr>
      <vt:lpstr>Introduction</vt:lpstr>
      <vt:lpstr>Introduction</vt:lpstr>
      <vt:lpstr>Arrays </vt:lpstr>
      <vt:lpstr>Declaration of an array</vt:lpstr>
      <vt:lpstr>Size of Array </vt:lpstr>
      <vt:lpstr>Accessing the array elements</vt:lpstr>
      <vt:lpstr>Initialization of Array</vt:lpstr>
      <vt:lpstr>Array Initialization</vt:lpstr>
      <vt:lpstr>Array Initialization </vt:lpstr>
      <vt:lpstr>Single Dimensional Array</vt:lpstr>
      <vt:lpstr>Example : To print square of 5-numbers </vt:lpstr>
      <vt:lpstr>Examples :</vt:lpstr>
      <vt:lpstr>Multi-dimensional Arrays</vt:lpstr>
      <vt:lpstr>Multi-dimensional Arrays</vt:lpstr>
      <vt:lpstr>1. Two dimensional Array</vt:lpstr>
      <vt:lpstr>Initializing 2-D Array </vt:lpstr>
      <vt:lpstr>Initializing 2-D Array </vt:lpstr>
      <vt:lpstr>2-D Array Initialization </vt:lpstr>
      <vt:lpstr>Examples </vt:lpstr>
      <vt:lpstr>2. Three dimensional Array</vt:lpstr>
      <vt:lpstr>3-D Array Initialisation </vt:lpstr>
      <vt:lpstr>Applications of Arrays - Sorting </vt:lpstr>
      <vt:lpstr>Bubble Sort:</vt:lpstr>
      <vt:lpstr>Bubble Sort</vt:lpstr>
      <vt:lpstr>Bubble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Shivanjali</dc:creator>
  <cp:lastModifiedBy>sujay srinivas</cp:lastModifiedBy>
  <cp:revision>39</cp:revision>
  <dcterms:created xsi:type="dcterms:W3CDTF">2006-08-16T00:00:00Z</dcterms:created>
  <dcterms:modified xsi:type="dcterms:W3CDTF">2015-09-20T06:42:34Z</dcterms:modified>
</cp:coreProperties>
</file>