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FA93-48E4-4ED5-BCCE-EEA9F6002E2F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1DC34-760C-4B1D-B152-872A8035A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 1 . </a:t>
            </a:r>
            <a:r>
              <a:rPr lang="en-US" dirty="0" err="1" smtClean="0"/>
              <a:t>Strread.c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StrCon.c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3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Strcom.c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StrCom.c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StrCop.c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smtClean="0"/>
              <a:t>Strarray.c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Strgetchar.c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Strgets.c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Strgets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Strgets.c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Stratoi.c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5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Strlen.c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StrCon.c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StrCon.c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1DC34-760C-4B1D-B152-872A8035AD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strings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100469"/>
              </p:ext>
            </p:extLst>
          </p:nvPr>
        </p:nvGraphicFramePr>
        <p:xfrm>
          <a:off x="2457450" y="5638800"/>
          <a:ext cx="3162299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53965"/>
                <a:gridCol w="554845"/>
                <a:gridCol w="504405"/>
                <a:gridCol w="554845"/>
                <a:gridCol w="554845"/>
                <a:gridCol w="5393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0" y="2493818"/>
            <a:ext cx="46482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[6]={‘S’,’S’,’M’,’R’,’V’,’\0’}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352800"/>
            <a:ext cx="3810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[6]=“SSMRV”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4648200"/>
            <a:ext cx="46482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 ]=“SSMRV”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4473" y="536180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str</a:t>
            </a:r>
            <a:r>
              <a:rPr lang="en-US" sz="1200" dirty="0" smtClean="0"/>
              <a:t>[0]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60946" y="534785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str</a:t>
            </a:r>
            <a:r>
              <a:rPr lang="en-US" sz="1200" dirty="0" smtClean="0"/>
              <a:t>[1]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98273" y="536180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str</a:t>
            </a:r>
            <a:r>
              <a:rPr lang="en-US" sz="1200" dirty="0" smtClean="0"/>
              <a:t>[2]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83182" y="536166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str</a:t>
            </a:r>
            <a:r>
              <a:rPr lang="en-US" sz="1200" dirty="0" smtClean="0"/>
              <a:t>[3]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51218" y="534785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str</a:t>
            </a:r>
            <a:r>
              <a:rPr lang="en-US" sz="1200" dirty="0" smtClean="0"/>
              <a:t>[4]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536180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str</a:t>
            </a:r>
            <a:r>
              <a:rPr lang="en-US" sz="1200" dirty="0" smtClean="0"/>
              <a:t>[5]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4473" y="60960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6621" y="60960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458679" y="60960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3003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966848" y="60960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3004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491351" y="60960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3005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18224" y="60960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9578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string-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0" y="2493818"/>
            <a:ext cx="4648200" cy="108758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char  state[20];</a:t>
            </a:r>
          </a:p>
          <a:p>
            <a:pPr algn="ctr"/>
            <a:r>
              <a:rPr lang="en-US" sz="2000" dirty="0" err="1" smtClean="0"/>
              <a:t>scanf</a:t>
            </a:r>
            <a:r>
              <a:rPr lang="en-US" sz="2000" dirty="0" smtClean="0"/>
              <a:t> (“%</a:t>
            </a:r>
            <a:r>
              <a:rPr lang="en-US" sz="2000" dirty="0" err="1" smtClean="0"/>
              <a:t>s”,state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953222"/>
              </p:ext>
            </p:extLst>
          </p:nvPr>
        </p:nvGraphicFramePr>
        <p:xfrm>
          <a:off x="1600200" y="4124960"/>
          <a:ext cx="4648201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649"/>
                <a:gridCol w="484791"/>
                <a:gridCol w="440720"/>
                <a:gridCol w="484791"/>
                <a:gridCol w="484791"/>
                <a:gridCol w="471292"/>
                <a:gridCol w="471292"/>
                <a:gridCol w="471292"/>
                <a:gridCol w="384796"/>
                <a:gridCol w="557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358140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KARNATAKA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95300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ANDHRA  PRADESH</a:t>
            </a:r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579795"/>
              </p:ext>
            </p:extLst>
          </p:nvPr>
        </p:nvGraphicFramePr>
        <p:xfrm>
          <a:off x="1447800" y="5486400"/>
          <a:ext cx="4648201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649"/>
                <a:gridCol w="484791"/>
                <a:gridCol w="440720"/>
                <a:gridCol w="484791"/>
                <a:gridCol w="484791"/>
                <a:gridCol w="471292"/>
                <a:gridCol w="471292"/>
                <a:gridCol w="471292"/>
                <a:gridCol w="384796"/>
                <a:gridCol w="557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86408" y="5297269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scanf</a:t>
            </a:r>
            <a:r>
              <a:rPr lang="en-US" dirty="0" smtClean="0"/>
              <a:t> terminates as it </a:t>
            </a:r>
          </a:p>
          <a:p>
            <a:r>
              <a:rPr lang="en-US" dirty="0" smtClean="0"/>
              <a:t>finds blank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2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string-</a:t>
            </a:r>
            <a:r>
              <a:rPr lang="en-US" dirty="0" err="1" smtClean="0"/>
              <a:t>getchar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getchar</a:t>
            </a:r>
            <a:r>
              <a:rPr lang="en-US" dirty="0" smtClean="0"/>
              <a:t> reads successive characters from the terminal and places it into the array.</a:t>
            </a:r>
          </a:p>
          <a:p>
            <a:r>
              <a:rPr lang="en-US" dirty="0" smtClean="0"/>
              <a:t>As soon as it encounters ,</a:t>
            </a:r>
            <a:r>
              <a:rPr lang="en-US" b="1" dirty="0" smtClean="0"/>
              <a:t>\n </a:t>
            </a:r>
            <a:r>
              <a:rPr lang="en-US" dirty="0" smtClean="0"/>
              <a:t>or new line it terminates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Requires loop for taking characters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4419600"/>
            <a:ext cx="4648200" cy="6096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str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]=</a:t>
            </a:r>
            <a:r>
              <a:rPr lang="en-US" sz="2000" dirty="0" err="1" smtClean="0"/>
              <a:t>getchar</a:t>
            </a:r>
            <a:r>
              <a:rPr lang="en-US" sz="2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607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string-gets()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gets() </a:t>
            </a:r>
            <a:r>
              <a:rPr lang="en-US" dirty="0" smtClean="0"/>
              <a:t>reads the entire string till it encounters </a:t>
            </a:r>
            <a:r>
              <a:rPr lang="en-US" b="1" dirty="0" smtClean="0"/>
              <a:t>\n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inserts </a:t>
            </a:r>
            <a:r>
              <a:rPr lang="en-US" b="1" dirty="0" smtClean="0"/>
              <a:t>‘\0’</a:t>
            </a:r>
            <a:r>
              <a:rPr lang="en-US" dirty="0" smtClean="0"/>
              <a:t> by itself in the last position.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4114800"/>
            <a:ext cx="4648200" cy="19050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char city[30];</a:t>
            </a:r>
          </a:p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(“Enter the city name:”);</a:t>
            </a:r>
          </a:p>
          <a:p>
            <a:pPr algn="ctr"/>
            <a:r>
              <a:rPr lang="en-US" sz="2000" dirty="0" smtClean="0"/>
              <a:t>gets(city);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9528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Strings -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b="1" dirty="0" smtClean="0"/>
              <a:t>%s </a:t>
            </a:r>
            <a:r>
              <a:rPr lang="en-US" dirty="0" smtClean="0"/>
              <a:t>to print the string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3657600"/>
            <a:ext cx="4648200" cy="12192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char city[30]=“New York”;</a:t>
            </a:r>
          </a:p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(“The city name is :%s ”,city);</a:t>
            </a:r>
          </a:p>
        </p:txBody>
      </p:sp>
    </p:spTree>
    <p:extLst>
      <p:ext uri="{BB962C8B-B14F-4D97-AF65-F5344CB8AC3E}">
        <p14:creationId xmlns:p14="http://schemas.microsoft.com/office/powerpoint/2010/main" val="3096371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Strings-</a:t>
            </a:r>
            <a:r>
              <a:rPr lang="en-US" dirty="0" err="1" smtClean="0"/>
              <a:t>putchar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only one character at a time </a:t>
            </a:r>
          </a:p>
          <a:p>
            <a:r>
              <a:rPr lang="en-US" dirty="0" smtClean="0"/>
              <a:t>Requires loop to print the sequence of characters or string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3886200"/>
            <a:ext cx="4648200" cy="12192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char name[5]=“Ravi”</a:t>
            </a:r>
          </a:p>
          <a:p>
            <a:pPr algn="ctr"/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=0;i&lt;5;i++)</a:t>
            </a:r>
          </a:p>
          <a:p>
            <a:pPr algn="ctr"/>
            <a:r>
              <a:rPr lang="en-US" sz="2000" dirty="0" err="1" smtClean="0"/>
              <a:t>putchar</a:t>
            </a:r>
            <a:r>
              <a:rPr lang="en-US" sz="2000" dirty="0" smtClean="0"/>
              <a:t>(name[</a:t>
            </a:r>
            <a:r>
              <a:rPr lang="en-US" sz="2000" dirty="0" err="1" smtClean="0"/>
              <a:t>i</a:t>
            </a:r>
            <a:r>
              <a:rPr lang="en-US" sz="2000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195452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Strings-puts()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 the entire string at a time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0" y="3886200"/>
            <a:ext cx="4648200" cy="12192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char name[5]=“Ravi”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puts(name);</a:t>
            </a:r>
          </a:p>
        </p:txBody>
      </p:sp>
    </p:spTree>
    <p:extLst>
      <p:ext uri="{BB962C8B-B14F-4D97-AF65-F5344CB8AC3E}">
        <p14:creationId xmlns:p14="http://schemas.microsoft.com/office/powerpoint/2010/main" val="1744465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"/>
            <a:ext cx="7024744" cy="1143000"/>
          </a:xfrm>
        </p:spPr>
        <p:txBody>
          <a:bodyPr/>
          <a:lstStyle/>
          <a:p>
            <a:r>
              <a:rPr lang="en-US" dirty="0" smtClean="0"/>
              <a:t>Strings and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0"/>
            <a:ext cx="6777317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Case 1 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Case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Case 3 :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1295400"/>
            <a:ext cx="4648200" cy="13716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char </a:t>
            </a:r>
            <a:r>
              <a:rPr lang="en-US" sz="2000" dirty="0" err="1" smtClean="0"/>
              <a:t>ch</a:t>
            </a:r>
            <a:r>
              <a:rPr lang="en-US" sz="2000" dirty="0" smtClean="0"/>
              <a:t> ;</a:t>
            </a:r>
          </a:p>
          <a:p>
            <a:pPr algn="ctr"/>
            <a:r>
              <a:rPr lang="en-US" sz="2000" dirty="0" err="1" smtClean="0"/>
              <a:t>ch</a:t>
            </a:r>
            <a:r>
              <a:rPr lang="en-US" sz="2000" dirty="0" smtClean="0"/>
              <a:t>=‘b’-1;</a:t>
            </a:r>
          </a:p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(“%c”,</a:t>
            </a:r>
            <a:r>
              <a:rPr lang="en-US" sz="2000" dirty="0" err="1" smtClean="0"/>
              <a:t>ch</a:t>
            </a:r>
            <a:r>
              <a:rPr lang="en-US" sz="2000" dirty="0" smtClean="0"/>
              <a:t>);</a:t>
            </a:r>
          </a:p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(“%d”,</a:t>
            </a:r>
            <a:r>
              <a:rPr lang="en-US" sz="2000" dirty="0" err="1" smtClean="0"/>
              <a:t>ch</a:t>
            </a:r>
            <a:r>
              <a:rPr lang="en-US" sz="2000" dirty="0" smtClean="0"/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3124200"/>
            <a:ext cx="4648200" cy="13716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char </a:t>
            </a:r>
            <a:r>
              <a:rPr lang="en-US" sz="2000" dirty="0" err="1" smtClean="0"/>
              <a:t>ch</a:t>
            </a:r>
            <a:r>
              <a:rPr lang="en-US" sz="2000" dirty="0" smtClean="0"/>
              <a:t>; </a:t>
            </a:r>
          </a:p>
          <a:p>
            <a:pPr algn="ctr"/>
            <a:r>
              <a:rPr lang="en-US" sz="2000" dirty="0" err="1" smtClean="0"/>
              <a:t>ch</a:t>
            </a:r>
            <a:r>
              <a:rPr lang="en-US" sz="2000" dirty="0" smtClean="0"/>
              <a:t>=‘b’+1;</a:t>
            </a:r>
          </a:p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(“%c”,</a:t>
            </a:r>
            <a:r>
              <a:rPr lang="en-US" sz="2000" dirty="0" err="1" smtClean="0"/>
              <a:t>ch</a:t>
            </a:r>
            <a:r>
              <a:rPr lang="en-US" sz="2000" dirty="0" smtClean="0"/>
              <a:t>);</a:t>
            </a:r>
          </a:p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(“%d”,</a:t>
            </a:r>
            <a:r>
              <a:rPr lang="en-US" sz="2000" dirty="0" err="1" smtClean="0"/>
              <a:t>ch</a:t>
            </a:r>
            <a:r>
              <a:rPr lang="en-US" sz="2000" dirty="0" smtClean="0"/>
              <a:t>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4953000"/>
            <a:ext cx="4648200" cy="13716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char </a:t>
            </a:r>
            <a:r>
              <a:rPr lang="en-US" sz="2000" dirty="0" err="1" smtClean="0">
                <a:solidFill>
                  <a:schemeClr val="bg1"/>
                </a:solidFill>
              </a:rPr>
              <a:t>str</a:t>
            </a:r>
            <a:r>
              <a:rPr lang="en-US" sz="2000" dirty="0" smtClean="0">
                <a:solidFill>
                  <a:schemeClr val="bg1"/>
                </a:solidFill>
              </a:rPr>
              <a:t>[5]=“12345”;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n;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n=</a:t>
            </a:r>
            <a:r>
              <a:rPr lang="en-US" sz="2000" dirty="0" err="1" smtClean="0">
                <a:solidFill>
                  <a:schemeClr val="bg1"/>
                </a:solidFill>
              </a:rPr>
              <a:t>atoi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str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n=n+1;</a:t>
            </a:r>
          </a:p>
        </p:txBody>
      </p:sp>
    </p:spTree>
    <p:extLst>
      <p:ext uri="{BB962C8B-B14F-4D97-AF65-F5344CB8AC3E}">
        <p14:creationId xmlns:p14="http://schemas.microsoft.com/office/powerpoint/2010/main" val="209232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Length</a:t>
            </a:r>
            <a:r>
              <a:rPr lang="en-US" dirty="0"/>
              <a:t> of string </a:t>
            </a:r>
          </a:p>
          <a:p>
            <a:r>
              <a:rPr lang="en-US" b="1" dirty="0" smtClean="0"/>
              <a:t>Concatenation</a:t>
            </a:r>
          </a:p>
          <a:p>
            <a:r>
              <a:rPr lang="en-US" b="1" dirty="0" smtClean="0"/>
              <a:t>Comparison</a:t>
            </a:r>
          </a:p>
          <a:p>
            <a:r>
              <a:rPr lang="en-US" b="1" dirty="0" smtClean="0"/>
              <a:t>Copying</a:t>
            </a:r>
            <a:r>
              <a:rPr lang="en-US" dirty="0" smtClean="0"/>
              <a:t> one string to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length of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character of the string  is compared with ‘\0’ .</a:t>
            </a:r>
          </a:p>
          <a:p>
            <a:r>
              <a:rPr lang="en-US" dirty="0" smtClean="0"/>
              <a:t>Till ‘\0’ the character is counted.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30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–Introduction</a:t>
            </a:r>
          </a:p>
          <a:p>
            <a:r>
              <a:rPr lang="en-US" dirty="0" smtClean="0"/>
              <a:t> </a:t>
            </a:r>
            <a:r>
              <a:rPr lang="en-US" dirty="0"/>
              <a:t>Declaring and Initializing </a:t>
            </a:r>
            <a:r>
              <a:rPr lang="en-US" dirty="0" smtClean="0"/>
              <a:t>strings.</a:t>
            </a:r>
          </a:p>
          <a:p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 </a:t>
            </a:r>
            <a:r>
              <a:rPr lang="en-US" dirty="0"/>
              <a:t>Arrays of </a:t>
            </a:r>
            <a:r>
              <a:rPr lang="en-US" dirty="0" smtClean="0"/>
              <a:t>strings</a:t>
            </a:r>
          </a:p>
          <a:p>
            <a:r>
              <a:rPr lang="en-US" smtClean="0"/>
              <a:t> </a:t>
            </a:r>
            <a:r>
              <a:rPr lang="en-US" dirty="0"/>
              <a:t>P</a:t>
            </a:r>
            <a:r>
              <a:rPr lang="en-US" smtClean="0"/>
              <a:t>assing </a:t>
            </a:r>
            <a:r>
              <a:rPr lang="en-US" dirty="0"/>
              <a:t>strings to functions</a:t>
            </a:r>
          </a:p>
        </p:txBody>
      </p:sp>
    </p:spTree>
    <p:extLst>
      <p:ext uri="{BB962C8B-B14F-4D97-AF65-F5344CB8AC3E}">
        <p14:creationId xmlns:p14="http://schemas.microsoft.com/office/powerpoint/2010/main" val="192179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Concatenation of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means joining two strings into one string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:</a:t>
            </a:r>
          </a:p>
          <a:p>
            <a:pPr marL="68580" indent="0">
              <a:buNone/>
            </a:pPr>
            <a:r>
              <a:rPr lang="en-US" dirty="0" smtClean="0"/>
              <a:t>str1[15]=“Good” 		str2[15]=“Morning”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str1[15]=“Good Morning”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90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024744" cy="1143000"/>
          </a:xfrm>
        </p:spPr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406036"/>
              </p:ext>
            </p:extLst>
          </p:nvPr>
        </p:nvGraphicFramePr>
        <p:xfrm>
          <a:off x="1524000" y="2219960"/>
          <a:ext cx="198120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9878"/>
                <a:gridCol w="390960"/>
                <a:gridCol w="355419"/>
                <a:gridCol w="390960"/>
                <a:gridCol w="523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518558"/>
              </p:ext>
            </p:extLst>
          </p:nvPr>
        </p:nvGraphicFramePr>
        <p:xfrm>
          <a:off x="4495800" y="2209800"/>
          <a:ext cx="3352799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47034"/>
                <a:gridCol w="424150"/>
                <a:gridCol w="385592"/>
                <a:gridCol w="424150"/>
                <a:gridCol w="400274"/>
                <a:gridCol w="457200"/>
                <a:gridCol w="455013"/>
                <a:gridCol w="459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16764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str1[15]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6764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str2 [15]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04800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 : </a:t>
            </a:r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084298"/>
              </p:ext>
            </p:extLst>
          </p:nvPr>
        </p:nvGraphicFramePr>
        <p:xfrm>
          <a:off x="1905000" y="3439160"/>
          <a:ext cx="198120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9878"/>
                <a:gridCol w="390960"/>
                <a:gridCol w="355419"/>
                <a:gridCol w="390960"/>
                <a:gridCol w="523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05000" y="28956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str1[15]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2009068" y="3886200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800" y="42672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3810000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567613" y="3897868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87345" y="4278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4748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25748" y="2587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27655" y="2595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33110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5958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326493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while(str1[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]!=‘\0’)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++;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4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024744" cy="1143000"/>
          </a:xfrm>
        </p:spPr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2009068" y="3886200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800" y="42672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3810000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3193" y="182880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Step2 : </a:t>
            </a:r>
            <a:endParaRPr lang="en-US" dirty="0"/>
          </a:p>
        </p:txBody>
      </p:sp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143310"/>
              </p:ext>
            </p:extLst>
          </p:nvPr>
        </p:nvGraphicFramePr>
        <p:xfrm>
          <a:off x="1856509" y="1830987"/>
          <a:ext cx="3352799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47034"/>
                <a:gridCol w="424150"/>
                <a:gridCol w="385592"/>
                <a:gridCol w="424150"/>
                <a:gridCol w="400274"/>
                <a:gridCol w="457200"/>
                <a:gridCol w="455013"/>
                <a:gridCol w="459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Up Arrow 24"/>
          <p:cNvSpPr/>
          <p:nvPr/>
        </p:nvSpPr>
        <p:spPr>
          <a:xfrm>
            <a:off x="1939762" y="2286000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52600" y="25908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752599" y="2209800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405813" y="2299855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25545" y="268085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j=6</a:t>
            </a:r>
            <a:endParaRPr lang="en-US" dirty="0"/>
          </a:p>
        </p:txBody>
      </p:sp>
      <p:graphicFrame>
        <p:nvGraphicFramePr>
          <p:cNvPr id="3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210968"/>
              </p:ext>
            </p:extLst>
          </p:nvPr>
        </p:nvGraphicFramePr>
        <p:xfrm>
          <a:off x="685800" y="3201079"/>
          <a:ext cx="198120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9878"/>
                <a:gridCol w="390960"/>
                <a:gridCol w="355419"/>
                <a:gridCol w="390960"/>
                <a:gridCol w="523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Up Arrow 31"/>
          <p:cNvSpPr/>
          <p:nvPr/>
        </p:nvSpPr>
        <p:spPr>
          <a:xfrm>
            <a:off x="2286000" y="3680753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98838" y="407305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683137" y="3202587"/>
            <a:ext cx="491745" cy="3831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6" name="Up Arrow 35"/>
          <p:cNvSpPr/>
          <p:nvPr/>
        </p:nvSpPr>
        <p:spPr>
          <a:xfrm>
            <a:off x="2866743" y="3710649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7000" y="40429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65855" y="3200400"/>
            <a:ext cx="491745" cy="3831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40" name="Up Arrow 39"/>
          <p:cNvSpPr/>
          <p:nvPr/>
        </p:nvSpPr>
        <p:spPr>
          <a:xfrm>
            <a:off x="3365598" y="3720130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165855" y="404078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3055" y="3202587"/>
            <a:ext cx="491745" cy="3831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43" name="Up Arrow 42"/>
          <p:cNvSpPr/>
          <p:nvPr/>
        </p:nvSpPr>
        <p:spPr>
          <a:xfrm>
            <a:off x="3822798" y="3722317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23055" y="405464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80255" y="3202587"/>
            <a:ext cx="491745" cy="3831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46" name="Up Arrow 45"/>
          <p:cNvSpPr/>
          <p:nvPr/>
        </p:nvSpPr>
        <p:spPr>
          <a:xfrm>
            <a:off x="4279998" y="3722317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80255" y="405464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029200" y="3200400"/>
            <a:ext cx="491745" cy="3831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9" name="Up Arrow 48"/>
          <p:cNvSpPr/>
          <p:nvPr/>
        </p:nvSpPr>
        <p:spPr>
          <a:xfrm>
            <a:off x="5228943" y="3720130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29200" y="405245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28055" y="3202587"/>
            <a:ext cx="491745" cy="3831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\0</a:t>
            </a:r>
            <a:endParaRPr lang="en-US" b="1" dirty="0"/>
          </a:p>
        </p:txBody>
      </p:sp>
      <p:sp>
        <p:nvSpPr>
          <p:cNvPr id="52" name="Up Arrow 51"/>
          <p:cNvSpPr/>
          <p:nvPr/>
        </p:nvSpPr>
        <p:spPr>
          <a:xfrm>
            <a:off x="5727798" y="3722317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528055" y="405464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537455" y="3202587"/>
            <a:ext cx="491745" cy="3831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55" name="Up Arrow 54"/>
          <p:cNvSpPr/>
          <p:nvPr/>
        </p:nvSpPr>
        <p:spPr>
          <a:xfrm>
            <a:off x="4737198" y="3722317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37455" y="405464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091945" y="3669268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25345" y="3657600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00400" y="3657600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144844" y="3613851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602044" y="3669268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038600" y="3669268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0" y="4082534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063745" y="3615853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579110" y="3648302"/>
            <a:ext cx="498855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91200" y="1524000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while (str2[j]!=‘\0’)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str1[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]=str2[j];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++;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j++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/>
      <p:bldP spid="27" grpId="0" animBg="1"/>
      <p:bldP spid="28" grpId="0" animBg="1"/>
      <p:bldP spid="29" grpId="0"/>
      <p:bldP spid="32" grpId="0" animBg="1"/>
      <p:bldP spid="33" grpId="0"/>
      <p:bldP spid="34" grpId="0" animBg="1"/>
      <p:bldP spid="36" grpId="0" animBg="1"/>
      <p:bldP spid="37" grpId="0"/>
      <p:bldP spid="35" grpId="0" animBg="1"/>
      <p:bldP spid="40" grpId="0" animBg="1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 animBg="1"/>
      <p:bldP spid="56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Comparing 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can be compared by checking each of the characters of two strings for equality. </a:t>
            </a:r>
          </a:p>
          <a:p>
            <a:r>
              <a:rPr lang="en-US" dirty="0" smtClean="0"/>
              <a:t>This is also done using loop which breaks if any character is unequal.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09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024744" cy="1143000"/>
          </a:xfrm>
        </p:spPr>
        <p:txBody>
          <a:bodyPr/>
          <a:lstStyle/>
          <a:p>
            <a:r>
              <a:rPr lang="en-US" dirty="0" smtClean="0"/>
              <a:t>String Comparison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508978"/>
              </p:ext>
            </p:extLst>
          </p:nvPr>
        </p:nvGraphicFramePr>
        <p:xfrm>
          <a:off x="1524000" y="2219960"/>
          <a:ext cx="198120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9878"/>
                <a:gridCol w="390960"/>
                <a:gridCol w="355419"/>
                <a:gridCol w="390960"/>
                <a:gridCol w="523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16764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str1[15]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6764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str2 [15]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04800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 : </a:t>
            </a:r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762499"/>
              </p:ext>
            </p:extLst>
          </p:nvPr>
        </p:nvGraphicFramePr>
        <p:xfrm>
          <a:off x="1905000" y="3439160"/>
          <a:ext cx="198120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9878"/>
                <a:gridCol w="390960"/>
                <a:gridCol w="355419"/>
                <a:gridCol w="390960"/>
                <a:gridCol w="523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05000" y="28956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str1[15]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2009068" y="3886200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800" y="42672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4748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25748" y="2587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27655" y="2595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33110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5958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3264932"/>
            <a:ext cx="4547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while(str1[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]==str2[j] &amp;&amp; str1[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]!=‘\0’ 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{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++;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j++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}</a:t>
            </a:r>
          </a:p>
        </p:txBody>
      </p:sp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952445"/>
              </p:ext>
            </p:extLst>
          </p:nvPr>
        </p:nvGraphicFramePr>
        <p:xfrm>
          <a:off x="5257800" y="2133600"/>
          <a:ext cx="198120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9878"/>
                <a:gridCol w="390960"/>
                <a:gridCol w="355419"/>
                <a:gridCol w="390960"/>
                <a:gridCol w="523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37538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8538" y="2587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0445" y="2595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5900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78748" y="2590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graphicFrame>
        <p:nvGraphicFramePr>
          <p:cNvPr id="2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442103"/>
              </p:ext>
            </p:extLst>
          </p:nvPr>
        </p:nvGraphicFramePr>
        <p:xfrm>
          <a:off x="1828800" y="5115560"/>
          <a:ext cx="198120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9878"/>
                <a:gridCol w="390960"/>
                <a:gridCol w="355419"/>
                <a:gridCol w="390960"/>
                <a:gridCol w="523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Up Arrow 29"/>
          <p:cNvSpPr/>
          <p:nvPr/>
        </p:nvSpPr>
        <p:spPr>
          <a:xfrm>
            <a:off x="1932868" y="5562600"/>
            <a:ext cx="1245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28800" y="463653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str2 [15]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2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 animBg="1"/>
      <p:bldP spid="13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30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Copying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one string into another till ‘\0’ is reached.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char source[30]=“</a:t>
            </a:r>
            <a:r>
              <a:rPr lang="en-US" dirty="0" err="1" smtClean="0"/>
              <a:t>bangalore</a:t>
            </a:r>
            <a:r>
              <a:rPr lang="en-US" dirty="0" smtClean="0"/>
              <a:t>”;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char target[30]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343400"/>
            <a:ext cx="4547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while(source[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]!=‘\0’)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{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target[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]=source[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++;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target[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]=‘\0’;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35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56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operations using Library functions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66175"/>
              </p:ext>
            </p:extLst>
          </p:nvPr>
        </p:nvGraphicFramePr>
        <p:xfrm>
          <a:off x="533400" y="1752600"/>
          <a:ext cx="8763001" cy="498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124200"/>
                <a:gridCol w="3505201"/>
              </a:tblGrid>
              <a:tr h="5275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</a:t>
                      </a:r>
                      <a:r>
                        <a:rPr lang="en-US" sz="1800" baseline="0" dirty="0" smtClean="0"/>
                        <a:t> 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</a:t>
                      </a:r>
                      <a:r>
                        <a:rPr lang="en-US" sz="1800" baseline="0" dirty="0" smtClean="0"/>
                        <a:t> value </a:t>
                      </a:r>
                      <a:endParaRPr lang="en-US" sz="18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strcat</a:t>
                      </a:r>
                      <a:r>
                        <a:rPr lang="en-US" sz="1800" b="1" dirty="0" smtClean="0"/>
                        <a:t> (s1,s2)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Concatenates</a:t>
                      </a:r>
                      <a:r>
                        <a:rPr lang="en-US" sz="1800" baseline="0" dirty="0" smtClean="0"/>
                        <a:t> s2 to s1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Pointer</a:t>
                      </a:r>
                      <a:r>
                        <a:rPr lang="en-US" sz="1800" baseline="0" dirty="0" smtClean="0"/>
                        <a:t> to the concatenated string</a:t>
                      </a:r>
                      <a:endParaRPr lang="en-US" sz="1800" dirty="0"/>
                    </a:p>
                  </a:txBody>
                  <a:tcPr/>
                </a:tc>
              </a:tr>
              <a:tr h="1002324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strcmp</a:t>
                      </a:r>
                      <a:r>
                        <a:rPr lang="en-US" sz="1800" b="1" dirty="0" smtClean="0"/>
                        <a:t>(s1,s2)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Compares string s1 &amp;</a:t>
                      </a:r>
                      <a:r>
                        <a:rPr lang="en-US" sz="1800" baseline="0" dirty="0" smtClean="0"/>
                        <a:t> s2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value</a:t>
                      </a:r>
                    </a:p>
                    <a:p>
                      <a:r>
                        <a:rPr lang="en-US" sz="1400" baseline="0" dirty="0" smtClean="0"/>
                        <a:t>     0 ; equal</a:t>
                      </a:r>
                    </a:p>
                    <a:p>
                      <a:r>
                        <a:rPr lang="en-US" sz="1400" dirty="0" smtClean="0"/>
                        <a:t>     &lt;0; str1&lt;str2</a:t>
                      </a:r>
                    </a:p>
                    <a:p>
                      <a:r>
                        <a:rPr lang="en-US" sz="1400" dirty="0" smtClean="0"/>
                        <a:t>     &gt;0;str1&gt;str2 </a:t>
                      </a:r>
                      <a:endParaRPr lang="en-US" sz="18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strcpy</a:t>
                      </a:r>
                      <a:r>
                        <a:rPr lang="en-US" sz="1800" b="1" dirty="0" smtClean="0"/>
                        <a:t>(s1,s2)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Copies</a:t>
                      </a:r>
                      <a:r>
                        <a:rPr lang="en-US" sz="1800" baseline="0" dirty="0" smtClean="0"/>
                        <a:t> s2 to s1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s1;destination</a:t>
                      </a:r>
                      <a:r>
                        <a:rPr lang="en-US" sz="1800" baseline="0" dirty="0" smtClean="0"/>
                        <a:t> string </a:t>
                      </a:r>
                      <a:endParaRPr lang="en-US" sz="1800" dirty="0"/>
                    </a:p>
                  </a:txBody>
                  <a:tcPr/>
                </a:tc>
              </a:tr>
              <a:tr h="402102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strncpy</a:t>
                      </a:r>
                      <a:r>
                        <a:rPr lang="en-US" sz="1800" b="1" dirty="0" smtClean="0"/>
                        <a:t>(s1,s2,n)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Copies n-characters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s1;destination</a:t>
                      </a:r>
                      <a:r>
                        <a:rPr lang="en-US" sz="1800" baseline="0" dirty="0" smtClean="0"/>
                        <a:t> string</a:t>
                      </a:r>
                      <a:endParaRPr lang="en-US" sz="18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smtClean="0"/>
                        <a:t>strlen(s1</a:t>
                      </a:r>
                      <a:r>
                        <a:rPr lang="en-US" sz="1800" b="1" dirty="0" smtClean="0"/>
                        <a:t>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the length of string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718626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strcmpi</a:t>
                      </a:r>
                      <a:r>
                        <a:rPr lang="en-US" sz="1800" b="1" dirty="0" smtClean="0"/>
                        <a:t>(s1,s2)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Compares s1,s2 without  case sensitivity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Same as </a:t>
                      </a:r>
                      <a:r>
                        <a:rPr lang="en-US" sz="1400" dirty="0" err="1" smtClean="0"/>
                        <a:t>strcmp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strncmp</a:t>
                      </a:r>
                      <a:r>
                        <a:rPr lang="en-US" sz="1800" b="1" dirty="0" smtClean="0"/>
                        <a:t>(s1,s2,n)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Compares only n-characters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-do-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28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56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operations using Library functions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884290"/>
              </p:ext>
            </p:extLst>
          </p:nvPr>
        </p:nvGraphicFramePr>
        <p:xfrm>
          <a:off x="228600" y="2050368"/>
          <a:ext cx="8915399" cy="464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3505200"/>
                <a:gridCol w="3428999"/>
              </a:tblGrid>
              <a:tr h="52753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</a:t>
                      </a:r>
                      <a:r>
                        <a:rPr lang="en-US" sz="2400" baseline="0" dirty="0" smtClean="0"/>
                        <a:t> 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</a:t>
                      </a:r>
                      <a:r>
                        <a:rPr lang="en-US" sz="2400" baseline="0" dirty="0" smtClean="0"/>
                        <a:t> value </a:t>
                      </a:r>
                      <a:endParaRPr lang="en-US" sz="24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strstr</a:t>
                      </a:r>
                      <a:r>
                        <a:rPr lang="en-US" sz="1800" b="1" dirty="0" smtClean="0"/>
                        <a:t> (s1,s2)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Scans a string for the first occurrence of a sub string  s2 in 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a pointer to the element</a:t>
                      </a:r>
                      <a:r>
                        <a:rPr lang="en-US" sz="1800" baseline="0" dirty="0" smtClean="0"/>
                        <a:t> in s1 where s2 begins</a:t>
                      </a:r>
                      <a:endParaRPr lang="en-US" sz="18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Strchr</a:t>
                      </a:r>
                      <a:r>
                        <a:rPr lang="en-US" sz="1800" b="1" dirty="0" smtClean="0"/>
                        <a:t>(s1,ch) &amp; </a:t>
                      </a:r>
                      <a:r>
                        <a:rPr lang="en-US" sz="1800" b="1" dirty="0" err="1" smtClean="0"/>
                        <a:t>strrchr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Similar to </a:t>
                      </a:r>
                      <a:r>
                        <a:rPr lang="en-US" sz="1600" dirty="0" err="1" smtClean="0"/>
                        <a:t>strstr</a:t>
                      </a:r>
                      <a:r>
                        <a:rPr lang="en-US" sz="1600" dirty="0" smtClean="0"/>
                        <a:t> but searches for characters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</a:t>
                      </a:r>
                      <a:r>
                        <a:rPr lang="en-US" sz="1800" baseline="0" dirty="0" smtClean="0"/>
                        <a:t> pointer to the first occurrence of character</a:t>
                      </a:r>
                      <a:endParaRPr lang="en-US" sz="18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strcpy</a:t>
                      </a:r>
                      <a:r>
                        <a:rPr lang="en-US" sz="1800" b="1" dirty="0" smtClean="0"/>
                        <a:t>(s1,s2)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Copies</a:t>
                      </a:r>
                      <a:r>
                        <a:rPr lang="en-US" sz="1600" baseline="0" dirty="0" smtClean="0"/>
                        <a:t> s2 to 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s1;destination</a:t>
                      </a:r>
                      <a:r>
                        <a:rPr lang="en-US" sz="1800" baseline="0" dirty="0" smtClean="0"/>
                        <a:t> string</a:t>
                      </a:r>
                      <a:endParaRPr lang="en-US" sz="18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strlwr</a:t>
                      </a:r>
                      <a:r>
                        <a:rPr lang="en-US" sz="1800" b="1" dirty="0" smtClean="0"/>
                        <a:t>(s1)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Converts</a:t>
                      </a:r>
                      <a:r>
                        <a:rPr lang="en-US" sz="1600" baseline="0" dirty="0" smtClean="0"/>
                        <a:t> all the letter characters to lowercase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Pointer to string </a:t>
                      </a:r>
                      <a:endParaRPr lang="en-US" sz="18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Strupr</a:t>
                      </a:r>
                      <a:r>
                        <a:rPr lang="en-US" sz="1800" b="1" dirty="0" smtClean="0"/>
                        <a:t>(s1)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Converts all the letter characters to uppercase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-do-</a:t>
                      </a:r>
                      <a:endParaRPr lang="en-US" sz="1800" dirty="0"/>
                    </a:p>
                  </a:txBody>
                  <a:tcPr/>
                </a:tc>
              </a:tr>
              <a:tr h="527538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Strrev</a:t>
                      </a:r>
                      <a:r>
                        <a:rPr lang="en-US" sz="1800" b="1" dirty="0" smtClean="0"/>
                        <a:t>()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Reverses the order of characters</a:t>
                      </a:r>
                      <a:r>
                        <a:rPr lang="en-US" sz="1600" baseline="0" dirty="0" smtClean="0"/>
                        <a:t> of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-do-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04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r>
              <a:rPr lang="en-US" dirty="0" smtClean="0"/>
              <a:t>Arrays of 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14052"/>
            <a:ext cx="6777317" cy="41533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array of character arrays is  “Array of Strings”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Size for each of the strings remains same</a:t>
            </a:r>
          </a:p>
          <a:p>
            <a:pPr marL="365760" lvl="1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[0]</a:t>
            </a:r>
            <a:r>
              <a:rPr lang="en-US" dirty="0" smtClean="0">
                <a:sym typeface="Wingdings" panose="05000000000000000000" pitchFamily="2" charset="2"/>
              </a:rPr>
              <a:t> first string</a:t>
            </a:r>
          </a:p>
          <a:p>
            <a:pPr marL="365760" lvl="1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str</a:t>
            </a:r>
            <a:r>
              <a:rPr lang="en-US" dirty="0" smtClean="0">
                <a:sym typeface="Wingdings" panose="05000000000000000000" pitchFamily="2" charset="2"/>
              </a:rPr>
              <a:t>[1] second string …so 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464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char  </a:t>
            </a:r>
            <a:r>
              <a:rPr lang="en-US" sz="2400" b="1" dirty="0" err="1" smtClean="0"/>
              <a:t>str</a:t>
            </a:r>
            <a:r>
              <a:rPr lang="en-US" sz="2400" b="1" dirty="0" smtClean="0"/>
              <a:t> [MAX][SIZE]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3200400"/>
            <a:ext cx="152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8284" y="4090052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strings or char arrays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1600" y="3199534"/>
            <a:ext cx="838200" cy="45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5606" y="3646571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of each string</a:t>
            </a:r>
          </a:p>
          <a:p>
            <a:r>
              <a:rPr lang="en-US" dirty="0" smtClean="0"/>
              <a:t>;(size-1)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Strings-Introduction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Sequence of zero or more characters, terminated by </a:t>
            </a:r>
            <a:r>
              <a:rPr lang="en-US" altLang="en-US" sz="1800" dirty="0" smtClean="0">
                <a:latin typeface="Lucida Console" pitchFamily="49" charset="0"/>
              </a:rPr>
              <a:t>NULL</a:t>
            </a:r>
            <a:r>
              <a:rPr lang="en-US" altLang="en-US" dirty="0" smtClean="0"/>
              <a:t> </a:t>
            </a:r>
            <a:r>
              <a:rPr lang="en-US" altLang="en-US" dirty="0"/>
              <a:t>(literally, the integer value </a:t>
            </a:r>
            <a:r>
              <a:rPr lang="en-US" altLang="en-US" sz="1800" dirty="0">
                <a:latin typeface="Lucida Console" pitchFamily="49" charset="0"/>
              </a:rPr>
              <a:t>0</a:t>
            </a:r>
            <a:r>
              <a:rPr lang="en-US" altLang="en-US" dirty="0"/>
              <a:t>)</a:t>
            </a:r>
          </a:p>
          <a:p>
            <a:r>
              <a:rPr lang="en-US" altLang="en-US" sz="1800" dirty="0" smtClean="0">
                <a:latin typeface="Lucida Console" pitchFamily="49" charset="0"/>
              </a:rPr>
              <a:t>NULL</a:t>
            </a:r>
            <a:r>
              <a:rPr lang="en-US" altLang="en-US" dirty="0" smtClean="0"/>
              <a:t> </a:t>
            </a:r>
            <a:r>
              <a:rPr lang="en-US" altLang="en-US" dirty="0"/>
              <a:t>terminates a string, but isn’t part of </a:t>
            </a:r>
            <a:r>
              <a:rPr lang="en-US" altLang="en-US" dirty="0" smtClean="0"/>
              <a:t>it</a:t>
            </a:r>
          </a:p>
          <a:p>
            <a:r>
              <a:rPr lang="en-US" altLang="en-US" dirty="0" smtClean="0"/>
              <a:t>A string is defined within double quotes “ “</a:t>
            </a:r>
          </a:p>
          <a:p>
            <a:endParaRPr lang="en-US" altLang="en-US" dirty="0"/>
          </a:p>
          <a:p>
            <a:r>
              <a:rPr lang="en-US" altLang="en-US" dirty="0" smtClean="0"/>
              <a:t>For 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 : “Mango”, “Hello world”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36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299855"/>
            <a:ext cx="4114800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696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5791200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381000" y="1600200"/>
            <a:ext cx="8305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800" b="0">
                <a:latin typeface="Arial" pitchFamily="34" charset="0"/>
                <a:ea typeface="PMingLiU" pitchFamily="18" charset="-120"/>
              </a:rPr>
              <a:t>A string containing a single character takes up 2 bytes of storage.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609600" y="7620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000" b="0" dirty="0">
                <a:solidFill>
                  <a:schemeClr val="tx2"/>
                </a:solidFill>
                <a:ea typeface="PMingLiU" pitchFamily="18" charset="-120"/>
              </a:rPr>
              <a:t>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3706730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958975"/>
            <a:ext cx="72898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609600" y="8382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000" b="0" dirty="0">
                <a:solidFill>
                  <a:schemeClr val="tx2"/>
                </a:solidFill>
                <a:ea typeface="PMingLiU" pitchFamily="18" charset="-120"/>
              </a:rPr>
              <a:t>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1465655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altLang="zh-TW" sz="4000">
                <a:ea typeface="PMingLiU" pitchFamily="18" charset="-120"/>
              </a:rPr>
              <a:t>Character vs. String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72000"/>
          </a:xfrm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A string constant is a sequence of characters enclosed in double quotes.</a:t>
            </a:r>
            <a:endParaRPr lang="en-US" altLang="zh-TW" sz="2400" dirty="0">
              <a:ea typeface="PMingLiU" pitchFamily="18" charset="-120"/>
            </a:endParaRPr>
          </a:p>
          <a:p>
            <a:pPr lvl="1"/>
            <a:r>
              <a:rPr lang="en-US" altLang="zh-TW" sz="2000" dirty="0">
                <a:ea typeface="PMingLiU" pitchFamily="18" charset="-120"/>
              </a:rPr>
              <a:t>For example, the character string: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b="1" dirty="0">
                <a:solidFill>
                  <a:srgbClr val="A2C1FE"/>
                </a:solidFill>
                <a:latin typeface="Courier New" pitchFamily="49" charset="0"/>
                <a:ea typeface="PMingLiU" pitchFamily="18" charset="-120"/>
              </a:rPr>
              <a:t>char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</a:rPr>
              <a:t> s1[2]=</a:t>
            </a:r>
            <a:r>
              <a:rPr lang="en-US" altLang="zh-TW" dirty="0">
                <a:ea typeface="PMingLiU" pitchFamily="18" charset="-120"/>
              </a:rPr>
              <a:t>"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</a:rPr>
              <a:t>a</a:t>
            </a:r>
            <a:r>
              <a:rPr lang="en-US" altLang="zh-TW" dirty="0">
                <a:ea typeface="PMingLiU" pitchFamily="18" charset="-120"/>
              </a:rPr>
              <a:t>"; 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PMingLiU" pitchFamily="18" charset="-120"/>
              </a:rPr>
              <a:t>//Takes two bytes of storage.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   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s1:</a:t>
            </a: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PMingLiU" pitchFamily="18" charset="-120"/>
            </a:endParaRPr>
          </a:p>
          <a:p>
            <a:pPr lvl="1"/>
            <a:r>
              <a:rPr lang="en-US" altLang="zh-TW" sz="2000" dirty="0">
                <a:ea typeface="PMingLiU" pitchFamily="18" charset="-120"/>
              </a:rPr>
              <a:t>On the other hand, the character, in single quotes: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b="1" dirty="0">
                <a:solidFill>
                  <a:srgbClr val="A2C1FE"/>
                </a:solidFill>
                <a:latin typeface="Courier New" pitchFamily="49" charset="0"/>
                <a:ea typeface="PMingLiU" pitchFamily="18" charset="-120"/>
              </a:rPr>
              <a:t>char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</a:rPr>
              <a:t> s2= </a:t>
            </a:r>
            <a:r>
              <a:rPr lang="en-US" altLang="zh-TW" dirty="0">
                <a:ea typeface="PMingLiU" pitchFamily="18" charset="-120"/>
              </a:rPr>
              <a:t>`a`;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PMingLiU" pitchFamily="18" charset="-120"/>
              </a:rPr>
              <a:t>//Takes only one byte of storage</a:t>
            </a:r>
            <a:r>
              <a:rPr lang="en-US" altLang="zh-TW" b="1" dirty="0">
                <a:solidFill>
                  <a:srgbClr val="66FF33"/>
                </a:solidFill>
                <a:latin typeface="Courier New" pitchFamily="49" charset="0"/>
                <a:ea typeface="PMingLiU" pitchFamily="18" charset="-120"/>
              </a:rPr>
              <a:t>.</a:t>
            </a:r>
            <a:r>
              <a:rPr lang="en-US" altLang="zh-TW" dirty="0">
                <a:solidFill>
                  <a:srgbClr val="66FF33"/>
                </a:solidFill>
                <a:ea typeface="PMingLiU" pitchFamily="18" charset="-120"/>
              </a:rPr>
              <a:t>   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PMingLiU" pitchFamily="18" charset="-120"/>
              </a:rPr>
              <a:t>s2: </a:t>
            </a:r>
            <a:endParaRPr lang="en-US" altLang="zh-TW" sz="2000" dirty="0">
              <a:ea typeface="PMingLiU" pitchFamily="18" charset="-120"/>
            </a:endParaRPr>
          </a:p>
        </p:txBody>
      </p:sp>
      <p:graphicFrame>
        <p:nvGraphicFramePr>
          <p:cNvPr id="429060" name="Group 4"/>
          <p:cNvGraphicFramePr>
            <a:graphicFrameLocks noGrp="1"/>
          </p:cNvGraphicFramePr>
          <p:nvPr/>
        </p:nvGraphicFramePr>
        <p:xfrm>
          <a:off x="1524000" y="3505200"/>
          <a:ext cx="1143000" cy="4572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3556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9068" name="Group 12"/>
          <p:cNvGraphicFramePr>
            <a:graphicFrameLocks noGrp="1"/>
          </p:cNvGraphicFramePr>
          <p:nvPr/>
        </p:nvGraphicFramePr>
        <p:xfrm>
          <a:off x="1447800" y="5181600"/>
          <a:ext cx="457200" cy="517525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5175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481263"/>
            <a:ext cx="8053387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3396" name="Rectangle 1028"/>
          <p:cNvSpPr>
            <a:spLocks noChangeArrowheads="1"/>
          </p:cNvSpPr>
          <p:nvPr/>
        </p:nvSpPr>
        <p:spPr bwMode="auto">
          <a:xfrm>
            <a:off x="609600" y="9144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000" b="0" dirty="0">
                <a:solidFill>
                  <a:schemeClr val="tx2"/>
                </a:solidFill>
                <a:ea typeface="PMingLiU" pitchFamily="18" charset="-120"/>
              </a:rPr>
              <a:t>Character vs. String</a:t>
            </a:r>
          </a:p>
        </p:txBody>
      </p:sp>
    </p:spTree>
    <p:extLst>
      <p:ext uri="{BB962C8B-B14F-4D97-AF65-F5344CB8AC3E}">
        <p14:creationId xmlns:p14="http://schemas.microsoft.com/office/powerpoint/2010/main" val="25770853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doesn’t have a special datatype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hold a string of 9 characters ,</a:t>
            </a:r>
            <a:r>
              <a:rPr lang="en-US" dirty="0" err="1" smtClean="0"/>
              <a:t>siz</a:t>
            </a:r>
            <a:r>
              <a:rPr lang="en-US" dirty="0" smtClean="0"/>
              <a:t> e should be 10.Eg: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505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</a:t>
            </a:r>
            <a:r>
              <a:rPr lang="en-US" dirty="0" err="1" smtClean="0"/>
              <a:t>str_name</a:t>
            </a:r>
            <a:r>
              <a:rPr lang="en-US" dirty="0" smtClean="0"/>
              <a:t>[size]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5" y="5867400"/>
            <a:ext cx="381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smtClean="0"/>
              <a:t>[10]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3886200"/>
            <a:ext cx="609600" cy="5150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1600" y="4401234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be 1 more than the</a:t>
            </a:r>
          </a:p>
          <a:p>
            <a:r>
              <a:rPr lang="en-US" dirty="0" smtClean="0"/>
              <a:t> required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76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541</TotalTime>
  <Words>1087</Words>
  <Application>Microsoft Office PowerPoint</Application>
  <PresentationFormat>On-screen Show (4:3)</PresentationFormat>
  <Paragraphs>375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Lucida Console</vt:lpstr>
      <vt:lpstr>Monotype Sorts</vt:lpstr>
      <vt:lpstr>PMingLiU</vt:lpstr>
      <vt:lpstr>Times New Roman</vt:lpstr>
      <vt:lpstr>Wingdings</vt:lpstr>
      <vt:lpstr>Wingdings 2</vt:lpstr>
      <vt:lpstr>Austin</vt:lpstr>
      <vt:lpstr>Strings</vt:lpstr>
      <vt:lpstr>Contents</vt:lpstr>
      <vt:lpstr>Strings-Introduction</vt:lpstr>
      <vt:lpstr>Character Strings </vt:lpstr>
      <vt:lpstr>PowerPoint Presentation</vt:lpstr>
      <vt:lpstr>PowerPoint Presentation</vt:lpstr>
      <vt:lpstr>Character vs. String</vt:lpstr>
      <vt:lpstr>PowerPoint Presentation</vt:lpstr>
      <vt:lpstr>Declaring Strings </vt:lpstr>
      <vt:lpstr>Initialization of strings</vt:lpstr>
      <vt:lpstr>Reading a string-scanf </vt:lpstr>
      <vt:lpstr>Reading a string-getchar()</vt:lpstr>
      <vt:lpstr>Reading a string-gets()</vt:lpstr>
      <vt:lpstr>Writing Strings -printf</vt:lpstr>
      <vt:lpstr>Writing Strings-putchar()</vt:lpstr>
      <vt:lpstr>Writing Strings-puts()</vt:lpstr>
      <vt:lpstr>Strings and numbers </vt:lpstr>
      <vt:lpstr>Operations on Strings </vt:lpstr>
      <vt:lpstr>1. length of string </vt:lpstr>
      <vt:lpstr>2. Concatenation of String </vt:lpstr>
      <vt:lpstr>String Concatenation</vt:lpstr>
      <vt:lpstr>String Concatenation</vt:lpstr>
      <vt:lpstr>3. Comparing Strings </vt:lpstr>
      <vt:lpstr>String Comparison</vt:lpstr>
      <vt:lpstr>4. Copying String </vt:lpstr>
      <vt:lpstr>String operations using Library functions </vt:lpstr>
      <vt:lpstr>String operations using Library functions </vt:lpstr>
      <vt:lpstr>Arrays of Strings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Shivanjali</dc:creator>
  <cp:lastModifiedBy>sujay srinivas</cp:lastModifiedBy>
  <cp:revision>59</cp:revision>
  <dcterms:created xsi:type="dcterms:W3CDTF">2006-08-16T00:00:00Z</dcterms:created>
  <dcterms:modified xsi:type="dcterms:W3CDTF">2015-09-20T06:43:39Z</dcterms:modified>
</cp:coreProperties>
</file>