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59" r:id="rId4"/>
    <p:sldId id="263" r:id="rId5"/>
    <p:sldId id="262" r:id="rId6"/>
    <p:sldId id="264" r:id="rId7"/>
    <p:sldId id="265" r:id="rId8"/>
    <p:sldId id="266" r:id="rId9"/>
    <p:sldId id="269" r:id="rId10"/>
    <p:sldId id="268" r:id="rId11"/>
    <p:sldId id="270" r:id="rId12"/>
    <p:sldId id="271" r:id="rId13"/>
    <p:sldId id="273" r:id="rId14"/>
    <p:sldId id="267" r:id="rId15"/>
    <p:sldId id="274" r:id="rId16"/>
    <p:sldId id="275" r:id="rId17"/>
    <p:sldId id="279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E879-67B9-4928-A8D6-9D8387EE4173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9946B-3375-4243-B26A-DD245882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 :</a:t>
            </a:r>
            <a:r>
              <a:rPr lang="en-US" dirty="0" err="1" smtClean="0"/>
              <a:t>Escape.c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9946B-3375-4243-B26A-DD245882F1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; </a:t>
            </a:r>
            <a:r>
              <a:rPr lang="en-US" dirty="0" err="1" smtClean="0"/>
              <a:t>Field</a:t>
            </a:r>
            <a:r>
              <a:rPr lang="en-US" baseline="0" dirty="0" err="1" smtClean="0"/>
              <a:t>width.c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9946B-3375-4243-B26A-DD245882F1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Getchar1.c , </a:t>
            </a:r>
            <a:r>
              <a:rPr lang="en-US" dirty="0" err="1" smtClean="0"/>
              <a:t>Upperlower.c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9946B-3375-4243-B26A-DD245882F1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Getchputch.c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9946B-3375-4243-B26A-DD245882F1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Stringgetput.c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9946B-3375-4243-B26A-DD245882F1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Managing I/O operations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Decision Making &amp; Branching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Decision Making &amp; Looping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Width Specifiers            </a:t>
            </a:r>
            <a:r>
              <a:rPr lang="en-US" sz="3600" dirty="0" smtClean="0"/>
              <a:t>(</a:t>
            </a:r>
            <a:r>
              <a:rPr lang="en-US" sz="3600" dirty="0"/>
              <a:t>Optional Format Specifiers)</a:t>
            </a:r>
          </a:p>
        </p:txBody>
      </p:sp>
      <p:pic>
        <p:nvPicPr>
          <p:cNvPr id="4098" name="Picture 2" descr="D:\C\Unit-II\optional specifier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658640" cy="3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5105401"/>
            <a:ext cx="2743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%</a:t>
            </a:r>
            <a:r>
              <a:rPr lang="en-US" sz="2800" dirty="0" err="1" smtClean="0"/>
              <a:t>wc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77831" y="56388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4431" y="62484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 specifier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5987534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 specifier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2971800" y="5562600"/>
            <a:ext cx="1003627" cy="42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9" name="Picture 3" descr="D:\C\Unit-II\fwidth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00600"/>
            <a:ext cx="4572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 Integers </a:t>
            </a:r>
            <a:endParaRPr lang="en-US" sz="3600" dirty="0"/>
          </a:p>
        </p:txBody>
      </p:sp>
      <p:pic>
        <p:nvPicPr>
          <p:cNvPr id="7170" name="Picture 2" descr="D:\C\Unit-II\fwidt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69437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C\Unit-II\fwidt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7010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93520" y="3246438"/>
            <a:ext cx="7498080" cy="7159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 smtClean="0"/>
              <a:t>For Strings 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114800" y="381000"/>
            <a:ext cx="1371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%</a:t>
            </a:r>
            <a:r>
              <a:rPr lang="en-US" sz="2800" dirty="0" err="1" smtClean="0"/>
              <a:t>wc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114800" y="3429000"/>
            <a:ext cx="1371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%</a:t>
            </a:r>
            <a:r>
              <a:rPr lang="en-US" sz="2800" dirty="0" err="1" smtClean="0"/>
              <a:t>w.xs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29200" y="3886200"/>
            <a:ext cx="762000" cy="57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1200" y="3620777"/>
            <a:ext cx="30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characters to be printed</a:t>
            </a:r>
          </a:p>
          <a:p>
            <a:r>
              <a:rPr lang="en-US" dirty="0" smtClean="0"/>
              <a:t> in right justified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C\Unit-II\floatfsp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76388"/>
            <a:ext cx="7467600" cy="4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43400" y="533400"/>
            <a:ext cx="1371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%</a:t>
            </a:r>
            <a:r>
              <a:rPr lang="en-US" sz="2800" dirty="0" err="1" smtClean="0"/>
              <a:t>w.xf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39000" y="533400"/>
            <a:ext cx="1371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%-</a:t>
            </a:r>
            <a:r>
              <a:rPr lang="en-US" sz="2800" dirty="0" err="1" smtClean="0"/>
              <a:t>w.xf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53846" y="685800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7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accept any values of any data type from the standard input device(keyboard ) to the address of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962400"/>
            <a:ext cx="656736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scanf</a:t>
            </a:r>
            <a:r>
              <a:rPr lang="en-US" sz="2400" dirty="0"/>
              <a:t>(“format string</a:t>
            </a:r>
            <a:r>
              <a:rPr lang="en-US" sz="2400" dirty="0" smtClean="0"/>
              <a:t>”,&amp;var1,&amp;var2,…..,&amp;</a:t>
            </a:r>
            <a:r>
              <a:rPr lang="en-US" sz="2400" dirty="0" err="1" smtClean="0"/>
              <a:t>varn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14600" y="4457700"/>
            <a:ext cx="533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5236926"/>
            <a:ext cx="463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 % symbol followed by format specifier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03739" y="4457700"/>
            <a:ext cx="1039861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5052260"/>
            <a:ext cx="4033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&amp; type of variables should match</a:t>
            </a:r>
          </a:p>
          <a:p>
            <a:r>
              <a:rPr lang="en-US" dirty="0" smtClean="0"/>
              <a:t> with the same of format specifiers given </a:t>
            </a:r>
          </a:p>
          <a:p>
            <a:r>
              <a:rPr lang="en-US" dirty="0" smtClean="0"/>
              <a:t> in format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\Unit-II\monito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"/>
            <a:ext cx="2886075" cy="240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\Unit-II\kb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2362200"/>
            <a:ext cx="2724150" cy="186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nip Single Corner Rectangle 3"/>
          <p:cNvSpPr/>
          <p:nvPr/>
        </p:nvSpPr>
        <p:spPr>
          <a:xfrm>
            <a:off x="1371600" y="1491734"/>
            <a:ext cx="3505200" cy="186106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void main()</a:t>
            </a:r>
          </a:p>
          <a:p>
            <a:r>
              <a:rPr lang="en-US" sz="1600" b="1" dirty="0" smtClean="0"/>
              <a:t>{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a;</a:t>
            </a:r>
          </a:p>
          <a:p>
            <a:r>
              <a:rPr lang="en-US" sz="1600" b="1" dirty="0" err="1"/>
              <a:t>p</a:t>
            </a:r>
            <a:r>
              <a:rPr lang="en-US" sz="1600" b="1" dirty="0" err="1" smtClean="0"/>
              <a:t>rintf</a:t>
            </a:r>
            <a:r>
              <a:rPr lang="en-US" sz="1600" b="1" dirty="0" smtClean="0"/>
              <a:t> (“Enter a number”);</a:t>
            </a:r>
          </a:p>
          <a:p>
            <a:r>
              <a:rPr lang="en-US" sz="1600" b="1" dirty="0" err="1" smtClean="0"/>
              <a:t>scanf</a:t>
            </a:r>
            <a:r>
              <a:rPr lang="en-US" sz="1600" b="1" dirty="0" smtClean="0"/>
              <a:t> (“%</a:t>
            </a:r>
            <a:r>
              <a:rPr lang="en-US" sz="1600" b="1" dirty="0" err="1" smtClean="0"/>
              <a:t>d”,&amp;a</a:t>
            </a:r>
            <a:r>
              <a:rPr lang="en-US" sz="1600" b="1" dirty="0" smtClean="0"/>
              <a:t>);</a:t>
            </a:r>
          </a:p>
          <a:p>
            <a:r>
              <a:rPr lang="en-US" sz="1600" b="1" dirty="0" err="1" smtClean="0"/>
              <a:t>printf</a:t>
            </a:r>
            <a:r>
              <a:rPr lang="en-US" sz="1600" b="1" dirty="0" smtClean="0"/>
              <a:t>(“The number is %</a:t>
            </a:r>
            <a:r>
              <a:rPr lang="en-US" sz="1600" b="1" dirty="0" err="1" smtClean="0"/>
              <a:t>d”,a</a:t>
            </a:r>
            <a:r>
              <a:rPr lang="en-US" sz="1600" b="1" dirty="0" smtClean="0"/>
              <a:t>);</a:t>
            </a:r>
          </a:p>
          <a:p>
            <a:r>
              <a:rPr lang="en-US" sz="1600" b="1" dirty="0" err="1" smtClean="0"/>
              <a:t>getch</a:t>
            </a:r>
            <a:r>
              <a:rPr lang="en-US" sz="1600" b="1" dirty="0" smtClean="0"/>
              <a:t>();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6598" y="3429000"/>
            <a:ext cx="100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Sample.c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406134"/>
            <a:ext cx="182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634734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3761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 a 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1" y="10230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6878" y="1251509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number is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2863334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457200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Example –</a:t>
            </a:r>
            <a:r>
              <a:rPr lang="en-US" sz="3600" dirty="0" err="1" smtClean="0"/>
              <a:t>scanf</a:t>
            </a:r>
            <a:r>
              <a:rPr lang="en-US" sz="3600" dirty="0" smtClean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8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8" grpId="0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field width  specifiers for only integers can be specified (care should be taken for input data)</a:t>
            </a:r>
          </a:p>
          <a:p>
            <a:pPr marL="82296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%3d</a:t>
            </a:r>
          </a:p>
          <a:p>
            <a:r>
              <a:rPr lang="en-US" sz="2800" dirty="0" err="1" smtClean="0"/>
              <a:t>Commas,space,colon</a:t>
            </a:r>
            <a:r>
              <a:rPr lang="en-US" sz="2800" dirty="0" smtClean="0"/>
              <a:t> can be used as delimiters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scanf</a:t>
            </a:r>
            <a:r>
              <a:rPr lang="en-US" sz="2800" dirty="0" smtClean="0">
                <a:solidFill>
                  <a:srgbClr val="FF0000"/>
                </a:solidFill>
              </a:rPr>
              <a:t>(“%</a:t>
            </a:r>
            <a:r>
              <a:rPr lang="en-US" sz="2800" dirty="0" err="1" smtClean="0">
                <a:solidFill>
                  <a:srgbClr val="FF0000"/>
                </a:solidFill>
              </a:rPr>
              <a:t>d,%d,%d”,&amp;x,&amp;y</a:t>
            </a:r>
            <a:r>
              <a:rPr lang="en-US" sz="2800" dirty="0" smtClean="0">
                <a:solidFill>
                  <a:srgbClr val="FF0000"/>
                </a:solidFill>
              </a:rPr>
              <a:t>); </a:t>
            </a:r>
          </a:p>
          <a:p>
            <a:r>
              <a:rPr lang="en-US" sz="2800" dirty="0" smtClean="0"/>
              <a:t>Ignores all blank </a:t>
            </a:r>
            <a:r>
              <a:rPr lang="en-US" sz="2800" dirty="0" err="1" smtClean="0"/>
              <a:t>spaces,tabs,newlines</a:t>
            </a:r>
            <a:r>
              <a:rPr lang="en-US" sz="2800" dirty="0" smtClean="0"/>
              <a:t> etc.</a:t>
            </a:r>
          </a:p>
          <a:p>
            <a:r>
              <a:rPr lang="en-US" sz="2800" dirty="0" smtClean="0"/>
              <a:t>Returns an integer value specifying the no. of elements entered successfully</a:t>
            </a:r>
          </a:p>
          <a:p>
            <a:r>
              <a:rPr lang="en-US" sz="2800" dirty="0" smtClean="0"/>
              <a:t>For strings ,no &amp; symbol is used </a:t>
            </a:r>
          </a:p>
          <a:p>
            <a:pPr marL="82296" indent="0">
              <a:buNone/>
            </a:pPr>
            <a:r>
              <a:rPr lang="en-US" sz="2800" dirty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scanf</a:t>
            </a:r>
            <a:r>
              <a:rPr lang="en-US" sz="2800" dirty="0" smtClean="0">
                <a:solidFill>
                  <a:srgbClr val="FF0000"/>
                </a:solidFill>
              </a:rPr>
              <a:t>(“%s”,</a:t>
            </a:r>
            <a:r>
              <a:rPr lang="en-US" sz="2800" dirty="0" err="1" smtClean="0">
                <a:solidFill>
                  <a:srgbClr val="FF0000"/>
                </a:solidFill>
              </a:rPr>
              <a:t>str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Unformatted Input-Output 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getchar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: </a:t>
            </a:r>
            <a:r>
              <a:rPr lang="en-US" sz="2800" dirty="0" smtClean="0"/>
              <a:t>Reads one character (any character including enter key )&amp; assigns it when enter key is pressed</a:t>
            </a:r>
          </a:p>
          <a:p>
            <a:endParaRPr lang="en-US" dirty="0"/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putchar</a:t>
            </a:r>
            <a:r>
              <a:rPr lang="en-US" dirty="0" smtClean="0">
                <a:solidFill>
                  <a:srgbClr val="0070C0"/>
                </a:solidFill>
              </a:rPr>
              <a:t>() : </a:t>
            </a:r>
            <a:r>
              <a:rPr lang="en-US" sz="2800" dirty="0" smtClean="0"/>
              <a:t>Outputs  or prints single character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23855" y="5486400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   </a:t>
            </a:r>
            <a:r>
              <a:rPr lang="en-US" sz="2400" dirty="0" err="1" smtClean="0"/>
              <a:t>putchar</a:t>
            </a:r>
            <a:r>
              <a:rPr lang="en-US" sz="2400" dirty="0" smtClean="0"/>
              <a:t>(</a:t>
            </a:r>
            <a:r>
              <a:rPr lang="en-US" sz="2400" dirty="0" err="1" smtClean="0"/>
              <a:t>var</a:t>
            </a:r>
            <a:r>
              <a:rPr lang="en-US" sz="2400" dirty="0" smtClean="0"/>
              <a:t> );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505200" y="3373582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=</a:t>
            </a:r>
            <a:r>
              <a:rPr lang="en-US" sz="2400" dirty="0" err="1" smtClean="0"/>
              <a:t>getchar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76600" y="3810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81600" y="59436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41148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 or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1825" y="632460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 variable or constant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type.h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D:\C\Unit-II\ctyp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7467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Unformatted Input-Output 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getch</a:t>
            </a:r>
            <a:r>
              <a:rPr lang="en-US" sz="2800" dirty="0" smtClean="0">
                <a:solidFill>
                  <a:srgbClr val="0070C0"/>
                </a:solidFill>
              </a:rPr>
              <a:t>() : </a:t>
            </a:r>
            <a:r>
              <a:rPr lang="en-US" sz="2400" dirty="0" smtClean="0"/>
              <a:t>Inputs only one character . It doesn’t requires enter key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800" dirty="0" err="1" smtClean="0">
                <a:solidFill>
                  <a:srgbClr val="0070C0"/>
                </a:solidFill>
              </a:rPr>
              <a:t>putch</a:t>
            </a:r>
            <a:r>
              <a:rPr lang="en-US" sz="2800" dirty="0" smtClean="0">
                <a:solidFill>
                  <a:srgbClr val="0070C0"/>
                </a:solidFill>
              </a:rPr>
              <a:t>() : </a:t>
            </a:r>
            <a:r>
              <a:rPr lang="en-US" sz="2400" dirty="0" smtClean="0"/>
              <a:t>Outputs one character  (or displays) it on the screen. Similar to </a:t>
            </a:r>
            <a:r>
              <a:rPr lang="en-US" sz="2400" dirty="0" err="1" smtClean="0"/>
              <a:t>putchar</a:t>
            </a:r>
            <a:r>
              <a:rPr lang="en-US" sz="2400" dirty="0" smtClean="0"/>
              <a:t>()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800" dirty="0" err="1" smtClean="0">
                <a:solidFill>
                  <a:srgbClr val="0070C0"/>
                </a:solidFill>
              </a:rPr>
              <a:t>getche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Inputs a</a:t>
            </a:r>
            <a:r>
              <a:rPr lang="en-US" sz="2400" dirty="0" smtClean="0"/>
              <a:t> </a:t>
            </a:r>
            <a:r>
              <a:rPr lang="en-US" sz="2400" dirty="0"/>
              <a:t>character </a:t>
            </a:r>
            <a:r>
              <a:rPr lang="en-US" sz="2400" dirty="0" smtClean="0"/>
              <a:t>and echoes or displays it on the screen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505200" y="4419600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putch</a:t>
            </a:r>
            <a:r>
              <a:rPr lang="en-US" sz="2400" dirty="0" smtClean="0"/>
              <a:t>(</a:t>
            </a:r>
            <a:r>
              <a:rPr lang="en-US" sz="2400" dirty="0" err="1" smtClean="0"/>
              <a:t>var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505200" y="2364387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=</a:t>
            </a: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14700" y="2792968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7270" y="4876800"/>
            <a:ext cx="41813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8177" y="3124200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 or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768" y="502920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 variable or constant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6019800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=</a:t>
            </a:r>
            <a:r>
              <a:rPr lang="en-US" sz="2400" dirty="0" err="1" smtClean="0"/>
              <a:t>getche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8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3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Unformatted Input-Output 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gets() : </a:t>
            </a:r>
            <a:r>
              <a:rPr lang="en-US" sz="2800" dirty="0" smtClean="0"/>
              <a:t>Inputs sequence of characters </a:t>
            </a:r>
            <a:r>
              <a:rPr lang="en-US" sz="2800" dirty="0" err="1" smtClean="0"/>
              <a:t>i.e</a:t>
            </a:r>
            <a:r>
              <a:rPr lang="en-US" sz="2800" dirty="0" smtClean="0"/>
              <a:t> strings (or line of text)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puts() : </a:t>
            </a:r>
            <a:r>
              <a:rPr lang="en-US" sz="2800" dirty="0" smtClean="0"/>
              <a:t>Inputs one character and echoes (or displays) it on the screen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78727" y="4788932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      puts(</a:t>
            </a:r>
            <a:r>
              <a:rPr lang="en-US" sz="2400" dirty="0" err="1" smtClean="0"/>
              <a:t>str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505200" y="2514600"/>
            <a:ext cx="2514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      gets(</a:t>
            </a:r>
            <a:r>
              <a:rPr lang="en-US" sz="2400" dirty="0" err="1" smtClean="0"/>
              <a:t>str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76800" y="2971800"/>
            <a:ext cx="616527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9600" y="5247409"/>
            <a:ext cx="457200" cy="315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334350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string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2500" y="5574268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String variable or string constant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Input-Output Operations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Input-Output Operations </a:t>
            </a:r>
          </a:p>
          <a:p>
            <a:r>
              <a:rPr lang="en-US" dirty="0" smtClean="0"/>
              <a:t>Reading/Writing a character</a:t>
            </a:r>
          </a:p>
          <a:p>
            <a:r>
              <a:rPr lang="en-US" dirty="0" smtClean="0"/>
              <a:t>Formatted  Operations  </a:t>
            </a:r>
          </a:p>
          <a:p>
            <a:r>
              <a:rPr lang="en-US" dirty="0" smtClean="0"/>
              <a:t>Unformatted I/O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Output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Input :</a:t>
            </a: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sz="2400" dirty="0" smtClean="0"/>
              <a:t>I</a:t>
            </a:r>
            <a:r>
              <a:rPr lang="en-US" sz="2600" dirty="0" smtClean="0"/>
              <a:t>n </a:t>
            </a:r>
            <a:r>
              <a:rPr lang="en-US" sz="2600" dirty="0"/>
              <a:t>any programming language input means to feed some data into program. This can be given in the form of file or from command line. C programming language provides a set of built-in functions to read given input and feed it to the program as per requirement.</a:t>
            </a:r>
          </a:p>
          <a:p>
            <a:r>
              <a:rPr lang="en-US" b="1" dirty="0"/>
              <a:t>Output :</a:t>
            </a: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sz="2600" dirty="0" smtClean="0"/>
              <a:t>In </a:t>
            </a:r>
            <a:r>
              <a:rPr lang="en-US" sz="2600" dirty="0"/>
              <a:t>any programming language output means to display some data on screen, printer or in any file. C programming language provides a set of built-in functions to output required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C\Unit-II\ci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696200" cy="6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Formatted Input Output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Formatted I/O functions are used to read and write all types of data values.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sz="2800" dirty="0" smtClean="0"/>
              <a:t>They require conversion symbols(or format specifiers ) to identify the data type .</a:t>
            </a:r>
          </a:p>
          <a:p>
            <a:r>
              <a:rPr lang="en-US" sz="2800" dirty="0" smtClean="0"/>
              <a:t>They read /write the data as per the format specifier used </a:t>
            </a:r>
          </a:p>
          <a:p>
            <a:r>
              <a:rPr lang="en-US" sz="2800" dirty="0" smtClean="0"/>
              <a:t>Two functions :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() and </a:t>
            </a:r>
            <a:r>
              <a:rPr lang="en-US" sz="2800" dirty="0" err="1" smtClean="0"/>
              <a:t>scanf</a:t>
            </a:r>
            <a:r>
              <a:rPr lang="en-US" sz="2800" dirty="0" smtClean="0"/>
              <a:t>().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10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print in specific format given by the programmer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2667000"/>
            <a:ext cx="5562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printf</a:t>
            </a:r>
            <a:r>
              <a:rPr lang="en-US" sz="2400" dirty="0"/>
              <a:t>(“format </a:t>
            </a:r>
            <a:r>
              <a:rPr lang="en-US" sz="2400" dirty="0" err="1"/>
              <a:t>string”,list</a:t>
            </a:r>
            <a:r>
              <a:rPr lang="en-US" sz="2400" dirty="0"/>
              <a:t> of variables);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8000" y="3162300"/>
            <a:ext cx="533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6200" y="3865418"/>
            <a:ext cx="492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. Conversion </a:t>
            </a:r>
            <a:r>
              <a:rPr lang="en-US" dirty="0"/>
              <a:t>specifications that begin with a % sign</a:t>
            </a:r>
            <a:br>
              <a:rPr lang="en-US" dirty="0"/>
            </a:br>
            <a:r>
              <a:rPr lang="en-US" dirty="0"/>
              <a:t>ii. Characters that are simply printed as they are</a:t>
            </a:r>
            <a:br>
              <a:rPr lang="en-US" dirty="0"/>
            </a:br>
            <a:r>
              <a:rPr lang="en-US" dirty="0"/>
              <a:t>iii. Escape sequences that begin with a \ sign</a:t>
            </a:r>
          </a:p>
        </p:txBody>
      </p:sp>
      <p:pic>
        <p:nvPicPr>
          <p:cNvPr id="3074" name="Picture 2" descr="D:\C\Unit-II\format specif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06" y="3733800"/>
            <a:ext cx="415369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\Unit-II\monito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"/>
            <a:ext cx="2886075" cy="240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nip Single Corner Rectangle 3"/>
          <p:cNvSpPr/>
          <p:nvPr/>
        </p:nvSpPr>
        <p:spPr>
          <a:xfrm>
            <a:off x="1371600" y="1491734"/>
            <a:ext cx="3505200" cy="186106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void main()</a:t>
            </a:r>
          </a:p>
          <a:p>
            <a:r>
              <a:rPr lang="en-US" sz="1600" b="1" dirty="0" smtClean="0"/>
              <a:t>{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a=7;</a:t>
            </a:r>
          </a:p>
          <a:p>
            <a:r>
              <a:rPr lang="en-US" sz="1600" b="1" dirty="0" err="1"/>
              <a:t>p</a:t>
            </a:r>
            <a:r>
              <a:rPr lang="en-US" sz="1600" b="1" dirty="0" err="1" smtClean="0"/>
              <a:t>rintf</a:t>
            </a:r>
            <a:r>
              <a:rPr lang="en-US" sz="1600" b="1" dirty="0" smtClean="0"/>
              <a:t> (“Welcome”);</a:t>
            </a:r>
          </a:p>
          <a:p>
            <a:r>
              <a:rPr lang="en-US" sz="1600" b="1" dirty="0" err="1" smtClean="0"/>
              <a:t>printf</a:t>
            </a:r>
            <a:r>
              <a:rPr lang="en-US" sz="1600" b="1" dirty="0" smtClean="0"/>
              <a:t>(“The number is %</a:t>
            </a:r>
            <a:r>
              <a:rPr lang="en-US" sz="1600" b="1" dirty="0" err="1" smtClean="0"/>
              <a:t>d”,a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66598" y="34290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Sample1.c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1655" y="266700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3761"/>
            <a:ext cx="10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6878" y="1251509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number is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457200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Example –</a:t>
            </a:r>
            <a:r>
              <a:rPr lang="en-US" sz="3600" dirty="0" err="1" smtClean="0"/>
              <a:t>printf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133599"/>
            <a:ext cx="1524000" cy="28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:\C\Unit-II\print e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0" y="4038600"/>
            <a:ext cx="550171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 descr="D:\C\Unit-II\escap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7162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854" y="3426023"/>
            <a:ext cx="25106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(Return to beginning of current  line)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3197423"/>
            <a:ext cx="2914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Advance downward to next page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468</TotalTime>
  <Words>599</Words>
  <Application>Microsoft Office PowerPoint</Application>
  <PresentationFormat>On-screen Show (4:3)</PresentationFormat>
  <Paragraphs>124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Gill Sans MT</vt:lpstr>
      <vt:lpstr>Verdana</vt:lpstr>
      <vt:lpstr>Wingdings 2</vt:lpstr>
      <vt:lpstr>Solstice</vt:lpstr>
      <vt:lpstr>Unit-II</vt:lpstr>
      <vt:lpstr>Managing Input-Output Operations </vt:lpstr>
      <vt:lpstr>Contents :</vt:lpstr>
      <vt:lpstr>Input Output Operations </vt:lpstr>
      <vt:lpstr>PowerPoint Presentation</vt:lpstr>
      <vt:lpstr>1. Formatted Input Output Functions </vt:lpstr>
      <vt:lpstr>printf ()</vt:lpstr>
      <vt:lpstr>PowerPoint Presentation</vt:lpstr>
      <vt:lpstr>Escape Sequences </vt:lpstr>
      <vt:lpstr>Field Width Specifiers            (Optional Format Specifiers)</vt:lpstr>
      <vt:lpstr>For Integers </vt:lpstr>
      <vt:lpstr>For Float</vt:lpstr>
      <vt:lpstr>scanf ()</vt:lpstr>
      <vt:lpstr>PowerPoint Presentation</vt:lpstr>
      <vt:lpstr>scanf()</vt:lpstr>
      <vt:lpstr>2. Unformatted Input-Output  Functions</vt:lpstr>
      <vt:lpstr>ctype.h</vt:lpstr>
      <vt:lpstr>2. Unformatted Input-Output  Functions</vt:lpstr>
      <vt:lpstr>2. Unformatted Input-Output 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Vatan</dc:creator>
  <cp:lastModifiedBy>sujay srinivas</cp:lastModifiedBy>
  <cp:revision>48</cp:revision>
  <dcterms:created xsi:type="dcterms:W3CDTF">2015-07-26T11:07:45Z</dcterms:created>
  <dcterms:modified xsi:type="dcterms:W3CDTF">2015-09-20T06:44:55Z</dcterms:modified>
</cp:coreProperties>
</file>