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2" r:id="rId4"/>
    <p:sldId id="275" r:id="rId5"/>
    <p:sldId id="261" r:id="rId6"/>
    <p:sldId id="259" r:id="rId7"/>
    <p:sldId id="262" r:id="rId8"/>
    <p:sldId id="258" r:id="rId9"/>
    <p:sldId id="276" r:id="rId10"/>
    <p:sldId id="273" r:id="rId11"/>
    <p:sldId id="263" r:id="rId12"/>
    <p:sldId id="264" r:id="rId13"/>
    <p:sldId id="266" r:id="rId14"/>
    <p:sldId id="277" r:id="rId15"/>
    <p:sldId id="270" r:id="rId16"/>
    <p:sldId id="274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02"/>
    <p:restoredTop sz="90941"/>
  </p:normalViewPr>
  <p:slideViewPr>
    <p:cSldViewPr>
      <p:cViewPr varScale="1">
        <p:scale>
          <a:sx n="89" d="100"/>
          <a:sy n="89" d="100"/>
        </p:scale>
        <p:origin x="21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49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89F339-71C1-4544-8A46-ECDE11D64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2F2A66B-AFFD-F24E-BF85-149328BB5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A2772C-FAF8-B94B-82A0-73ECBA5F8CC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63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5AF557-3DFF-6140-AFCB-AE5F88B86326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D413D2-E529-BD48-BCF8-14B9DC46ABDD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EE1166-CE1F-3E4A-977A-58B582B8D768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7022F3-22B2-8E42-9FEB-2E9F255F8296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DEE0E7-7824-E54F-B00A-D679B1E41832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4301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1233725-B0C6-2243-A4C3-FFD990D68039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3E98A1-1974-C041-B434-AE5679DF4E36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A4F9A0-78F6-D648-9B6E-4ED4D8C8A2AD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184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A93A0E-47F5-0743-ADA8-403E0870D45C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2048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57C32B5-5C13-234F-8743-52F5328542EA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25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9240F2-8DF0-C44F-BC39-DA1A39F16275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245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52046C2-9325-6746-8D04-5CD8F776769A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2662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C4900C-9FC3-9B45-9C31-812900F0BFC9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286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1CED69-9113-FD49-8ABB-DE46BCB88639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8C5F730-7F8E-644A-A739-A653A6788608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14" name="Footer Placeholder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5" name="Slide Number Placeholder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253B64-9887-B84C-AB4D-16A697C823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E2D81-C603-474C-AE35-FD92CC49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B81A2E-371F-BD4C-93F1-8316B1621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65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524B71-1D08-274A-B24A-806FC21F2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5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29C79-78D2-8E4F-B315-9FAFD3086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6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DAF17-5B71-1146-8D8C-9A113A823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F7B3EC-5F81-104E-8B0A-9059BA0A9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24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D04C5F-4D9E-304E-B66E-AB41A5C43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5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1909A0-B484-DB43-BEF3-67F902BEB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8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11F299-6FF7-7743-9049-89AE1536C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5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FA6A6-F62E-0A49-8B64-A778F9774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B0DB51A-9EB9-7047-9A2D-C1062A53F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.html" TargetMode="External"/><Relationship Id="rId4" Type="http://schemas.openxmlformats.org/officeDocument/2006/relationships/hyperlink" Target="http://plus.osbl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eecs.wsu.edu/~ananth/CptS31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1640A-2B60-F94E-935D-FAC136E02BC1}" type="slidenum">
              <a:rPr lang="en-US" altLang="en-US" sz="1400">
                <a:solidFill>
                  <a:schemeClr val="bg2"/>
                </a:solidFill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CPT S 317: Automata and Formal Languages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/>
              <a:t>Spring 2017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/>
              <a:t>School of EECS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/>
              <a:t>Washington State University, Pullman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/>
              <a:t>MWF 10:10-11:00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/>
              <a:t>SLOAN 169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039526-E4F4-0049-AFF9-7FB646C1E9F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How to get in touch with the instructor and the TA(s)?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OSBLE+ (for email and dashboard public discussion forums)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Office hours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Weekly once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preferred way to meet one-on-one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No need for prior appointment if meeting during the office hour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In addition, the instructor will be available outside of office hours to meet (appointments preferred for this mode).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834E-C075-B347-BEC1-AF177ECF81FA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8 homeworks (60%) - (best 7 policy)</a:t>
            </a:r>
          </a:p>
          <a:p>
            <a:pPr eaLnBrk="1" hangingPunct="1"/>
            <a:r>
              <a:rPr lang="en-US" altLang="en-US"/>
              <a:t>2 midterms (20%)</a:t>
            </a:r>
          </a:p>
          <a:p>
            <a:pPr eaLnBrk="1" hangingPunct="1"/>
            <a:r>
              <a:rPr lang="en-US" altLang="en-US"/>
              <a:t>1 final (20%)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charset="2"/>
              <a:buNone/>
            </a:pPr>
            <a:r>
              <a:rPr lang="en-US" altLang="en-US"/>
              <a:t>Grading Policy:</a:t>
            </a:r>
          </a:p>
          <a:p>
            <a:pPr eaLnBrk="1" hangingPunct="1"/>
            <a:r>
              <a:rPr lang="en-US" altLang="en-US"/>
              <a:t>Curved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DF40F-C187-AD4B-9171-04F3EFE868F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Homework Submission Policy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Hardcopy to be submitted </a:t>
            </a:r>
            <a:r>
              <a:rPr lang="en-US" altLang="en-US" sz="2800" i="1">
                <a:solidFill>
                  <a:schemeClr val="folHlink"/>
                </a:solidFill>
              </a:rPr>
              <a:t>in class </a:t>
            </a:r>
            <a:r>
              <a:rPr lang="en-US" altLang="en-US" sz="2800"/>
              <a:t>on the due date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Early submissions allowed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No late submissions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Extensions </a:t>
            </a:r>
            <a:r>
              <a:rPr lang="en-US" altLang="en-US" sz="2800" i="1"/>
              <a:t>may </a:t>
            </a:r>
            <a:r>
              <a:rPr lang="en-US" altLang="en-US" sz="2800"/>
              <a:t>be permitted under extraordinary circumstances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Contact the instructor </a:t>
            </a:r>
            <a:r>
              <a:rPr lang="en-US" altLang="en-US" sz="2400" i="1"/>
              <a:t>at least 1 week prior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Homeworks will be posted on the course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4AD53-C96D-C646-860E-3348C098D96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Homework Policy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All homework must be done </a:t>
            </a:r>
            <a:r>
              <a:rPr lang="en-US" altLang="en-US" sz="2800" i="1"/>
              <a:t>individually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Cheating: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Helping others, getting help, looking up website for solutions,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Students caught cheating will be awarded an </a:t>
            </a:r>
            <a:r>
              <a:rPr lang="en-US" altLang="en-US" sz="2800" b="1">
                <a:solidFill>
                  <a:srgbClr val="FF0000"/>
                </a:solidFill>
              </a:rPr>
              <a:t>F </a:t>
            </a:r>
            <a:r>
              <a:rPr lang="en-US" altLang="en-US" sz="2800"/>
              <a:t>grade, and will be subjected to the WSU academic dishonesty policy.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something is not clear, on what constitutes and what does not, please consult the instructor in advance.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12C88-E870-8B47-B352-A9B23D1AC8B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 Policy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2 Midterms and 1 Final exam.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Closed book, closed notes, comprehensive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Make-ups will be rare and only under extraordinary circumstances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Seek prior permission from instructor (at least 2 weeks in advance)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7669F0-69B3-B64E-AF02-2FCC577D522E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Schedule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tentative schedule has been posted and will be maintained on the course website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Subject to change as course progresses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Bookmark &amp; keep checking </a:t>
            </a:r>
          </a:p>
          <a:p>
            <a:pPr lvl="2" eaLnBrk="1" hangingPunct="1"/>
            <a:r>
              <a:rPr lang="en-US" altLang="en-US" sz="2000"/>
              <a:t>Recommended frequency: once a week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Look for exam schedules as well here</a:t>
            </a:r>
          </a:p>
          <a:p>
            <a:pPr eaLnBrk="1" hangingPunct="1">
              <a:buFont typeface="Wingdings" charset="2"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E2421-A643-7141-BD62-F05DBCB927C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basics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Classes will involve </a:t>
            </a:r>
            <a:r>
              <a:rPr lang="en-US" altLang="en-US" i="1" dirty="0">
                <a:solidFill>
                  <a:schemeClr val="hlink"/>
                </a:solidFill>
              </a:rPr>
              <a:t>both Slides + Board </a:t>
            </a:r>
            <a:r>
              <a:rPr lang="en-US" altLang="en-US" dirty="0">
                <a:solidFill>
                  <a:schemeClr val="hlink"/>
                </a:solidFill>
              </a:rPr>
              <a:t>(to roughly equal degrees)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Lecture slides available online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However, no scribes from class will be made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So, take your own notes in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latest/updated slides, download before each </a:t>
            </a:r>
            <a:r>
              <a:rPr lang="en-US" altLang="en-US" dirty="0" smtClean="0"/>
              <a:t>use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Use of laptops and smart phones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allowed in classroom.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1E86B-1180-564D-A68D-A530BDF758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Instructor Contacts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Instructor: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Ananth</a:t>
            </a:r>
            <a:r>
              <a:rPr lang="en-US" altLang="en-US" sz="2400"/>
              <a:t> Kalyanaraman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/>
              <a:t>		(pronounced: “An-anth” “Kal-ya-na-ra-man”)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EME 237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/>
              <a:t>ananth@eecs.wsu.edu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/>
              <a:t>335-6760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i="1">
                <a:solidFill>
                  <a:schemeClr val="hlink"/>
                </a:solidFill>
              </a:rPr>
              <a:t>Weekly </a:t>
            </a:r>
            <a:r>
              <a:rPr lang="en-US" altLang="en-US" sz="2400"/>
              <a:t>Office Hours: </a:t>
            </a:r>
            <a:r>
              <a:rPr lang="en-US" altLang="en-US" sz="2400">
                <a:solidFill>
                  <a:schemeClr val="folHlink"/>
                </a:solidFill>
              </a:rPr>
              <a:t>Wednesdays 2:30-3:30pm	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E40BC-6B6F-6C40-911B-5161C4E60C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Introduce concepts in automata theory and theory of computation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Identify different formal language classes and their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Design grammars and recognizers for different formal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Prove or disprove theorems in automata theory using its properties</a:t>
            </a:r>
            <a:r>
              <a:rPr lang="en-US" altLang="en-US" sz="2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Determine the decidability and intractability of computational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A6C807-B7A6-A54F-8345-59EEF996FE9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Very broadly, the course will contain  three parts:</a:t>
            </a:r>
          </a:p>
          <a:p>
            <a:pPr marL="990600" lvl="1" indent="-533400" eaLnBrk="1" hangingPunct="1"/>
            <a:r>
              <a:rPr lang="en-US" altLang="en-US"/>
              <a:t>Part I)	Regular languages </a:t>
            </a:r>
          </a:p>
          <a:p>
            <a:pPr marL="990600" lvl="1" indent="-533400" eaLnBrk="1" hangingPunct="1"/>
            <a:r>
              <a:rPr lang="en-US" altLang="en-US"/>
              <a:t>Part II)	Context-free languages</a:t>
            </a:r>
          </a:p>
          <a:p>
            <a:pPr marL="990600" lvl="1" indent="-533400" eaLnBrk="1" hangingPunct="1"/>
            <a:r>
              <a:rPr lang="en-US" altLang="en-US"/>
              <a:t>Part III)	Turing machines &amp; decidability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872FEF-C95A-B14C-8611-7DC0E963A74E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Teaching Assistants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>
              <a:buFont typeface="Wingdings" pitchFamily="28" charset="2"/>
              <a:buChar char="n"/>
              <a:defRPr/>
            </a:pPr>
            <a:r>
              <a:rPr lang="en-US" dirty="0"/>
              <a:t>TA1 </a:t>
            </a:r>
          </a:p>
          <a:p>
            <a:pPr lvl="1">
              <a:buFont typeface="Wingdings" pitchFamily="28" charset="2"/>
              <a:buChar char="n"/>
              <a:defRPr/>
            </a:pPr>
            <a:r>
              <a:rPr lang="en-US" dirty="0"/>
              <a:t>TBD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8" charset="2"/>
              <a:buChar char="n"/>
              <a:defRPr/>
            </a:pPr>
            <a:r>
              <a:rPr lang="en-US" dirty="0"/>
              <a:t>TA2: </a:t>
            </a:r>
          </a:p>
          <a:p>
            <a:pPr lvl="1">
              <a:buFont typeface="Wingdings" pitchFamily="28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TBD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/>
              <a:t>Check course website for any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CC6F7D-EE42-8D4F-BDE7-DB413877EBA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Pre-requisites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CPT S 122/132: Data Structures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Math 216: Discrete Structures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4ADAC-8B1D-F946-B892-BCF36A8A19E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Textbook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Introduction to Automata Theory, Languages and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By J.E. Hopcroft, R. Motwani, J.D. Ullman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3</a:t>
            </a:r>
            <a:r>
              <a:rPr lang="en-US" altLang="en-US" sz="2000" baseline="30000"/>
              <a:t>rd</a:t>
            </a:r>
            <a:r>
              <a:rPr lang="en-US" altLang="en-US" sz="2000"/>
              <a:t> Edition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Addison Wesley/Pearson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Course book homepage: </a:t>
            </a:r>
            <a:r>
              <a:rPr lang="en-US" altLang="en-US" sz="2400">
                <a:hlinkClick r:id="rId3"/>
              </a:rPr>
              <a:t>http://infolab.stanford.edu/~ullman/ialc.html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Solutions to starred exercises in the textbook &amp; Errata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OSBLE+ (Online Studio-Based Learning Environment): </a:t>
            </a:r>
            <a:r>
              <a:rPr lang="en-US" altLang="en-US" sz="2400" b="1">
                <a:hlinkClick r:id="rId4"/>
              </a:rPr>
              <a:t>http://plus.osble.org</a:t>
            </a:r>
            <a:r>
              <a:rPr lang="en-US" altLang="en-US" sz="2400" b="1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The Gradiance Resource	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13862-9C12-E543-ABE1-2F490BF3EA9F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Webpage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hlinkClick r:id="rId3"/>
              </a:rPr>
              <a:t>http://www.eecs.wsu.edu/~ananth/CptS317</a:t>
            </a:r>
            <a:endParaRPr lang="en-US" altLang="en-US" sz="24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i="1">
                <a:solidFill>
                  <a:schemeClr val="folHlink"/>
                </a:solidFill>
              </a:rPr>
              <a:t>Why do I need to check the webpage?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Lecture 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Homeworks will be posted on the webpage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tentative schedule will also be posted and maintained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Misc. static information about the course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i="1">
                <a:solidFill>
                  <a:schemeClr val="folHlink"/>
                </a:solidFill>
              </a:rPr>
              <a:t>How frequently do I need to keep checking the course webpage?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Ideally once every day, and if not at least once before/after each class (for lecture notes)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4DF3EE-ADA4-6749-B1AE-070BCFF29A2F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OSBLE+ Web Portal</a:t>
            </a:r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i="1"/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We will use OSBLE+ for discussions, class announcements, and for email communication with instructor.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Every student needs to register in OSBLE+ and should check the portal regularly. All important (dynamic) announcements will be made through this portal.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Registration instructions are on the course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482</TotalTime>
  <Words>863</Words>
  <Application>Microsoft Macintosh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ＭＳ Ｐゴシック</vt:lpstr>
      <vt:lpstr>Wingdings</vt:lpstr>
      <vt:lpstr>Blends</vt:lpstr>
      <vt:lpstr>CPT S 317: Automata and Formal Languages</vt:lpstr>
      <vt:lpstr>Instructor Contacts</vt:lpstr>
      <vt:lpstr>Objectives</vt:lpstr>
      <vt:lpstr>Course Organization</vt:lpstr>
      <vt:lpstr>Teaching Assistants</vt:lpstr>
      <vt:lpstr>Pre-requisites</vt:lpstr>
      <vt:lpstr>Required Textbook</vt:lpstr>
      <vt:lpstr>Course Webpage</vt:lpstr>
      <vt:lpstr>The OSBLE+ Web Portal</vt:lpstr>
      <vt:lpstr>How to get in touch with the instructor and the TA(s)?</vt:lpstr>
      <vt:lpstr>Grading</vt:lpstr>
      <vt:lpstr>Homework Submission Policy</vt:lpstr>
      <vt:lpstr>Homework Policy</vt:lpstr>
      <vt:lpstr>Exam Policy</vt:lpstr>
      <vt:lpstr>Course Schedule</vt:lpstr>
      <vt:lpstr>Lecture basics</vt:lpstr>
    </vt:vector>
  </TitlesOfParts>
  <Company>Office 2004 ananth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 Kalyanaraman</cp:lastModifiedBy>
  <cp:revision>102</cp:revision>
  <cp:lastPrinted>2007-08-15T03:01:31Z</cp:lastPrinted>
  <dcterms:created xsi:type="dcterms:W3CDTF">2007-08-14T22:08:29Z</dcterms:created>
  <dcterms:modified xsi:type="dcterms:W3CDTF">2017-01-08T16:33:18Z</dcterms:modified>
</cp:coreProperties>
</file>