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3" r:id="rId3"/>
    <p:sldId id="355" r:id="rId4"/>
    <p:sldId id="354" r:id="rId5"/>
    <p:sldId id="366" r:id="rId6"/>
    <p:sldId id="357" r:id="rId7"/>
    <p:sldId id="367" r:id="rId8"/>
    <p:sldId id="326" r:id="rId9"/>
    <p:sldId id="365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13" r:id="rId26"/>
    <p:sldId id="327" r:id="rId27"/>
    <p:sldId id="329" r:id="rId28"/>
    <p:sldId id="330" r:id="rId29"/>
    <p:sldId id="331" r:id="rId30"/>
    <p:sldId id="333" r:id="rId31"/>
    <p:sldId id="328" r:id="rId32"/>
    <p:sldId id="334" r:id="rId33"/>
    <p:sldId id="335" r:id="rId34"/>
    <p:sldId id="336" r:id="rId35"/>
    <p:sldId id="337" r:id="rId36"/>
    <p:sldId id="359" r:id="rId37"/>
    <p:sldId id="360" r:id="rId38"/>
    <p:sldId id="358" r:id="rId39"/>
    <p:sldId id="363" r:id="rId40"/>
    <p:sldId id="361" r:id="rId41"/>
    <p:sldId id="362" r:id="rId42"/>
    <p:sldId id="368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EE97B1D-9A03-424D-BE53-9DE89D45F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6EB6A977-BE7F-433C-860F-6730562A9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E6B2B-6ACC-4947-BAF6-663CB04DD6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CBECB-2A8B-46E5-8381-75C53BF41A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61707-16F8-4D45-AD46-050A4EBD51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844B3-B265-418B-A561-E2F5F87341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1A7DE-0937-4D7D-8894-FAA4E0B320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B7970-AC71-4857-B990-B10B9A6448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AB842-78DE-474D-BF30-0C77737918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18DF5-8D1E-499F-9671-9DE7B645E0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52A3E-AD3A-44A5-A18B-D370CD8ED78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BA236-3272-4883-9435-5C1713B253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85D7D7-8D74-4529-963E-4FE4006F4D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3CB5D-9714-415A-9359-2B37114592A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915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8230D-BD6E-4344-AC2E-DF832401D6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861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019DD-C582-469B-984C-7F3CD09B26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96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8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02D74-2AF3-497C-A230-45E0C3D90F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6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42A33-A119-4544-965C-A4BA5C50B1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16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29B3C-9717-4616-B4D2-011B61600D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6315D-2403-49E6-8A8B-2FAAE62DFB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26B21-3F13-48F8-8CE2-5902CB8ED91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A5CFD-1BB2-4503-BEAA-4E48529EDC6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2252E-294C-4A00-8AD1-45870A34CBB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E22AE-11F8-4DE7-A0F7-0F3D1C780E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0BC08-7E3B-4B41-A020-BF49DD71A7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4971A-D2C7-46AF-A0E2-8E9A8FDAAB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2F837-FBB3-4C4C-9B9C-4205F73E9C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34441-D0C6-4909-A24D-6E2AFACB1F4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B2E0A-97BF-4981-8782-82D048269B9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48059-0B66-4681-93A2-4CFDBFE429E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9F30A-972E-4845-B154-21889B13D1C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C34D7-E126-422A-8A59-D09D13E5348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5323D-5249-43E3-AA94-FC49C3EFE14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5B819-EFEE-4098-AE13-DF51C63615B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3072F-CCDA-44CC-8CA1-EEDA459F697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50BBE-F4B0-482C-8866-0B144BAF5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861CC-0677-406F-8EA0-0DCA6DFB4FF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1AADF-0EB9-401D-87D4-6231009562B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2205D-ACAD-4CCC-B06D-BB80C4DB7C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63168-96C4-45A6-A847-8916B14D1F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39AE5-5565-4A2D-8E00-0C26FF464D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DA0E3-CBF3-4CE2-9047-D928EB8F62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CFE08-3719-4360-85A6-A2B041C039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482CFBE-5EF5-4672-9326-1F772E61F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F070C-7598-43EF-A183-45D8E26CA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28B3-0B3B-4091-938E-D58C1F36F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39767-365F-43C7-A04F-9E05AF5D4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098AA-09A1-4077-A805-A6606FC6C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203C8-923B-4719-B83E-0A98F972D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42ED9-3F40-4B9C-A2C3-86EC87B0E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6464B-E400-4D0F-9791-58EA137BD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8388F-9E0A-48A3-9AFC-5352FEE57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83DE3-74A3-43E9-8D13-DC4446AC5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1311-0D3B-47B5-B541-48E1ECD12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2BFE786-3A43-4739-A973-5680863FE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0CD3C-B5EC-4175-B632-16664347227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Final Course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Chapters 1-9</a:t>
            </a:r>
          </a:p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39D83E-96D3-4765-A432-F74359200F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 Topics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Simplest of all language classes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/>
              <a:t>Finite Automata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NFA, DFA, </a:t>
            </a:r>
            <a:r>
              <a:rPr lang="ru-RU" dirty="0">
                <a:cs typeface="Arial" charset="0"/>
                <a:sym typeface="Symbol" pitchFamily="18" charset="2"/>
              </a:rPr>
              <a:t></a:t>
            </a:r>
            <a:r>
              <a:rPr lang="en-US" dirty="0">
                <a:cs typeface="Arial" charset="0"/>
              </a:rPr>
              <a:t>-NFA</a:t>
            </a:r>
            <a:endParaRPr lang="ru-RU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Regular languages &amp;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Minimization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61C9E-4889-4F80-BB26-D8475A897F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multiple states at the same time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-NFA is an NFA that allows </a:t>
            </a:r>
            <a:r>
              <a:rPr lang="ru-RU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-transitions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What are their differences?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Conversion methods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BD71A-5BC3-424E-A9A4-7B3846E33B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DFA is defined by the 5-tuple: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{Q, ∑ , q</a:t>
            </a:r>
            <a:r>
              <a:rPr lang="en-US" sz="1800" baseline="-25000">
                <a:solidFill>
                  <a:schemeClr val="tx2"/>
                </a:solidFill>
              </a:rPr>
              <a:t>0</a:t>
            </a:r>
            <a:r>
              <a:rPr lang="en-US" sz="1800">
                <a:solidFill>
                  <a:schemeClr val="tx2"/>
                </a:solidFill>
              </a:rPr>
              <a:t>,F, </a:t>
            </a:r>
            <a:r>
              <a:rPr lang="el-GR" sz="1800">
                <a:solidFill>
                  <a:schemeClr val="folHlink"/>
                </a:solidFill>
                <a:latin typeface="Lucida Grande" pitchFamily="28" charset="0"/>
                <a:cs typeface="Tahoma" pitchFamily="34" charset="0"/>
              </a:rPr>
              <a:t>δ</a:t>
            </a:r>
            <a:r>
              <a:rPr lang="en-US" sz="180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Two ways to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State-transition table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DFA construction checklist: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States &amp; their meanings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Capture all possible combinations/input scenarios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solidFill>
                  <a:schemeClr val="tx2"/>
                </a:solidFill>
              </a:rPr>
              <a:t>break into cases &amp; subcases wherever possible)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Are outgoing transitions defined for every symbol from every state?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Are final/accepting states marked?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Possibly, dead-states will have to be included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BABE3-6065-4BDE-AACD-410AF1BCF32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Non-deterministic Finite Automata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NFA is defined by the 5-tuple: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{Q, ∑ , q</a:t>
            </a:r>
            <a:r>
              <a:rPr lang="en-US" sz="1800" baseline="-25000">
                <a:solidFill>
                  <a:schemeClr val="tx2"/>
                </a:solidFill>
              </a:rPr>
              <a:t>0</a:t>
            </a:r>
            <a:r>
              <a:rPr lang="en-US" sz="1800">
                <a:solidFill>
                  <a:schemeClr val="tx2"/>
                </a:solidFill>
              </a:rPr>
              <a:t>,F, </a:t>
            </a:r>
            <a:r>
              <a:rPr lang="el-GR" sz="1800">
                <a:solidFill>
                  <a:schemeClr val="folHlink"/>
                </a:solidFill>
                <a:latin typeface="Lucida Grande" pitchFamily="28" charset="0"/>
                <a:cs typeface="Tahoma" pitchFamily="34" charset="0"/>
              </a:rPr>
              <a:t>δ</a:t>
            </a:r>
            <a:r>
              <a:rPr lang="en-US" sz="180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Two ways to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State-diagram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State-transition table</a:t>
            </a:r>
          </a:p>
          <a:p>
            <a:pPr eaLnBrk="1" hangingPunct="1">
              <a:lnSpc>
                <a:spcPct val="80000"/>
              </a:lnSpc>
            </a:pPr>
            <a:endParaRPr lang="en-US" sz="200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NFA construction checklist: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Introduce states only as needed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Capture only valid combinations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solidFill>
                  <a:schemeClr val="tx2"/>
                </a:solidFill>
              </a:rPr>
              <a:t>Ignore invalid input symbol transitions (allow that path to die)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Outgoing transitions defined only for valid symbols from every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Are final/accepting states marked?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040AC-31F3-4175-B788-682C94CF9F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NFA to DFA conversion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chemeClr val="tx2"/>
                </a:solidFill>
              </a:rPr>
              <a:t>Checklist for NFA to DFA conversion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Two approaches:</a:t>
            </a:r>
          </a:p>
          <a:p>
            <a:pPr lvl="2" eaLnBrk="1" hangingPunct="1"/>
            <a:r>
              <a:rPr lang="en-US" sz="1800">
                <a:solidFill>
                  <a:schemeClr val="tx2"/>
                </a:solidFill>
              </a:rPr>
              <a:t>Enumerate all possible subsets, or</a:t>
            </a:r>
          </a:p>
          <a:p>
            <a:pPr lvl="2" eaLnBrk="1" hangingPunct="1"/>
            <a:r>
              <a:rPr lang="en-US" sz="1800">
                <a:solidFill>
                  <a:schemeClr val="tx2"/>
                </a:solidFill>
              </a:rPr>
              <a:t>Use </a:t>
            </a:r>
            <a:r>
              <a:rPr lang="en-US" sz="1800" i="1">
                <a:solidFill>
                  <a:schemeClr val="tx2"/>
                </a:solidFill>
              </a:rPr>
              <a:t>lazy construction </a:t>
            </a:r>
            <a:r>
              <a:rPr lang="en-US" sz="1800">
                <a:solidFill>
                  <a:schemeClr val="tx2"/>
                </a:solidFill>
              </a:rPr>
              <a:t>strategy (to save time)</a:t>
            </a:r>
          </a:p>
          <a:p>
            <a:pPr lvl="3" eaLnBrk="1" hangingPunct="1"/>
            <a:r>
              <a:rPr lang="en-US" sz="1600">
                <a:solidFill>
                  <a:schemeClr val="tx2"/>
                </a:solidFill>
              </a:rPr>
              <a:t>Introduce subset states only as needed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Any subset containing an accepting state is also accepting in the DFA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</a:rPr>
              <a:t>Have you made a special entry for </a:t>
            </a:r>
            <a:r>
              <a:rPr lang="el-GR" sz="2000">
                <a:solidFill>
                  <a:schemeClr val="tx2"/>
                </a:solidFill>
                <a:cs typeface="Arial" charset="0"/>
              </a:rPr>
              <a:t>Φ</a:t>
            </a:r>
            <a:r>
              <a:rPr lang="en-US" sz="2000">
                <a:solidFill>
                  <a:schemeClr val="tx2"/>
                </a:solidFill>
                <a:cs typeface="Arial" charset="0"/>
              </a:rPr>
              <a:t>, the empty subset?</a:t>
            </a:r>
          </a:p>
          <a:p>
            <a:pPr lvl="2" eaLnBrk="1" hangingPunct="1"/>
            <a:r>
              <a:rPr lang="en-US" sz="1800">
                <a:solidFill>
                  <a:schemeClr val="tx2"/>
                </a:solidFill>
                <a:cs typeface="Arial" charset="0"/>
              </a:rPr>
              <a:t>This will correspond to dead state</a:t>
            </a:r>
          </a:p>
          <a:p>
            <a:pPr lvl="1" eaLnBrk="1" hangingPunct="1"/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FA20A-DDBB-49AD-96EB-59935F2677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</a:t>
            </a:r>
            <a:r>
              <a:rPr lang="en-US"/>
              <a:t>NFA to DFA conversion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chemeClr val="tx2"/>
                </a:solidFill>
              </a:rPr>
              <a:t>Checklist for </a:t>
            </a:r>
            <a:r>
              <a:rPr lang="en-US" sz="2400">
                <a:solidFill>
                  <a:schemeClr val="tx2"/>
                </a:solidFill>
                <a:cs typeface="Arial" charset="0"/>
              </a:rPr>
              <a:t>€-</a:t>
            </a:r>
            <a:r>
              <a:rPr lang="en-US" sz="2400">
                <a:solidFill>
                  <a:schemeClr val="tx2"/>
                </a:solidFill>
              </a:rPr>
              <a:t>NFA to DFA conversion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First take ECLOSE(start state)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New start state = ECLOSE(start state)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u="sng">
                <a:solidFill>
                  <a:schemeClr val="tx2"/>
                </a:solidFill>
              </a:rPr>
              <a:t>Remember:</a:t>
            </a:r>
            <a:r>
              <a:rPr lang="en-US" sz="2000">
                <a:solidFill>
                  <a:schemeClr val="tx2"/>
                </a:solidFill>
              </a:rPr>
              <a:t> ECLOSE(q) include q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Same two approaches as NFA to DFA: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Enumerate all possible subsets,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>
                <a:solidFill>
                  <a:schemeClr val="tx2"/>
                </a:solidFill>
              </a:rPr>
              <a:t>Use </a:t>
            </a:r>
            <a:r>
              <a:rPr lang="en-US" sz="1800" i="1">
                <a:solidFill>
                  <a:schemeClr val="tx2"/>
                </a:solidFill>
              </a:rPr>
              <a:t>lazy construction </a:t>
            </a:r>
            <a:r>
              <a:rPr lang="en-US" sz="1800">
                <a:solidFill>
                  <a:schemeClr val="tx2"/>
                </a:solidFill>
              </a:rPr>
              <a:t>strategy (to save time)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600">
                <a:solidFill>
                  <a:schemeClr val="tx2"/>
                </a:solidFill>
              </a:rPr>
              <a:t>Introduce subset states only as needed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Only difference: take ECLOSE </a:t>
            </a:r>
            <a:r>
              <a:rPr lang="en-US" sz="2000" i="1">
                <a:solidFill>
                  <a:schemeClr val="tx2"/>
                </a:solidFill>
              </a:rPr>
              <a:t>both </a:t>
            </a:r>
            <a:r>
              <a:rPr lang="en-US" sz="2000" i="1" u="sng">
                <a:solidFill>
                  <a:schemeClr val="tx2"/>
                </a:solidFill>
              </a:rPr>
              <a:t>before &amp; after</a:t>
            </a:r>
            <a:r>
              <a:rPr lang="en-US" sz="2000" u="sng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transitions</a:t>
            </a:r>
          </a:p>
          <a:p>
            <a:pPr lvl="1" eaLnBrk="1" hangingPunct="1">
              <a:lnSpc>
                <a:spcPct val="80000"/>
              </a:lnSpc>
            </a:pPr>
            <a:endParaRPr lang="en-US" sz="200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chemeClr val="tx2"/>
                </a:solidFill>
              </a:rPr>
              <a:t>The subset </a:t>
            </a:r>
            <a:r>
              <a:rPr lang="el-GR" sz="2000">
                <a:solidFill>
                  <a:schemeClr val="tx2"/>
                </a:solidFill>
                <a:cs typeface="Arial" charset="0"/>
              </a:rPr>
              <a:t>Φ</a:t>
            </a:r>
            <a:r>
              <a:rPr lang="en-US" sz="2000">
                <a:solidFill>
                  <a:schemeClr val="tx2"/>
                </a:solidFill>
                <a:cs typeface="Arial" charset="0"/>
              </a:rPr>
              <a:t> corresponds to a “dead state”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8E946-4C68-44A6-B4C2-0E1B4D146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 way to express accepting patterns </a:t>
            </a:r>
          </a:p>
          <a:p>
            <a:pPr eaLnBrk="1" hangingPunct="1"/>
            <a:r>
              <a:rPr lang="en-US" sz="2400"/>
              <a:t>Operators for Reg. Exp.</a:t>
            </a:r>
          </a:p>
          <a:p>
            <a:pPr lvl="1" eaLnBrk="1" hangingPunct="1"/>
            <a:r>
              <a:rPr lang="en-US" sz="2000"/>
              <a:t>(E), L(E+F), L(EF), L(E</a:t>
            </a:r>
            <a:r>
              <a:rPr lang="en-US" sz="2000" baseline="30000"/>
              <a:t>*</a:t>
            </a:r>
            <a:r>
              <a:rPr lang="en-US" sz="2000"/>
              <a:t>)..</a:t>
            </a:r>
          </a:p>
          <a:p>
            <a:pPr eaLnBrk="1" hangingPunct="1"/>
            <a:r>
              <a:rPr lang="en-US" sz="2400"/>
              <a:t>Reg. Language </a:t>
            </a:r>
            <a:r>
              <a:rPr lang="en-US" sz="2400">
                <a:sym typeface="Wingdings" pitchFamily="2" charset="2"/>
              </a:rPr>
              <a:t> Reg. Exp. (checklist):</a:t>
            </a:r>
          </a:p>
          <a:p>
            <a:pPr lvl="1" eaLnBrk="1" hangingPunct="1"/>
            <a:r>
              <a:rPr lang="en-US" sz="2000"/>
              <a:t>Capture all cases of valid input strings</a:t>
            </a:r>
          </a:p>
          <a:p>
            <a:pPr lvl="1" eaLnBrk="1" hangingPunct="1"/>
            <a:r>
              <a:rPr lang="en-US" sz="2000"/>
              <a:t>Express each case by a reg. exp.</a:t>
            </a:r>
          </a:p>
          <a:p>
            <a:pPr lvl="1" eaLnBrk="1" hangingPunct="1"/>
            <a:r>
              <a:rPr lang="en-US" sz="2000"/>
              <a:t>Combine all of them using the + operator</a:t>
            </a:r>
          </a:p>
          <a:p>
            <a:pPr lvl="1" eaLnBrk="1" hangingPunct="1"/>
            <a:r>
              <a:rPr lang="en-US" sz="2000"/>
              <a:t>Pay attention to operator precedence</a:t>
            </a:r>
          </a:p>
          <a:p>
            <a:pPr lvl="1" eaLnBrk="1" hangingPunct="1"/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4DF3B-4DCC-42A0-BCDF-F5C29A1CD8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Expressions…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DFA to Regular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Enumerate all paths from start to every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Generate regular expression for each segment, and concatenate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Combine the reg. exp. for all each path using the +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Reg. Expression to </a:t>
            </a:r>
            <a:r>
              <a:rPr lang="ru-RU" sz="2400">
                <a:solidFill>
                  <a:schemeClr val="hlink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solidFill>
                  <a:schemeClr val="hlink"/>
                </a:solidFill>
                <a:cs typeface="Arial" charset="0"/>
              </a:rPr>
              <a:t>-NFA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cs typeface="Arial" charset="0"/>
              </a:rPr>
              <a:t>Inside-to-outside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cs typeface="Arial" charset="0"/>
              </a:rPr>
              <a:t>Start making states for every atomic unit of 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cs typeface="Arial" charset="0"/>
              </a:rPr>
              <a:t>Combine using: concatenation, + and * operators as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cs typeface="Arial" charset="0"/>
              </a:rPr>
              <a:t>For connecting adjacent parts, use </a:t>
            </a:r>
            <a:r>
              <a:rPr lang="ru-RU" sz="2000">
                <a:solidFill>
                  <a:schemeClr val="hlink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solidFill>
                  <a:schemeClr val="hlink"/>
                </a:solidFill>
                <a:cs typeface="Arial" charset="0"/>
              </a:rPr>
              <a:t>-jumps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  <a:cs typeface="Arial" charset="0"/>
              </a:rPr>
              <a:t>Remember to note down final states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FAF29-5266-42BB-9C48-4429E0E984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Algebraic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Commutative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Associative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Distributive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Annihiliator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Idempotent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Involving Kleene closures (* operator)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3AEE69-56C3-43E8-8D1A-2DE91A82CC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English description of lang.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For finite automata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sym typeface="Wingdings" pitchFamily="2" charset="2"/>
              </a:rPr>
              <a:t>For Regular expressions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sym typeface="Wingdings" pitchFamily="2" charset="2"/>
              </a:rPr>
              <a:t>When asked for “English language descriptions”: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Always give the description of </a:t>
            </a:r>
            <a:r>
              <a:rPr lang="en-US" sz="2400" i="1"/>
              <a:t>the underlying language that is accepted by that machine or expression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 			(and</a:t>
            </a:r>
            <a:r>
              <a:rPr lang="en-US" sz="2400"/>
              <a:t> </a:t>
            </a:r>
            <a:r>
              <a:rPr lang="en-US" sz="2400" i="1"/>
              <a:t>not </a:t>
            </a:r>
            <a:r>
              <a:rPr lang="en-US" sz="2400"/>
              <a:t>of the machine or expression)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ACE5D5-D241-427F-AD05-27FB754913E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226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Introduce concepts in automata theory and theory of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</a:rPr>
              <a:t>Identify different formal language classes and their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Design grammars and recognizers for different formal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chemeClr val="hlink"/>
                </a:solidFill>
              </a:rPr>
              <a:t>Prove or disprove theorems in automata theory using its properties</a:t>
            </a:r>
            <a:r>
              <a:rPr lang="en-US" sz="2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Determine the decidability and intractability of computational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93C47-5B9F-4A1B-AF7B-3C590AC40F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Purpose:</a:t>
            </a:r>
            <a:r>
              <a:rPr lang="en-US" sz="2000"/>
              <a:t> Regular or not? Verification technique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Steps/Checklist for Pumping Lemma: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Let n </a:t>
            </a:r>
            <a:r>
              <a:rPr lang="en-US" sz="1800">
                <a:sym typeface="Wingdings" pitchFamily="2" charset="2"/>
              </a:rPr>
              <a:t> pumping lemma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ym typeface="Wingdings" pitchFamily="2" charset="2"/>
              </a:rPr>
              <a:t>Then construct input w which has n or more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ym typeface="Wingdings" pitchFamily="2" charset="2"/>
              </a:rPr>
              <a:t>Now w=xyz should satisfy P/L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ym typeface="Wingdings" pitchFamily="2" charset="2"/>
              </a:rPr>
              <a:t>Check all three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sym typeface="Wingdings" pitchFamily="2" charset="2"/>
              </a:rPr>
              <a:t>Then use one of these 2 strategies to arrive at contradiction for some other string constructed from w:</a:t>
            </a:r>
          </a:p>
          <a:p>
            <a:pPr lvl="1" eaLnBrk="1" hangingPunct="1">
              <a:lnSpc>
                <a:spcPct val="90000"/>
              </a:lnSpc>
            </a:pPr>
            <a:endParaRPr lang="en-US" sz="1800">
              <a:sym typeface="Wingdings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sym typeface="Wingdings" pitchFamily="2" charset="2"/>
              </a:rPr>
              <a:t>Pump up (k &gt;= 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>
                <a:sym typeface="Wingdings" pitchFamily="2" charset="2"/>
              </a:rPr>
              <a:t>Pump down (k=0)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FB92E-CEF4-45A6-B5B9-1034631D4D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Reg. Lang. Properties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Closed under:</a:t>
            </a:r>
          </a:p>
          <a:p>
            <a:pPr lvl="1" eaLnBrk="1" hangingPunct="1"/>
            <a:r>
              <a:rPr lang="en-US" sz="2000"/>
              <a:t>Union</a:t>
            </a:r>
          </a:p>
          <a:p>
            <a:pPr lvl="1" eaLnBrk="1" hangingPunct="1"/>
            <a:r>
              <a:rPr lang="en-US" sz="2000"/>
              <a:t>Intersection</a:t>
            </a:r>
          </a:p>
          <a:p>
            <a:pPr lvl="1" eaLnBrk="1" hangingPunct="1"/>
            <a:r>
              <a:rPr lang="en-US" sz="2000"/>
              <a:t>Complementation</a:t>
            </a:r>
          </a:p>
          <a:p>
            <a:pPr lvl="1" eaLnBrk="1" hangingPunct="1"/>
            <a:r>
              <a:rPr lang="en-US" sz="2000"/>
              <a:t>Set difference</a:t>
            </a:r>
          </a:p>
          <a:p>
            <a:pPr lvl="1" eaLnBrk="1" hangingPunct="1"/>
            <a:r>
              <a:rPr lang="en-US" sz="2000"/>
              <a:t>Reversal</a:t>
            </a:r>
          </a:p>
          <a:p>
            <a:pPr lvl="1" eaLnBrk="1" hangingPunct="1"/>
            <a:r>
              <a:rPr lang="en-US" sz="2000"/>
              <a:t>Homomorphism &amp; inverse homomorphism</a:t>
            </a:r>
          </a:p>
          <a:p>
            <a:pPr eaLnBrk="1" hangingPunct="1"/>
            <a:r>
              <a:rPr lang="en-US" sz="2400"/>
              <a:t>Look at all DFA/NFA constructions for the above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C6EDC-75B2-4718-AA4D-1266B9ADB18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Reg. Lang. Properties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Membership question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Emptiness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Reachability test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Finiteness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Remove states that are: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Unreachable, or cannot lead to accepting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Check for cycle in left-over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Or the reg. expression approach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E5204F-E7F5-4F35-9809-E56059E1DB4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minimization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Steps: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Remove unreachable states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Detect equivalent states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Table-filing algorithm (checklist):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First, mark X for accept vs. non-accepting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Pass 1: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Then mark X where you can distinguish by just using one symbol transition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Also mark = whenever states are equivalent.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Pass 2: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Distinguish using already distinguished states (one symbol)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Pass 3: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Repeat for 2 symbols (on the state pairs left undistinguished)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Terminate when all entries have been 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Finally modify the state diagram by keeping one representative state for every equivalent 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3ACD5-4C59-45B1-8019-F2B0EC9713D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properties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Are 2 DFAs equivalent?</a:t>
            </a:r>
          </a:p>
          <a:p>
            <a:pPr lvl="1" eaLnBrk="1" hangingPunct="1"/>
            <a:r>
              <a:rPr lang="en-US"/>
              <a:t>Application of table filling algo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9449D-F4B9-460F-8635-CAFD95837B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 Topics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CFGs</a:t>
            </a:r>
          </a:p>
          <a:p>
            <a:pPr eaLnBrk="1" hangingPunct="1"/>
            <a:r>
              <a:rPr lang="en-US"/>
              <a:t>PDAs</a:t>
            </a:r>
          </a:p>
          <a:p>
            <a:pPr eaLnBrk="1" hangingPunct="1"/>
            <a:r>
              <a:rPr lang="en-US"/>
              <a:t>CFLs &amp; pumping lemma</a:t>
            </a:r>
          </a:p>
          <a:p>
            <a:pPr eaLnBrk="1" hangingPunct="1"/>
            <a:r>
              <a:rPr lang="en-US"/>
              <a:t>CFG simplification &amp; normal forms</a:t>
            </a:r>
          </a:p>
          <a:p>
            <a:pPr eaLnBrk="1" hangingPunct="1"/>
            <a:r>
              <a:rPr lang="en-US"/>
              <a:t>CFL properties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16F17-1E61-4C81-8152-F76687C98A6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CFGs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G=(V,T,P,S)</a:t>
            </a:r>
          </a:p>
          <a:p>
            <a:pPr eaLnBrk="1" hangingPunct="1"/>
            <a:r>
              <a:rPr lang="en-US" sz="2800"/>
              <a:t>Derivation, recursive inference, parse trees</a:t>
            </a:r>
          </a:p>
          <a:p>
            <a:pPr lvl="1" eaLnBrk="1" hangingPunct="1"/>
            <a:r>
              <a:rPr lang="en-US" sz="2400"/>
              <a:t>Their equivalence</a:t>
            </a:r>
          </a:p>
          <a:p>
            <a:pPr eaLnBrk="1" hangingPunct="1"/>
            <a:r>
              <a:rPr lang="en-US" sz="2800"/>
              <a:t>Leftmost &amp; rightmost derivation</a:t>
            </a:r>
          </a:p>
          <a:p>
            <a:pPr lvl="1" eaLnBrk="1" hangingPunct="1"/>
            <a:r>
              <a:rPr lang="en-US" sz="2400"/>
              <a:t>Their equivalence</a:t>
            </a:r>
          </a:p>
          <a:p>
            <a:pPr lvl="1" eaLnBrk="1" hangingPunct="1"/>
            <a:r>
              <a:rPr lang="en-US" sz="2400"/>
              <a:t>Generate from parse tree</a:t>
            </a:r>
          </a:p>
          <a:p>
            <a:pPr eaLnBrk="1" hangingPunct="1"/>
            <a:r>
              <a:rPr lang="en-US" sz="2800"/>
              <a:t>Regular languages vs. CFLs	</a:t>
            </a:r>
          </a:p>
          <a:p>
            <a:pPr lvl="1" eaLnBrk="1" hangingPunct="1"/>
            <a:r>
              <a:rPr lang="en-US" sz="2400"/>
              <a:t>Right-linear grammars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3943C-9DE2-470A-AC71-9F262E5F7C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CFGs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Designing CFGs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Techniques that can help: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Making your own start symbol for combining grammars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/>
              <a:t>Eg., S =&gt; S</a:t>
            </a:r>
            <a:r>
              <a:rPr lang="en-US" sz="1600" baseline="-25000"/>
              <a:t>1</a:t>
            </a:r>
            <a:r>
              <a:rPr lang="en-US" sz="1600"/>
              <a:t> | S</a:t>
            </a:r>
            <a:r>
              <a:rPr lang="en-US" sz="1600" baseline="-25000"/>
              <a:t>2</a:t>
            </a:r>
            <a:r>
              <a:rPr lang="en-US" sz="1600"/>
              <a:t> (or) S =&gt; S</a:t>
            </a:r>
            <a:r>
              <a:rPr lang="en-US" sz="1600" baseline="-25000"/>
              <a:t>1</a:t>
            </a:r>
            <a:r>
              <a:rPr lang="en-US" sz="1600"/>
              <a:t> S</a:t>
            </a:r>
            <a:r>
              <a:rPr lang="en-US" sz="1600" baseline="-25000"/>
              <a:t>2</a:t>
            </a:r>
            <a:r>
              <a:rPr lang="en-US" sz="16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Matching symbols:  (e.g., S =&gt; a S a | …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Replicating structures side by side: (e.g., S =&gt; a S b S 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Use variables for specific purposes (e.g., specific sub-cases)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To go to an acceptance from a variable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/>
              <a:t>==&gt; end the recursive substitution by making it generate terminals directly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/>
              <a:t>A =&gt; w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Conversely, to </a:t>
            </a:r>
            <a:r>
              <a:rPr lang="en-US" sz="1800" i="1"/>
              <a:t>not </a:t>
            </a:r>
            <a:r>
              <a:rPr lang="en-US" sz="1800"/>
              <a:t>go to acceptance from a variable, have productions that lead to other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Proof of 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Use induction on the string length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61CE1-CDCD-4930-8D97-6A6D606E03D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CFGs…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Ambiguity of CFGs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string &lt;==&gt; more than one parse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Finding one example is sufficient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Converting ambiguous CFGs to non-ambiguous CFGs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Not always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possible, uses ambiguity resolving techniques (e.g., precedence)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Ambiguity of CFL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is not possible to build even a single unambiguous CFG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AEBD4-BB61-4D20-AFA1-7988868675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/>
              <a:t>PDA ==&gt; </a:t>
            </a:r>
            <a:r>
              <a:rPr lang="ru-RU" sz="2000">
                <a:cs typeface="Arial" charset="0"/>
                <a:sym typeface="Symbol" pitchFamily="18" charset="2"/>
              </a:rPr>
              <a:t></a:t>
            </a:r>
            <a:r>
              <a:rPr lang="en-US" sz="2200"/>
              <a:t>-NFA + “a stack”</a:t>
            </a:r>
          </a:p>
          <a:p>
            <a:pPr eaLnBrk="1" hangingPunct="1"/>
            <a:r>
              <a:rPr lang="en-US" sz="2200"/>
              <a:t>P = ( Q,∑,</a:t>
            </a:r>
            <a:r>
              <a:rPr lang="en-US" sz="2200">
                <a:sym typeface="Symbol" pitchFamily="18" charset="2"/>
              </a:rPr>
              <a:t></a:t>
            </a:r>
            <a:r>
              <a:rPr lang="en-US" sz="2200"/>
              <a:t>, </a:t>
            </a:r>
            <a:r>
              <a:rPr lang="el-GR" sz="2200">
                <a:cs typeface="Tahoma" pitchFamily="34" charset="0"/>
              </a:rPr>
              <a:t>δ,q</a:t>
            </a:r>
            <a:r>
              <a:rPr lang="el-GR" sz="2200" baseline="-25000">
                <a:cs typeface="Tahoma" pitchFamily="34" charset="0"/>
              </a:rPr>
              <a:t>0</a:t>
            </a:r>
            <a:r>
              <a:rPr lang="el-GR" sz="2200">
                <a:cs typeface="Tahoma" pitchFamily="34" charset="0"/>
              </a:rPr>
              <a:t>,Z</a:t>
            </a:r>
            <a:r>
              <a:rPr lang="el-GR" sz="2200" baseline="-25000">
                <a:cs typeface="Tahoma" pitchFamily="34" charset="0"/>
              </a:rPr>
              <a:t>0</a:t>
            </a:r>
            <a:r>
              <a:rPr lang="el-GR" sz="2200">
                <a:cs typeface="Tahoma" pitchFamily="34" charset="0"/>
              </a:rPr>
              <a:t>,F</a:t>
            </a:r>
            <a:r>
              <a:rPr lang="en-US" sz="2200"/>
              <a:t> )</a:t>
            </a:r>
          </a:p>
          <a:p>
            <a:pPr eaLnBrk="1" hangingPunct="1"/>
            <a:r>
              <a:rPr lang="el-GR" sz="2200">
                <a:cs typeface="Tahoma" pitchFamily="34" charset="0"/>
              </a:rPr>
              <a:t>δ(q,a,X) = {(p,Y), …}</a:t>
            </a:r>
          </a:p>
          <a:p>
            <a:pPr eaLnBrk="1" hangingPunct="1"/>
            <a:r>
              <a:rPr lang="el-GR" sz="2200">
                <a:cs typeface="Tahoma" pitchFamily="34" charset="0"/>
              </a:rPr>
              <a:t>ID : </a:t>
            </a:r>
            <a:r>
              <a:rPr lang="en-US" sz="2200"/>
              <a:t>(q, aw, XB ) |--- (p,w,AB)</a:t>
            </a:r>
            <a:endParaRPr lang="el-GR" sz="2200">
              <a:cs typeface="Tahoma" pitchFamily="34" charset="0"/>
            </a:endParaRPr>
          </a:p>
          <a:p>
            <a:pPr eaLnBrk="1" hangingPunct="1"/>
            <a:r>
              <a:rPr lang="el-GR" sz="2200">
                <a:cs typeface="Tahoma" pitchFamily="34" charset="0"/>
              </a:rPr>
              <a:t>State diagram way to show the design of PDAs</a:t>
            </a:r>
            <a:endParaRPr lang="en-US" sz="2200">
              <a:cs typeface="Tahoma" pitchFamily="34" charset="0"/>
            </a:endParaRP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34290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53340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810000" y="617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038600" y="5791200"/>
            <a:ext cx="81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/ Y 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2667000" y="5486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Next 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input 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38100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1828800" y="4927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Current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4114800" y="4267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Current</a:t>
            </a:r>
          </a:p>
          <a:p>
            <a:r>
              <a:rPr lang="en-US" sz="2000">
                <a:solidFill>
                  <a:schemeClr val="hlink"/>
                </a:solidFill>
              </a:rPr>
              <a:t>Stack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44196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5207000" y="4267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Stack</a:t>
            </a:r>
          </a:p>
          <a:p>
            <a:r>
              <a:rPr lang="en-US" sz="2000">
                <a:solidFill>
                  <a:schemeClr val="hlink"/>
                </a:solidFill>
              </a:rPr>
              <a:t>Top</a:t>
            </a:r>
          </a:p>
          <a:p>
            <a:r>
              <a:rPr lang="en-US" sz="2000">
                <a:solidFill>
                  <a:schemeClr val="hlink"/>
                </a:solidFill>
              </a:rPr>
              <a:t>Replacement</a:t>
            </a:r>
          </a:p>
          <a:p>
            <a:r>
              <a:rPr lang="en-US" sz="2000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 flipH="1">
            <a:off x="4800600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H="1">
            <a:off x="5791200" y="6096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6400800" y="5689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Next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3052763" y="352425"/>
            <a:ext cx="5643562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There can be only 1 stack top symbol</a:t>
            </a:r>
          </a:p>
          <a:p>
            <a:r>
              <a:rPr lang="en-US" sz="2000"/>
              <a:t>There can be many symbols for the replacement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71A35-15A0-45CA-8BA8-A85A05EE0D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 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Part 1)	Regular Languages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Part 2)	Context-Free Languages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/>
              <a:t>Part 3) 	Turing Machines &amp; Computability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1B19A-859E-45DF-A469-D7880AF559C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PDAs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Techniques that can help: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Two types of PDAs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Acceptance by empty stack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If no more input </a:t>
            </a:r>
            <a:r>
              <a:rPr lang="en-US" sz="1800" u="sng"/>
              <a:t>and</a:t>
            </a:r>
            <a:r>
              <a:rPr lang="en-US" sz="1800"/>
              <a:t> stack becomes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Acceptance by final state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If no more input </a:t>
            </a:r>
            <a:r>
              <a:rPr lang="en-US" sz="1800" u="sng"/>
              <a:t>and</a:t>
            </a:r>
            <a:r>
              <a:rPr lang="en-US" sz="1800"/>
              <a:t> end in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Convert one form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Assign state for specific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Pushing &amp; popping stack symbols for matching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Convert CFG to PDA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Introducing new stack symbols may help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Take advantage of non-determinism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E16C6-ED46-477D-8C5F-1F98A9CBE6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CFG Simplification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/>
              <a:t>Eliminate </a:t>
            </a:r>
            <a:r>
              <a:rPr lang="ru-RU" sz="2800">
                <a:cs typeface="Arial" charset="0"/>
                <a:sym typeface="Symbol" pitchFamily="18" charset="2"/>
              </a:rPr>
              <a:t></a:t>
            </a:r>
            <a:r>
              <a:rPr lang="en-US" sz="2800"/>
              <a:t>-productions: A =&gt; </a:t>
            </a:r>
            <a:r>
              <a:rPr lang="ru-RU" sz="2800">
                <a:cs typeface="Arial" charset="0"/>
                <a:sym typeface="Symbol" pitchFamily="18" charset="2"/>
              </a:rPr>
              <a:t></a:t>
            </a:r>
            <a:r>
              <a:rPr lang="en-US" sz="2800"/>
              <a:t> 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/>
              <a:t>==&gt;  substitute for A (with &amp; without)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/>
              <a:t>Find nullable symbols first and substitute next 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/>
              <a:t>Eliminate unit productions: A=&gt; B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/>
              <a:t>==&gt; substitute for B directly in A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/>
              <a:t>Find unit pairs and then go production by production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/>
              <a:t>Eliminate useless symbols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400"/>
              <a:t>Retain only reachable and generating symbols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800"/>
              <a:t>Order is important :  steps (1) =&gt; (2) =&gt; (3)</a:t>
            </a:r>
          </a:p>
          <a:p>
            <a:pPr marL="914400" lvl="1" indent="-457200" eaLnBrk="1" hangingPunct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33B59A-1919-4643-BB2F-33FB9332857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Chomsky Normal Form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All productions of the form: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A =&gt; BC    or     A=&gt; 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Grammar does </a:t>
            </a:r>
            <a:r>
              <a:rPr lang="en-US" sz="2800" u="sng"/>
              <a:t>not</a:t>
            </a:r>
            <a:r>
              <a:rPr lang="en-US" sz="2800"/>
              <a:t> contain: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Useless symbols, unit and €-productions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Converting CFG (without S=&gt;* </a:t>
            </a:r>
            <a:r>
              <a:rPr lang="ru-RU" sz="2800">
                <a:cs typeface="Arial" charset="0"/>
                <a:sym typeface="Symbol" pitchFamily="18" charset="2"/>
              </a:rPr>
              <a:t></a:t>
            </a:r>
            <a:r>
              <a:rPr lang="en-US" sz="2800"/>
              <a:t>) into CNF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Introduce new variables that collectively represent a sequence of other variables &amp; terminals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New variables for each terminal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CNF ==&gt; Parse tree size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</a:rPr>
              <a:t>If the length of the longest path in the parse tree is </a:t>
            </a:r>
            <a:r>
              <a:rPr lang="en-US" sz="2000" i="1">
                <a:solidFill>
                  <a:schemeClr val="folHlink"/>
                </a:solidFill>
              </a:rPr>
              <a:t>n</a:t>
            </a:r>
            <a:r>
              <a:rPr lang="en-US" sz="2000">
                <a:solidFill>
                  <a:schemeClr val="folHlink"/>
                </a:solidFill>
              </a:rPr>
              <a:t>, then </a:t>
            </a:r>
            <a:r>
              <a:rPr lang="en-US" sz="2000" i="1">
                <a:solidFill>
                  <a:schemeClr val="folHlink"/>
                </a:solidFill>
              </a:rPr>
              <a:t>|w| </a:t>
            </a:r>
            <a:r>
              <a:rPr lang="en-US" sz="2000" i="1">
                <a:solidFill>
                  <a:schemeClr val="folHlink"/>
                </a:solidFill>
                <a:cs typeface="Arial" charset="0"/>
              </a:rPr>
              <a:t>≤ 2</a:t>
            </a:r>
            <a:r>
              <a:rPr lang="en-US" sz="2000" i="1" baseline="30000">
                <a:solidFill>
                  <a:schemeClr val="folHlink"/>
                </a:solidFill>
                <a:cs typeface="Arial" charset="0"/>
              </a:rPr>
              <a:t>n-1</a:t>
            </a:r>
            <a:r>
              <a:rPr lang="en-US" sz="2000">
                <a:solidFill>
                  <a:schemeClr val="folHlink"/>
                </a:solidFill>
                <a:cs typeface="Arial" charset="0"/>
              </a:rPr>
              <a:t>.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4A4FC-C8CD-4092-AD67-04175AE4D5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Pumping Lemma for CFLs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Then there exists a constant N, </a:t>
            </a:r>
            <a:r>
              <a:rPr lang="en-US" dirty="0" err="1"/>
              <a:t>s.t</a:t>
            </a:r>
            <a:r>
              <a:rPr lang="en-US" dirty="0"/>
              <a:t>., </a:t>
            </a:r>
          </a:p>
          <a:p>
            <a:pPr lvl="1" eaLnBrk="1" hangingPunct="1"/>
            <a:r>
              <a:rPr lang="en-US" dirty="0"/>
              <a:t>if z is any string in L </a:t>
            </a:r>
            <a:r>
              <a:rPr lang="en-US" dirty="0" err="1"/>
              <a:t>s.t</a:t>
            </a:r>
            <a:r>
              <a:rPr lang="en-US" dirty="0"/>
              <a:t>. |z|</a:t>
            </a:r>
            <a:r>
              <a:rPr lang="en-US" dirty="0">
                <a:cs typeface="Arial" charset="0"/>
              </a:rPr>
              <a:t>≥N, then we can write z=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 dirty="0">
                <a:cs typeface="Arial" charset="0"/>
              </a:rPr>
              <a:t>, subject to the following </a:t>
            </a:r>
            <a:r>
              <a:rPr lang="en-US" u="sng" dirty="0">
                <a:cs typeface="Arial" charset="0"/>
              </a:rPr>
              <a:t>conditions:</a:t>
            </a:r>
          </a:p>
          <a:p>
            <a:pPr lvl="2" eaLnBrk="1" hangingPunct="1">
              <a:buFont typeface="Arial" charset="0"/>
              <a:buAutoNum type="arabicPeriod"/>
            </a:pPr>
            <a:r>
              <a:rPr lang="en-US" dirty="0">
                <a:cs typeface="Arial" charset="0"/>
              </a:rPr>
              <a:t>|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| ≤ N</a:t>
            </a:r>
          </a:p>
          <a:p>
            <a:pPr lvl="2" eaLnBrk="1" hangingPunct="1">
              <a:buFont typeface="Arial" charset="0"/>
              <a:buAutoNum type="arabicPeriod"/>
            </a:pP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≠ </a:t>
            </a:r>
            <a:r>
              <a:rPr lang="ru-RU" dirty="0">
                <a:cs typeface="Arial" charset="0"/>
                <a:sym typeface="Symbol" pitchFamily="18" charset="2"/>
              </a:rPr>
              <a:t></a:t>
            </a:r>
            <a:endParaRPr lang="en-US" dirty="0">
              <a:cs typeface="Arial" charset="0"/>
            </a:endParaRPr>
          </a:p>
          <a:p>
            <a:pPr lvl="2" eaLnBrk="1" hangingPunct="1">
              <a:buFont typeface="Arial" charset="0"/>
              <a:buAutoNum type="arabicPeriod"/>
            </a:pPr>
            <a:r>
              <a:rPr lang="en-US" dirty="0">
                <a:cs typeface="Arial" charset="0"/>
              </a:rPr>
              <a:t>For all k≥0, 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 dirty="0" err="1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 dirty="0" err="1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 dirty="0">
                <a:solidFill>
                  <a:srgbClr val="9933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is in L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C4966-9A95-48B6-A76E-C0022C75F18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Pumping Lemmas for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dirty="0"/>
              <a:t>Steps: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Let N be the P/L constant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Pick a word z in the language </a:t>
            </a:r>
            <a:r>
              <a:rPr lang="en-US" sz="2400" dirty="0" err="1"/>
              <a:t>s.t</a:t>
            </a:r>
            <a:r>
              <a:rPr lang="en-US" sz="2400" dirty="0"/>
              <a:t>. |z|≥N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dirty="0"/>
              <a:t>(choice critical - an arbitrary choice may not work)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cs typeface="Arial" charset="0"/>
              </a:rPr>
              <a:t>z=</a:t>
            </a:r>
            <a:r>
              <a:rPr lang="en-US" sz="2400" dirty="0" err="1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 sz="2400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sz="2400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sz="2400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sz="2400" dirty="0" err="1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 sz="2400" dirty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First, argue that because of </a:t>
            </a:r>
            <a:r>
              <a:rPr lang="en-US" sz="2400" dirty="0">
                <a:cs typeface="Arial" charset="0"/>
              </a:rPr>
              <a:t>conditions (1) &amp; (2), the portions covered by </a:t>
            </a:r>
            <a:r>
              <a:rPr lang="en-US" sz="2400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sz="2400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sz="2400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sz="2400" dirty="0">
                <a:cs typeface="Arial" charset="0"/>
              </a:rPr>
              <a:t> on the main string z will have to satisfy some properties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cs typeface="Arial" charset="0"/>
              </a:rPr>
              <a:t>Next, argue that by pumping up or down you will get a new string from z that is </a:t>
            </a:r>
            <a:r>
              <a:rPr lang="en-US" sz="2400" u="sng" dirty="0">
                <a:cs typeface="Arial" charset="0"/>
              </a:rPr>
              <a:t>not</a:t>
            </a:r>
            <a:r>
              <a:rPr lang="en-US" sz="2400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in L   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AFD5A-D5A7-409B-B159-7AB686DDBD9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Properties for CFL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Homomorphism, inverse homomorphism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CFLs are </a:t>
            </a:r>
            <a:r>
              <a:rPr lang="en-US" sz="2800" i="1"/>
              <a:t>not </a:t>
            </a:r>
            <a:r>
              <a:rPr lang="en-US" sz="2800"/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Complementation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7A5DFB-F136-4772-84A7-26E499F11E9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Properties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Watch out for </a:t>
            </a:r>
          </a:p>
          <a:p>
            <a:pPr lvl="1" eaLnBrk="1" hangingPunct="1"/>
            <a:r>
              <a:rPr lang="en-US"/>
              <a:t>custom-defined operators</a:t>
            </a:r>
          </a:p>
          <a:p>
            <a:pPr lvl="2" eaLnBrk="1" hangingPunct="1"/>
            <a:r>
              <a:rPr lang="en-US"/>
              <a:t>Eg.. Prefix(L), or “L x M”</a:t>
            </a:r>
          </a:p>
          <a:p>
            <a:pPr lvl="1" eaLnBrk="1" hangingPunct="1"/>
            <a:r>
              <a:rPr lang="en-US"/>
              <a:t>Custom-defined symbols</a:t>
            </a:r>
          </a:p>
          <a:p>
            <a:pPr lvl="2" eaLnBrk="1" hangingPunct="1"/>
            <a:r>
              <a:rPr lang="en-US"/>
              <a:t>Other than the standard 0,1,a,b,c..</a:t>
            </a:r>
          </a:p>
          <a:p>
            <a:pPr lvl="2" eaLnBrk="1" hangingPunct="1"/>
            <a:r>
              <a:rPr lang="en-US"/>
              <a:t>E.g, #, c, ..</a:t>
            </a:r>
          </a:p>
          <a:p>
            <a:pPr lvl="2"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E9D31-6846-4A9D-9832-FBF35A50CB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Basic Turing Machine (TM)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/>
              <a:t>M = (Q, </a:t>
            </a:r>
            <a:r>
              <a:rPr lang="en-US">
                <a:sym typeface="Symbol" pitchFamily="18" charset="2"/>
              </a:rPr>
              <a:t>∑, , , q</a:t>
            </a:r>
            <a:r>
              <a:rPr lang="en-US" baseline="-25000"/>
              <a:t>0</a:t>
            </a:r>
            <a:r>
              <a:rPr lang="en-US">
                <a:sym typeface="Symbol" pitchFamily="18" charset="2"/>
              </a:rPr>
              <a:t>,B,F)</a:t>
            </a:r>
            <a:endParaRPr lang="en-US"/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93" name="Line 32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3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4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3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40998" name="Text Box 3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…</a:t>
            </a:r>
          </a:p>
        </p:txBody>
      </p:sp>
      <p:sp>
        <p:nvSpPr>
          <p:cNvPr id="40999" name="Text Box 38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Finite</a:t>
            </a:r>
          </a:p>
          <a:p>
            <a:r>
              <a:rPr lang="en-US" sz="2000"/>
              <a:t>control</a:t>
            </a:r>
          </a:p>
        </p:txBody>
      </p:sp>
      <p:sp>
        <p:nvSpPr>
          <p:cNvPr id="41000" name="Freeform 39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Text Box 40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1002" name="Text Box 41"/>
          <p:cNvSpPr txBox="1">
            <a:spLocks noChangeArrowheads="1"/>
          </p:cNvSpPr>
          <p:nvPr/>
        </p:nvSpPr>
        <p:spPr bwMode="auto">
          <a:xfrm>
            <a:off x="788988" y="6080125"/>
            <a:ext cx="338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B: end tape symbol (special)</a:t>
            </a:r>
          </a:p>
        </p:txBody>
      </p:sp>
      <p:sp>
        <p:nvSpPr>
          <p:cNvPr id="41003" name="Text Box 42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1004" name="Line 43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44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Text Box 45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Tape head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2F391A-613D-4BA5-9FE9-2E9044C7BC5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Turing Machines &amp; Variations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Basic TM</a:t>
            </a:r>
          </a:p>
          <a:p>
            <a:pPr eaLnBrk="1" hangingPunct="1"/>
            <a:r>
              <a:rPr lang="en-US"/>
              <a:t>TM w/ storage</a:t>
            </a:r>
          </a:p>
          <a:p>
            <a:pPr eaLnBrk="1" hangingPunct="1"/>
            <a:r>
              <a:rPr lang="en-US"/>
              <a:t>Multi-track TM</a:t>
            </a:r>
          </a:p>
          <a:p>
            <a:pPr eaLnBrk="1" hangingPunct="1"/>
            <a:r>
              <a:rPr lang="en-US"/>
              <a:t>Multi-tape TM</a:t>
            </a:r>
          </a:p>
          <a:p>
            <a:pPr eaLnBrk="1" hangingPunct="1"/>
            <a:r>
              <a:rPr lang="en-US"/>
              <a:t>Non-deterministic TM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87577-D55C-4AC7-879F-D8428A5CA67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 design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Use any variant feature that may simplify your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Storage - to remember last important symbol seen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new track - to mark (without disturbing the input)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new tape -  to have flexibility in independent head motion in different directions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Acceptance only by final state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 need to show dead states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Use </a:t>
            </a:r>
            <a:r>
              <a:rPr lang="ru-RU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sym typeface="Symbol" pitchFamily="18" charset="2"/>
              </a:rPr>
              <a:t>-transitions if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Invent your own tape symbols as needed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914400" y="152400"/>
            <a:ext cx="7210425" cy="8302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Unless otherwise stated, it is OK to give TM design </a:t>
            </a:r>
            <a:br>
              <a:rPr lang="en-US"/>
            </a:br>
            <a:r>
              <a:rPr lang="en-US"/>
              <a:t>		in the pseudocode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879ADE-D0B0-4207-A6A2-6D5485B423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/>
              <a:t>The Chomsky hierarchy for formal languages</a:t>
            </a:r>
          </a:p>
        </p:txBody>
      </p:sp>
      <p:sp>
        <p:nvSpPr>
          <p:cNvPr id="6148" name="Oval 1027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6149" name="Oval 1028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6150" name="Oval 1029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151" name="Text Box 1030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Context</a:t>
            </a:r>
          </a:p>
          <a:p>
            <a:r>
              <a:rPr lang="en-US" sz="2000"/>
              <a:t>sensitive</a:t>
            </a:r>
          </a:p>
        </p:txBody>
      </p:sp>
      <p:sp>
        <p:nvSpPr>
          <p:cNvPr id="6152" name="Oval 1031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1032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Recursive</a:t>
            </a:r>
          </a:p>
        </p:txBody>
      </p:sp>
      <p:sp>
        <p:nvSpPr>
          <p:cNvPr id="6154" name="Oval 1033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6155" name="Text Box 1034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Recursively</a:t>
            </a:r>
            <a:br>
              <a:rPr lang="en-US" sz="2000"/>
            </a:br>
            <a:r>
              <a:rPr lang="en-US" sz="2000"/>
              <a:t>Enumerable (RE)</a:t>
            </a:r>
          </a:p>
        </p:txBody>
      </p:sp>
      <p:sp>
        <p:nvSpPr>
          <p:cNvPr id="6156" name="Text Box 1035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Non-RE Languages</a:t>
            </a:r>
          </a:p>
        </p:txBody>
      </p:sp>
      <p:sp>
        <p:nvSpPr>
          <p:cNvPr id="6157" name="Rectangle 1036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1037"/>
          <p:cNvSpPr txBox="1">
            <a:spLocks noChangeArrowheads="1"/>
          </p:cNvSpPr>
          <p:nvPr/>
        </p:nvSpPr>
        <p:spPr bwMode="auto">
          <a:xfrm>
            <a:off x="4648200" y="1828800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LBA</a:t>
            </a:r>
          </a:p>
        </p:txBody>
      </p:sp>
      <p:sp>
        <p:nvSpPr>
          <p:cNvPr id="6159" name="Text Box 103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TMs that always halt</a:t>
            </a:r>
          </a:p>
        </p:txBody>
      </p:sp>
      <p:sp>
        <p:nvSpPr>
          <p:cNvPr id="6160" name="Text Box 1039"/>
          <p:cNvSpPr txBox="1">
            <a:spLocks noChangeArrowheads="1"/>
          </p:cNvSpPr>
          <p:nvPr/>
        </p:nvSpPr>
        <p:spPr bwMode="auto">
          <a:xfrm>
            <a:off x="6569075" y="2117725"/>
            <a:ext cx="223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TMs that need not</a:t>
            </a:r>
            <a:br>
              <a:rPr lang="en-US" sz="2000"/>
            </a:br>
            <a:r>
              <a:rPr lang="en-US" sz="2000"/>
              <a:t>always halt</a:t>
            </a:r>
          </a:p>
        </p:txBody>
      </p:sp>
      <p:sp>
        <p:nvSpPr>
          <p:cNvPr id="6161" name="Line 104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04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04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Text Box 104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 TMs exist</a:t>
            </a:r>
          </a:p>
        </p:txBody>
      </p:sp>
      <p:sp>
        <p:nvSpPr>
          <p:cNvPr id="6165" name="Line 104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1045"/>
          <p:cNvSpPr txBox="1">
            <a:spLocks noChangeArrowheads="1"/>
          </p:cNvSpPr>
          <p:nvPr/>
        </p:nvSpPr>
        <p:spPr bwMode="auto">
          <a:xfrm>
            <a:off x="6262688" y="6096000"/>
            <a:ext cx="2881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“Undecidable” problems</a:t>
            </a:r>
          </a:p>
        </p:txBody>
      </p:sp>
      <p:sp>
        <p:nvSpPr>
          <p:cNvPr id="6167" name="Line 104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104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Text Box 1049"/>
          <p:cNvSpPr txBox="1">
            <a:spLocks noChangeArrowheads="1"/>
          </p:cNvSpPr>
          <p:nvPr/>
        </p:nvSpPr>
        <p:spPr bwMode="auto">
          <a:xfrm>
            <a:off x="228600" y="5867400"/>
            <a:ext cx="6113463" cy="461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Machines are what </a:t>
            </a:r>
            <a:r>
              <a:rPr lang="en-US" b="1" i="1" u="sng">
                <a:solidFill>
                  <a:schemeClr val="hlink"/>
                </a:solidFill>
              </a:rPr>
              <a:t>we</a:t>
            </a:r>
            <a:r>
              <a:rPr lang="en-US" b="1" i="1">
                <a:solidFill>
                  <a:schemeClr val="hlink"/>
                </a:solidFill>
              </a:rPr>
              <a:t> allow them to be!!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737AF1-5F7E-4684-9058-EDE7E845829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Recursive, RE, non-RE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Recursive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TMs that always halt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Recursively Enumerable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TMs that always halt only on acceptance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Non-RE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 TMs exist that are guaranteed to halt even on accept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Need to know the conceptual differences among the above language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Expect objective and/or true/false questions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E4D38-36BC-4CB3-AF1C-2706292D84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Closure Properties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Closed under:</a:t>
            </a:r>
          </a:p>
          <a:p>
            <a:pPr lvl="1" eaLnBrk="1" hangingPunct="1"/>
            <a:r>
              <a:rPr lang="en-US"/>
              <a:t>Complementation, union, intersection, concatenation (discussed in class)</a:t>
            </a:r>
          </a:p>
          <a:p>
            <a:pPr lvl="1" eaLnBrk="1" hangingPunct="1"/>
            <a:r>
              <a:rPr lang="en-US"/>
              <a:t>Kleene Closure, Homomorphism (not discussed in class but think of extending)</a:t>
            </a:r>
          </a:p>
          <a:p>
            <a:pPr eaLnBrk="1" hangingPunct="1"/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Tips to show closure properties on Recursive &amp; RE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200" y="2174875"/>
            <a:ext cx="4040188" cy="3951288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dirty="0"/>
              <a:t>Build a new machine that wraps around the TM for the input language(s)</a:t>
            </a:r>
          </a:p>
          <a:p>
            <a:pPr>
              <a:defRPr/>
            </a:pPr>
            <a:r>
              <a:rPr lang="en-US" u="sng" dirty="0"/>
              <a:t>For Recursive languages:</a:t>
            </a:r>
          </a:p>
          <a:p>
            <a:pPr lvl="1">
              <a:defRPr/>
            </a:pPr>
            <a:r>
              <a:rPr lang="en-US" dirty="0"/>
              <a:t>The old TM is always going to halt (w/ accept or reject) =&gt; So will the new TM</a:t>
            </a:r>
          </a:p>
          <a:p>
            <a:pPr>
              <a:defRPr/>
            </a:pPr>
            <a:r>
              <a:rPr lang="en-US" u="sng" dirty="0"/>
              <a:t>For Recursively Enumerable languages:</a:t>
            </a:r>
          </a:p>
          <a:p>
            <a:pPr marL="742950" lvl="2" indent="-342900">
              <a:buSzPct val="60000"/>
              <a:defRPr/>
            </a:pPr>
            <a:r>
              <a:rPr lang="en-US" dirty="0"/>
              <a:t>The old TM is guaranteed to halt only on acceptance</a:t>
            </a:r>
          </a:p>
          <a:p>
            <a:pPr marL="742950" lvl="2" indent="-342900">
              <a:buSzPct val="60000"/>
              <a:buFont typeface="Wingdings" pitchFamily="2" charset="2"/>
              <a:buNone/>
              <a:defRPr/>
            </a:pPr>
            <a:r>
              <a:rPr lang="en-US" dirty="0"/>
              <a:t>	=&gt; So will the new TM</a:t>
            </a:r>
          </a:p>
          <a:p>
            <a:pPr marL="742950" lvl="2" indent="-342900">
              <a:buSzPct val="60000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9F5D24-60ED-4869-BF6A-68832764E47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6085" name="Rounded Rectangle 9"/>
          <p:cNvSpPr>
            <a:spLocks noChangeArrowheads="1"/>
          </p:cNvSpPr>
          <p:nvPr/>
        </p:nvSpPr>
        <p:spPr bwMode="auto">
          <a:xfrm>
            <a:off x="5486400" y="34290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TM</a:t>
            </a:r>
          </a:p>
        </p:txBody>
      </p:sp>
      <p:cxnSp>
        <p:nvCxnSpPr>
          <p:cNvPr id="46086" name="Straight Arrow Connector 11"/>
          <p:cNvCxnSpPr>
            <a:cxnSpLocks noChangeShapeType="1"/>
          </p:cNvCxnSpPr>
          <p:nvPr/>
        </p:nvCxnSpPr>
        <p:spPr bwMode="auto">
          <a:xfrm flipV="1">
            <a:off x="6934200" y="3505200"/>
            <a:ext cx="457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87" name="Straight Arrow Connector 13"/>
          <p:cNvCxnSpPr>
            <a:cxnSpLocks noChangeShapeType="1"/>
          </p:cNvCxnSpPr>
          <p:nvPr/>
        </p:nvCxnSpPr>
        <p:spPr bwMode="auto">
          <a:xfrm>
            <a:off x="6934200" y="3886200"/>
            <a:ext cx="457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88" name="TextBox 14"/>
          <p:cNvSpPr txBox="1">
            <a:spLocks noChangeArrowheads="1"/>
          </p:cNvSpPr>
          <p:nvPr/>
        </p:nvSpPr>
        <p:spPr bwMode="auto">
          <a:xfrm>
            <a:off x="7010400" y="32115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accept</a:t>
            </a:r>
          </a:p>
        </p:txBody>
      </p:sp>
      <p:sp>
        <p:nvSpPr>
          <p:cNvPr id="46089" name="TextBox 15"/>
          <p:cNvSpPr txBox="1">
            <a:spLocks noChangeArrowheads="1"/>
          </p:cNvSpPr>
          <p:nvPr/>
        </p:nvSpPr>
        <p:spPr bwMode="auto">
          <a:xfrm>
            <a:off x="7086600" y="3973513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reject</a:t>
            </a:r>
          </a:p>
        </p:txBody>
      </p:sp>
      <p:cxnSp>
        <p:nvCxnSpPr>
          <p:cNvPr id="46090" name="Straight Arrow Connector 17"/>
          <p:cNvCxnSpPr>
            <a:cxnSpLocks noChangeShapeType="1"/>
          </p:cNvCxnSpPr>
          <p:nvPr/>
        </p:nvCxnSpPr>
        <p:spPr bwMode="auto">
          <a:xfrm>
            <a:off x="4953000" y="37338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91" name="TextBox 18"/>
          <p:cNvSpPr txBox="1">
            <a:spLocks noChangeArrowheads="1"/>
          </p:cNvSpPr>
          <p:nvPr/>
        </p:nvSpPr>
        <p:spPr bwMode="auto">
          <a:xfrm>
            <a:off x="4191000" y="3363913"/>
            <a:ext cx="350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w</a:t>
            </a:r>
          </a:p>
        </p:txBody>
      </p:sp>
      <p:sp>
        <p:nvSpPr>
          <p:cNvPr id="46092" name="Oval 20"/>
          <p:cNvSpPr>
            <a:spLocks noChangeArrowheads="1"/>
          </p:cNvSpPr>
          <p:nvPr/>
        </p:nvSpPr>
        <p:spPr bwMode="auto">
          <a:xfrm>
            <a:off x="4724400" y="3505200"/>
            <a:ext cx="381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f</a:t>
            </a:r>
            <a:r>
              <a:rPr lang="en-US" sz="1400" baseline="-25000"/>
              <a:t>i</a:t>
            </a:r>
          </a:p>
        </p:txBody>
      </p:sp>
      <p:cxnSp>
        <p:nvCxnSpPr>
          <p:cNvPr id="46093" name="Elbow Connector 22"/>
          <p:cNvCxnSpPr>
            <a:cxnSpLocks noChangeShapeType="1"/>
            <a:endCxn id="46092" idx="2"/>
          </p:cNvCxnSpPr>
          <p:nvPr/>
        </p:nvCxnSpPr>
        <p:spPr bwMode="auto">
          <a:xfrm>
            <a:off x="4343400" y="3657600"/>
            <a:ext cx="381000" cy="114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94" name="Oval 25"/>
          <p:cNvSpPr>
            <a:spLocks noChangeArrowheads="1"/>
          </p:cNvSpPr>
          <p:nvPr/>
        </p:nvSpPr>
        <p:spPr bwMode="auto">
          <a:xfrm>
            <a:off x="7848600" y="3505200"/>
            <a:ext cx="4572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f</a:t>
            </a:r>
            <a:r>
              <a:rPr lang="en-US" sz="1400" baseline="-25000"/>
              <a:t>o</a:t>
            </a:r>
          </a:p>
        </p:txBody>
      </p:sp>
      <p:sp>
        <p:nvSpPr>
          <p:cNvPr id="46095" name="Rounded Rectangle 26"/>
          <p:cNvSpPr>
            <a:spLocks noChangeArrowheads="1"/>
          </p:cNvSpPr>
          <p:nvPr/>
        </p:nvSpPr>
        <p:spPr bwMode="auto">
          <a:xfrm>
            <a:off x="4572000" y="2819400"/>
            <a:ext cx="3886200" cy="1600200"/>
          </a:xfrm>
          <a:prstGeom prst="roundRect">
            <a:avLst>
              <a:gd name="adj" fmla="val 16667"/>
            </a:avLst>
          </a:prstGeom>
          <a:solidFill>
            <a:schemeClr val="accent1">
              <a:alpha val="7843"/>
            </a:schemeClr>
          </a:solidFill>
          <a:ln w="254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/>
              <a:t>New TM</a:t>
            </a:r>
          </a:p>
        </p:txBody>
      </p:sp>
      <p:cxnSp>
        <p:nvCxnSpPr>
          <p:cNvPr id="46096" name="Straight Arrow Connector 29"/>
          <p:cNvCxnSpPr>
            <a:cxnSpLocks noChangeShapeType="1"/>
          </p:cNvCxnSpPr>
          <p:nvPr/>
        </p:nvCxnSpPr>
        <p:spPr bwMode="auto">
          <a:xfrm flipV="1">
            <a:off x="8305800" y="3276600"/>
            <a:ext cx="457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6097" name="Straight Arrow Connector 31"/>
          <p:cNvCxnSpPr>
            <a:cxnSpLocks noChangeShapeType="1"/>
          </p:cNvCxnSpPr>
          <p:nvPr/>
        </p:nvCxnSpPr>
        <p:spPr bwMode="auto">
          <a:xfrm>
            <a:off x="8305800" y="38100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098" name="TextBox 32"/>
          <p:cNvSpPr txBox="1">
            <a:spLocks noChangeArrowheads="1"/>
          </p:cNvSpPr>
          <p:nvPr/>
        </p:nvSpPr>
        <p:spPr bwMode="auto">
          <a:xfrm>
            <a:off x="8458200" y="2895600"/>
            <a:ext cx="788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accept</a:t>
            </a:r>
          </a:p>
        </p:txBody>
      </p:sp>
      <p:sp>
        <p:nvSpPr>
          <p:cNvPr id="46099" name="TextBox 33"/>
          <p:cNvSpPr txBox="1">
            <a:spLocks noChangeArrowheads="1"/>
          </p:cNvSpPr>
          <p:nvPr/>
        </p:nvSpPr>
        <p:spPr bwMode="auto">
          <a:xfrm>
            <a:off x="8458200" y="4157663"/>
            <a:ext cx="685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reject</a:t>
            </a:r>
          </a:p>
        </p:txBody>
      </p:sp>
      <p:sp>
        <p:nvSpPr>
          <p:cNvPr id="46100" name="TextBox 34"/>
          <p:cNvSpPr txBox="1">
            <a:spLocks noChangeArrowheads="1"/>
          </p:cNvSpPr>
          <p:nvPr/>
        </p:nvSpPr>
        <p:spPr bwMode="auto">
          <a:xfrm>
            <a:off x="4268788" y="1882775"/>
            <a:ext cx="4646612" cy="7080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You need to define the input and output</a:t>
            </a:r>
            <a:br>
              <a:rPr lang="en-US" sz="2000"/>
            </a:br>
            <a:r>
              <a:rPr lang="en-US" sz="2000"/>
              <a:t>      transformations (f</a:t>
            </a:r>
            <a:r>
              <a:rPr lang="en-US" sz="2000" baseline="-25000"/>
              <a:t>i</a:t>
            </a:r>
            <a:r>
              <a:rPr lang="en-US" sz="2000"/>
              <a:t> and f</a:t>
            </a:r>
            <a:r>
              <a:rPr lang="en-US" sz="2000" baseline="-25000"/>
              <a:t>o</a:t>
            </a:r>
            <a:r>
              <a:rPr lang="en-US" sz="2000"/>
              <a:t>)</a:t>
            </a:r>
          </a:p>
        </p:txBody>
      </p:sp>
      <p:cxnSp>
        <p:nvCxnSpPr>
          <p:cNvPr id="46101" name="Straight Connector 36"/>
          <p:cNvCxnSpPr>
            <a:cxnSpLocks noChangeShapeType="1"/>
          </p:cNvCxnSpPr>
          <p:nvPr/>
        </p:nvCxnSpPr>
        <p:spPr bwMode="auto">
          <a:xfrm>
            <a:off x="0" y="4572000"/>
            <a:ext cx="914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02" name="TextBox 37"/>
          <p:cNvSpPr txBox="1">
            <a:spLocks noChangeArrowheads="1"/>
          </p:cNvSpPr>
          <p:nvPr/>
        </p:nvSpPr>
        <p:spPr bwMode="auto">
          <a:xfrm>
            <a:off x="5105400" y="34290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w’</a:t>
            </a:r>
          </a:p>
        </p:txBody>
      </p:sp>
      <p:cxnSp>
        <p:nvCxnSpPr>
          <p:cNvPr id="46103" name="Straight Arrow Connector 39"/>
          <p:cNvCxnSpPr>
            <a:cxnSpLocks noChangeShapeType="1"/>
          </p:cNvCxnSpPr>
          <p:nvPr/>
        </p:nvCxnSpPr>
        <p:spPr bwMode="auto">
          <a:xfrm>
            <a:off x="7543800" y="3581400"/>
            <a:ext cx="304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46104" name="Straight Arrow Connector 40"/>
          <p:cNvCxnSpPr>
            <a:cxnSpLocks noChangeShapeType="1"/>
          </p:cNvCxnSpPr>
          <p:nvPr/>
        </p:nvCxnSpPr>
        <p:spPr bwMode="auto">
          <a:xfrm flipV="1">
            <a:off x="7620000" y="38100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46105" name="Rounded Rectangle 42"/>
          <p:cNvSpPr>
            <a:spLocks noChangeArrowheads="1"/>
          </p:cNvSpPr>
          <p:nvPr/>
        </p:nvSpPr>
        <p:spPr bwMode="auto">
          <a:xfrm>
            <a:off x="5486400" y="5257800"/>
            <a:ext cx="1447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TM</a:t>
            </a:r>
          </a:p>
        </p:txBody>
      </p:sp>
      <p:cxnSp>
        <p:nvCxnSpPr>
          <p:cNvPr id="46106" name="Straight Arrow Connector 43"/>
          <p:cNvCxnSpPr>
            <a:cxnSpLocks noChangeShapeType="1"/>
          </p:cNvCxnSpPr>
          <p:nvPr/>
        </p:nvCxnSpPr>
        <p:spPr bwMode="auto">
          <a:xfrm flipV="1">
            <a:off x="6934200" y="5334000"/>
            <a:ext cx="457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07" name="TextBox 45"/>
          <p:cNvSpPr txBox="1">
            <a:spLocks noChangeArrowheads="1"/>
          </p:cNvSpPr>
          <p:nvPr/>
        </p:nvSpPr>
        <p:spPr bwMode="auto">
          <a:xfrm>
            <a:off x="7010400" y="50403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accept</a:t>
            </a:r>
          </a:p>
        </p:txBody>
      </p:sp>
      <p:cxnSp>
        <p:nvCxnSpPr>
          <p:cNvPr id="46108" name="Straight Arrow Connector 47"/>
          <p:cNvCxnSpPr>
            <a:cxnSpLocks noChangeShapeType="1"/>
          </p:cNvCxnSpPr>
          <p:nvPr/>
        </p:nvCxnSpPr>
        <p:spPr bwMode="auto">
          <a:xfrm>
            <a:off x="4953000" y="55626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09" name="TextBox 48"/>
          <p:cNvSpPr txBox="1">
            <a:spLocks noChangeArrowheads="1"/>
          </p:cNvSpPr>
          <p:nvPr/>
        </p:nvSpPr>
        <p:spPr bwMode="auto">
          <a:xfrm>
            <a:off x="4191000" y="5192713"/>
            <a:ext cx="350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w</a:t>
            </a:r>
          </a:p>
        </p:txBody>
      </p:sp>
      <p:sp>
        <p:nvSpPr>
          <p:cNvPr id="46110" name="Oval 49"/>
          <p:cNvSpPr>
            <a:spLocks noChangeArrowheads="1"/>
          </p:cNvSpPr>
          <p:nvPr/>
        </p:nvSpPr>
        <p:spPr bwMode="auto">
          <a:xfrm>
            <a:off x="4724400" y="5334000"/>
            <a:ext cx="381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f</a:t>
            </a:r>
            <a:r>
              <a:rPr lang="en-US" sz="1400" baseline="-25000"/>
              <a:t>i</a:t>
            </a:r>
          </a:p>
        </p:txBody>
      </p:sp>
      <p:cxnSp>
        <p:nvCxnSpPr>
          <p:cNvPr id="46111" name="Elbow Connector 50"/>
          <p:cNvCxnSpPr>
            <a:cxnSpLocks noChangeShapeType="1"/>
            <a:endCxn id="46110" idx="2"/>
          </p:cNvCxnSpPr>
          <p:nvPr/>
        </p:nvCxnSpPr>
        <p:spPr bwMode="auto">
          <a:xfrm>
            <a:off x="4343400" y="5486400"/>
            <a:ext cx="381000" cy="1143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12" name="Oval 51"/>
          <p:cNvSpPr>
            <a:spLocks noChangeArrowheads="1"/>
          </p:cNvSpPr>
          <p:nvPr/>
        </p:nvSpPr>
        <p:spPr bwMode="auto">
          <a:xfrm>
            <a:off x="7848600" y="5334000"/>
            <a:ext cx="4572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f</a:t>
            </a:r>
            <a:r>
              <a:rPr lang="en-US" sz="1400" baseline="-25000"/>
              <a:t>o</a:t>
            </a:r>
          </a:p>
        </p:txBody>
      </p:sp>
      <p:sp>
        <p:nvSpPr>
          <p:cNvPr id="46113" name="Rounded Rectangle 52"/>
          <p:cNvSpPr>
            <a:spLocks noChangeArrowheads="1"/>
          </p:cNvSpPr>
          <p:nvPr/>
        </p:nvSpPr>
        <p:spPr bwMode="auto">
          <a:xfrm>
            <a:off x="4572000" y="4876800"/>
            <a:ext cx="3886200" cy="1371600"/>
          </a:xfrm>
          <a:prstGeom prst="roundRect">
            <a:avLst>
              <a:gd name="adj" fmla="val 16667"/>
            </a:avLst>
          </a:prstGeom>
          <a:solidFill>
            <a:schemeClr val="accent1">
              <a:alpha val="7843"/>
            </a:schemeClr>
          </a:solidFill>
          <a:ln w="254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sz="1800"/>
              <a:t>New TM</a:t>
            </a:r>
          </a:p>
        </p:txBody>
      </p:sp>
      <p:cxnSp>
        <p:nvCxnSpPr>
          <p:cNvPr id="46114" name="Straight Arrow Connector 53"/>
          <p:cNvCxnSpPr>
            <a:cxnSpLocks noChangeShapeType="1"/>
          </p:cNvCxnSpPr>
          <p:nvPr/>
        </p:nvCxnSpPr>
        <p:spPr bwMode="auto">
          <a:xfrm flipV="1">
            <a:off x="8305800" y="5105400"/>
            <a:ext cx="457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115" name="TextBox 55"/>
          <p:cNvSpPr txBox="1">
            <a:spLocks noChangeArrowheads="1"/>
          </p:cNvSpPr>
          <p:nvPr/>
        </p:nvSpPr>
        <p:spPr bwMode="auto">
          <a:xfrm>
            <a:off x="8458200" y="4724400"/>
            <a:ext cx="788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accept</a:t>
            </a:r>
          </a:p>
        </p:txBody>
      </p:sp>
      <p:sp>
        <p:nvSpPr>
          <p:cNvPr id="46116" name="TextBox 57"/>
          <p:cNvSpPr txBox="1">
            <a:spLocks noChangeArrowheads="1"/>
          </p:cNvSpPr>
          <p:nvPr/>
        </p:nvSpPr>
        <p:spPr bwMode="auto">
          <a:xfrm>
            <a:off x="5105400" y="5257800"/>
            <a:ext cx="403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w’</a:t>
            </a:r>
          </a:p>
        </p:txBody>
      </p:sp>
      <p:cxnSp>
        <p:nvCxnSpPr>
          <p:cNvPr id="46117" name="Straight Arrow Connector 58"/>
          <p:cNvCxnSpPr>
            <a:cxnSpLocks noChangeShapeType="1"/>
          </p:cNvCxnSpPr>
          <p:nvPr/>
        </p:nvCxnSpPr>
        <p:spPr bwMode="auto">
          <a:xfrm>
            <a:off x="7543800" y="5410200"/>
            <a:ext cx="304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F71A1-BFD6-456C-A0F4-1147C8B69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Interplay between different computing components</a:t>
            </a:r>
          </a:p>
        </p:txBody>
      </p:sp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2819400" y="5257800"/>
            <a:ext cx="3505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Machines</a:t>
            </a:r>
          </a:p>
          <a:p>
            <a:pPr algn="ctr"/>
            <a:r>
              <a:rPr lang="en-US"/>
              <a:t>(hardware, software)</a:t>
            </a:r>
          </a:p>
        </p:txBody>
      </p:sp>
      <p:sp>
        <p:nvSpPr>
          <p:cNvPr id="7173" name="AutoShape 7"/>
          <p:cNvSpPr>
            <a:spLocks noChangeArrowheads="1"/>
          </p:cNvSpPr>
          <p:nvPr/>
        </p:nvSpPr>
        <p:spPr bwMode="auto">
          <a:xfrm>
            <a:off x="5029200" y="2133600"/>
            <a:ext cx="2057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Languages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2362200" y="2133600"/>
            <a:ext cx="2057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Problems</a:t>
            </a:r>
          </a:p>
        </p:txBody>
      </p: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3657600" y="3810000"/>
            <a:ext cx="2057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Expressions, </a:t>
            </a:r>
            <a:br>
              <a:rPr lang="en-US"/>
            </a:br>
            <a:r>
              <a:rPr lang="en-US"/>
              <a:t>Grammars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1981200" y="3352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11"/>
          <p:cNvSpPr>
            <a:spLocks noChangeShapeType="1"/>
          </p:cNvSpPr>
          <p:nvPr/>
        </p:nvSpPr>
        <p:spPr bwMode="auto">
          <a:xfrm>
            <a:off x="1981200" y="49530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 rot="-5400000">
            <a:off x="1346200" y="2409825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User</a:t>
            </a:r>
          </a:p>
        </p:txBody>
      </p:sp>
      <p:sp>
        <p:nvSpPr>
          <p:cNvPr id="7179" name="Text Box 13"/>
          <p:cNvSpPr txBox="1">
            <a:spLocks noChangeArrowheads="1"/>
          </p:cNvSpPr>
          <p:nvPr/>
        </p:nvSpPr>
        <p:spPr bwMode="auto">
          <a:xfrm rot="-5400000">
            <a:off x="1086644" y="4001294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Designer</a:t>
            </a:r>
          </a:p>
        </p:txBody>
      </p:sp>
      <p:sp>
        <p:nvSpPr>
          <p:cNvPr id="7180" name="Text Box 14"/>
          <p:cNvSpPr txBox="1">
            <a:spLocks noChangeArrowheads="1"/>
          </p:cNvSpPr>
          <p:nvPr/>
        </p:nvSpPr>
        <p:spPr bwMode="auto">
          <a:xfrm rot="-5400000">
            <a:off x="892176" y="5557837"/>
            <a:ext cx="159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Implementer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212725" y="3925888"/>
            <a:ext cx="8540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</a:t>
            </a:r>
          </a:p>
        </p:txBody>
      </p:sp>
      <p:sp>
        <p:nvSpPr>
          <p:cNvPr id="7182" name="Line 17"/>
          <p:cNvSpPr>
            <a:spLocks noChangeShapeType="1"/>
          </p:cNvSpPr>
          <p:nvPr/>
        </p:nvSpPr>
        <p:spPr bwMode="auto">
          <a:xfrm flipV="1">
            <a:off x="914400" y="2895600"/>
            <a:ext cx="5334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8"/>
          <p:cNvSpPr>
            <a:spLocks noChangeShapeType="1"/>
          </p:cNvSpPr>
          <p:nvPr/>
        </p:nvSpPr>
        <p:spPr bwMode="auto">
          <a:xfrm>
            <a:off x="1066800" y="41148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9"/>
          <p:cNvSpPr>
            <a:spLocks noChangeShapeType="1"/>
          </p:cNvSpPr>
          <p:nvPr/>
        </p:nvSpPr>
        <p:spPr bwMode="auto">
          <a:xfrm>
            <a:off x="990600" y="4419600"/>
            <a:ext cx="457200" cy="1447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5" name="Text Box 20"/>
          <p:cNvSpPr txBox="1">
            <a:spLocks noChangeArrowheads="1"/>
          </p:cNvSpPr>
          <p:nvPr/>
        </p:nvSpPr>
        <p:spPr bwMode="auto">
          <a:xfrm rot="-5400000">
            <a:off x="6853238" y="2443162"/>
            <a:ext cx="162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Specification</a:t>
            </a:r>
          </a:p>
        </p:txBody>
      </p:sp>
      <p:sp>
        <p:nvSpPr>
          <p:cNvPr id="7186" name="Text Box 21"/>
          <p:cNvSpPr txBox="1">
            <a:spLocks noChangeArrowheads="1"/>
          </p:cNvSpPr>
          <p:nvPr/>
        </p:nvSpPr>
        <p:spPr bwMode="auto">
          <a:xfrm rot="-5400000">
            <a:off x="7182644" y="3726656"/>
            <a:ext cx="123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Rules &amp;</a:t>
            </a:r>
          </a:p>
          <a:p>
            <a:r>
              <a:rPr lang="en-US" sz="2000">
                <a:solidFill>
                  <a:schemeClr val="folHlink"/>
                </a:solidFill>
              </a:rPr>
              <a:t>  patterns</a:t>
            </a:r>
          </a:p>
        </p:txBody>
      </p:sp>
      <p:sp>
        <p:nvSpPr>
          <p:cNvPr id="7187" name="Text Box 22"/>
          <p:cNvSpPr txBox="1">
            <a:spLocks noChangeArrowheads="1"/>
          </p:cNvSpPr>
          <p:nvPr/>
        </p:nvSpPr>
        <p:spPr bwMode="auto">
          <a:xfrm rot="-5400000">
            <a:off x="6856413" y="5262562"/>
            <a:ext cx="19240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Low-level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49C13-C395-4181-A6DD-CACF786427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Automata Theory &amp; Modern-day Applications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605213" y="3565525"/>
            <a:ext cx="1441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Automata</a:t>
            </a:r>
          </a:p>
          <a:p>
            <a:r>
              <a:rPr lang="en-US" sz="2000" dirty="0"/>
              <a:t>Theory &amp; </a:t>
            </a:r>
            <a:br>
              <a:rPr lang="en-US" sz="2000" dirty="0"/>
            </a:br>
            <a:r>
              <a:rPr lang="en-US" sz="2000" dirty="0"/>
              <a:t>Formal </a:t>
            </a:r>
          </a:p>
          <a:p>
            <a:r>
              <a:rPr lang="en-US" sz="2000" dirty="0"/>
              <a:t>Languages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791200" y="2057400"/>
            <a:ext cx="269336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Compiler</a:t>
            </a:r>
          </a:p>
          <a:p>
            <a:r>
              <a:rPr lang="en-US" sz="2000" dirty="0"/>
              <a:t>Design &amp; </a:t>
            </a:r>
          </a:p>
          <a:p>
            <a:r>
              <a:rPr lang="en-US" sz="2000" dirty="0"/>
              <a:t>Programming </a:t>
            </a:r>
            <a:br>
              <a:rPr lang="en-US" sz="2000" dirty="0"/>
            </a:br>
            <a:r>
              <a:rPr lang="en-US" sz="2000" dirty="0"/>
              <a:t>Languages (</a:t>
            </a:r>
            <a:r>
              <a:rPr lang="en-US" sz="2000" i="1" dirty="0">
                <a:solidFill>
                  <a:srgbClr val="FF0000"/>
                </a:solidFill>
              </a:rPr>
              <a:t>CptS355</a:t>
            </a:r>
            <a:r>
              <a:rPr lang="en-US" sz="2000" dirty="0"/>
              <a:t>)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943600" y="3886200"/>
            <a:ext cx="27911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Computer</a:t>
            </a:r>
          </a:p>
          <a:p>
            <a:r>
              <a:rPr lang="en-US" sz="2000" dirty="0"/>
              <a:t>Organization &amp;</a:t>
            </a:r>
          </a:p>
          <a:p>
            <a:r>
              <a:rPr lang="en-US" sz="2000" dirty="0"/>
              <a:t>Architecture (</a:t>
            </a:r>
            <a:r>
              <a:rPr lang="en-US" sz="2000" i="1" dirty="0">
                <a:solidFill>
                  <a:srgbClr val="FF0000"/>
                </a:solidFill>
              </a:rPr>
              <a:t>CptS260</a:t>
            </a:r>
            <a:r>
              <a:rPr lang="en-US" sz="2000" dirty="0"/>
              <a:t>)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267200" y="5562600"/>
            <a:ext cx="45755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Computation models</a:t>
            </a:r>
          </a:p>
          <a:p>
            <a:r>
              <a:rPr lang="en-US" sz="2000" dirty="0"/>
              <a:t>  serial vs.  parallel (</a:t>
            </a:r>
            <a:r>
              <a:rPr lang="en-US" sz="2000" i="1" dirty="0">
                <a:solidFill>
                  <a:srgbClr val="FF0000"/>
                </a:solidFill>
              </a:rPr>
              <a:t>CptS411</a:t>
            </a:r>
            <a:r>
              <a:rPr lang="en-US" sz="2000" dirty="0"/>
              <a:t>)</a:t>
            </a:r>
          </a:p>
          <a:p>
            <a:pPr>
              <a:buFontTx/>
              <a:buChar char="•"/>
            </a:pPr>
            <a:r>
              <a:rPr lang="en-US" sz="2000" dirty="0"/>
              <a:t> DNA computing, Quantum computing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295400" y="5181600"/>
            <a:ext cx="27222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Artificial </a:t>
            </a:r>
          </a:p>
          <a:p>
            <a:r>
              <a:rPr lang="en-US" sz="2000" dirty="0"/>
              <a:t>Intelligence (</a:t>
            </a:r>
            <a:r>
              <a:rPr lang="en-US" sz="2000" i="1" dirty="0">
                <a:solidFill>
                  <a:srgbClr val="FF0000"/>
                </a:solidFill>
              </a:rPr>
              <a:t>CptS440</a:t>
            </a:r>
            <a:r>
              <a:rPr lang="en-US" sz="2000" dirty="0"/>
              <a:t>)</a:t>
            </a:r>
          </a:p>
          <a:p>
            <a:r>
              <a:rPr lang="en-US" sz="2000" dirty="0"/>
              <a:t>&amp;</a:t>
            </a:r>
          </a:p>
          <a:p>
            <a:r>
              <a:rPr lang="en-US" sz="2000" dirty="0"/>
              <a:t>Information</a:t>
            </a:r>
          </a:p>
          <a:p>
            <a:r>
              <a:rPr lang="en-US" sz="2000" dirty="0"/>
              <a:t>Theory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00200" y="1981200"/>
            <a:ext cx="2964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Algorithm</a:t>
            </a:r>
          </a:p>
          <a:p>
            <a:r>
              <a:rPr lang="en-US" sz="2000" dirty="0"/>
              <a:t>Design &amp;</a:t>
            </a:r>
          </a:p>
          <a:p>
            <a:r>
              <a:rPr lang="en-US" sz="2000" dirty="0"/>
              <a:t>NP-Hardness (</a:t>
            </a:r>
            <a:r>
              <a:rPr lang="en-US" sz="2000" i="1" dirty="0">
                <a:solidFill>
                  <a:srgbClr val="FF0000"/>
                </a:solidFill>
              </a:rPr>
              <a:t>CptS350</a:t>
            </a:r>
            <a:r>
              <a:rPr lang="en-US" sz="2000" dirty="0"/>
              <a:t>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52400" y="3200400"/>
            <a:ext cx="2497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Scientific</a:t>
            </a:r>
          </a:p>
          <a:p>
            <a:r>
              <a:rPr lang="en-US" sz="2000" dirty="0"/>
              <a:t>Computing</a:t>
            </a:r>
          </a:p>
          <a:p>
            <a:pPr>
              <a:buFontTx/>
              <a:buChar char="•"/>
            </a:pPr>
            <a:r>
              <a:rPr lang="en-US" sz="2000" dirty="0"/>
              <a:t> biological systems</a:t>
            </a:r>
          </a:p>
          <a:p>
            <a:pPr>
              <a:buFontTx/>
              <a:buChar char="•"/>
            </a:pPr>
            <a:r>
              <a:rPr lang="en-US" sz="2000" dirty="0"/>
              <a:t> speech recognition</a:t>
            </a:r>
          </a:p>
          <a:p>
            <a:pPr>
              <a:buFontTx/>
              <a:buChar char="•"/>
            </a:pPr>
            <a:r>
              <a:rPr lang="en-US" sz="2000" dirty="0"/>
              <a:t> modeling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i="1" dirty="0">
                <a:solidFill>
                  <a:srgbClr val="FF0000"/>
                </a:solidFill>
              </a:rPr>
              <a:t>CptS471</a:t>
            </a:r>
            <a:r>
              <a:rPr lang="en-US" sz="2000" dirty="0"/>
              <a:t>)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4495800" y="28194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495800" y="4876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2438400" y="4800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 flipV="1">
            <a:off x="1905000" y="36576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 flipV="1">
            <a:off x="2971800" y="2971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41B8E-BCD4-4E5F-AA6A-89F607EB2F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May 3, 2017, Wednesday, </a:t>
            </a:r>
            <a:br>
              <a:rPr lang="en-US" b="1" dirty="0"/>
            </a:br>
            <a:r>
              <a:rPr lang="en-US" b="1" dirty="0"/>
              <a:t>8:00am – 10:00am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class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Comprehensive: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Everything covered in class until (&amp; including) the closure properties for Recursive and Recursively Enumerable language classes.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D7C659-FD37-49A9-9819-1C39B1D8A8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Thank You &amp; Good luck !!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371600"/>
            <a:ext cx="33337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219200" y="4495800"/>
            <a:ext cx="30007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Course evaluations:</a:t>
            </a:r>
          </a:p>
          <a:p>
            <a:r>
              <a:rPr lang="en-US" dirty="0"/>
              <a:t>(fill out from </a:t>
            </a:r>
            <a:r>
              <a:rPr lang="en-US" dirty="0" err="1"/>
              <a:t>my.wsu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81FF3-AAF1-4D2D-8964-8D6B9E453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Topic Reviews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The following set of review slides are </a:t>
            </a:r>
            <a:r>
              <a:rPr lang="en-US" sz="2400" i="1">
                <a:solidFill>
                  <a:schemeClr val="hlink"/>
                </a:solidFill>
              </a:rPr>
              <a:t>not</a:t>
            </a:r>
            <a:r>
              <a:rPr lang="en-US" sz="2400">
                <a:solidFill>
                  <a:schemeClr val="hlink"/>
                </a:solidFill>
              </a:rPr>
              <a:t> meant to be comprehensive. So make sure you refer to them in conjunction with the midterm review slides, homeworks and most importantly, the original lecture slides!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1305</TotalTime>
  <Words>2757</Words>
  <Application>Microsoft Office PowerPoint</Application>
  <PresentationFormat>On-screen Show (4:3)</PresentationFormat>
  <Paragraphs>603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ＭＳ Ｐゴシック</vt:lpstr>
      <vt:lpstr>Arial</vt:lpstr>
      <vt:lpstr>Lucida Grande</vt:lpstr>
      <vt:lpstr>Symbol</vt:lpstr>
      <vt:lpstr>Tahoma</vt:lpstr>
      <vt:lpstr>Wingdings</vt:lpstr>
      <vt:lpstr>Blends</vt:lpstr>
      <vt:lpstr>Final Course Review</vt:lpstr>
      <vt:lpstr>Objectives</vt:lpstr>
      <vt:lpstr>Main Topics</vt:lpstr>
      <vt:lpstr>The Chomsky hierarchy for formal languages</vt:lpstr>
      <vt:lpstr>Interplay between different computing components</vt:lpstr>
      <vt:lpstr>Automata Theory &amp; Modern-day Applications</vt:lpstr>
      <vt:lpstr>Final Exam</vt:lpstr>
      <vt:lpstr>Thank You &amp; Good luck !!</vt:lpstr>
      <vt:lpstr>Topic Reviews</vt:lpstr>
      <vt:lpstr>Regular Languages Topics</vt:lpstr>
      <vt:lpstr>Finite Automata</vt:lpstr>
      <vt:lpstr>Deterministic Finite Automata</vt:lpstr>
      <vt:lpstr>Non-deterministic Finite Automata</vt:lpstr>
      <vt:lpstr>NFA to DFA conversion</vt:lpstr>
      <vt:lpstr>-NFA to DFA conversion</vt:lpstr>
      <vt:lpstr>Regular Expressions </vt:lpstr>
      <vt:lpstr>Regular Expressions…</vt:lpstr>
      <vt:lpstr>Regular Expressions…</vt:lpstr>
      <vt:lpstr>English description of lang.</vt:lpstr>
      <vt:lpstr>Pumping Lemma</vt:lpstr>
      <vt:lpstr>Reg. Lang. Properties</vt:lpstr>
      <vt:lpstr>Other Reg. Lang. Properties</vt:lpstr>
      <vt:lpstr>DFA minimization</vt:lpstr>
      <vt:lpstr>Other properties</vt:lpstr>
      <vt:lpstr>CFL Topics</vt:lpstr>
      <vt:lpstr>CFGs</vt:lpstr>
      <vt:lpstr>CFGs</vt:lpstr>
      <vt:lpstr>CFGs…</vt:lpstr>
      <vt:lpstr>PDAs</vt:lpstr>
      <vt:lpstr>Designing PDAs</vt:lpstr>
      <vt:lpstr>CFG Simplification</vt:lpstr>
      <vt:lpstr>Chomsky Normal Form</vt:lpstr>
      <vt:lpstr>Pumping Lemma for CFLs</vt:lpstr>
      <vt:lpstr>Using Pumping Lemmas for CFLs</vt:lpstr>
      <vt:lpstr>Closure Properties for CFL</vt:lpstr>
      <vt:lpstr>Closure Properties</vt:lpstr>
      <vt:lpstr>The Basic Turing Machine (TM)</vt:lpstr>
      <vt:lpstr>Turing Machines &amp; Variations</vt:lpstr>
      <vt:lpstr>TM design</vt:lpstr>
      <vt:lpstr>Recursive, RE, non-RE</vt:lpstr>
      <vt:lpstr>Recursive Closure Properties</vt:lpstr>
      <vt:lpstr>Tips to show closure properties on Recursive &amp; RE languages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Anantharaman Kalyanaraman</cp:lastModifiedBy>
  <cp:revision>418</cp:revision>
  <cp:lastPrinted>2007-08-15T03:01:31Z</cp:lastPrinted>
  <dcterms:created xsi:type="dcterms:W3CDTF">2007-08-14T22:08:29Z</dcterms:created>
  <dcterms:modified xsi:type="dcterms:W3CDTF">2017-04-26T15:55:47Z</dcterms:modified>
</cp:coreProperties>
</file>