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Build a DFA for the following language: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/>
              <a:t>?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transitions (</a:t>
            </a:r>
            <a:r>
              <a:rPr lang="el-GR"/>
              <a:t>δ</a:t>
            </a:r>
            <a:r>
              <a:rPr lang="en-US"/>
              <a:t>) to Paths (</a:t>
            </a:r>
            <a:r>
              <a:rPr lang="el-GR"/>
              <a:t>δ</a:t>
            </a:r>
            <a:r>
              <a:rPr lang="en-US"/>
              <a:t>)</a:t>
            </a:r>
            <a:endParaRPr lang="el-GR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</a:t>
            </a:r>
            <a:r>
              <a:rPr lang="en-US" i="1" dirty="0"/>
              <a:t>) =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q,wa</a:t>
            </a:r>
            <a:r>
              <a:rPr lang="en-US" i="1" dirty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/>
              <a:t>(</a:t>
            </a:r>
            <a:r>
              <a:rPr lang="en-US" i="1" dirty="0" err="1"/>
              <a:t>q,w</a:t>
            </a:r>
            <a:r>
              <a:rPr lang="en-US" i="1" dirty="0"/>
              <a:t>), a)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A DFA A accepts string </a:t>
            </a:r>
            <a:r>
              <a:rPr lang="en-US" i="1" dirty="0"/>
              <a:t>w </a:t>
            </a:r>
            <a:r>
              <a:rPr lang="en-US" dirty="0"/>
              <a:t>if there is a path from </a:t>
            </a:r>
            <a:r>
              <a:rPr lang="en-US" i="1" dirty="0"/>
              <a:t>q</a:t>
            </a:r>
            <a:r>
              <a:rPr lang="en-US" i="1" baseline="-25000" dirty="0"/>
              <a:t>0</a:t>
            </a:r>
            <a:r>
              <a:rPr lang="en-US" dirty="0"/>
              <a:t> to an accepting (or final) state that is labeled by </a:t>
            </a:r>
            <a:r>
              <a:rPr lang="en-US" i="1" dirty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{ w |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ru-RU" i="1" dirty="0">
                <a:cs typeface="Arial" charset="0"/>
                <a:sym typeface="Symbol" pitchFamily="28" charset="2"/>
              </a:rPr>
              <a:t></a:t>
            </a:r>
            <a:r>
              <a:rPr lang="ru-RU" i="1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F 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all strings that lead to an accepting state from q</a:t>
            </a:r>
            <a:r>
              <a:rPr lang="en-US" i="1" baseline="-25000" dirty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/>
              <a:t>q</a:t>
            </a:r>
            <a:r>
              <a:rPr lang="en-US" sz="1800" baseline="-25000" dirty="0" err="1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/>
              <a:t>?</a:t>
            </a:r>
          </a:p>
          <a:p>
            <a:pPr eaLnBrk="1" hangingPunct="1"/>
            <a:r>
              <a:rPr lang="en-US"/>
              <a:t>Other examples</a:t>
            </a:r>
          </a:p>
          <a:p>
            <a:pPr lvl="1" eaLnBrk="1" hangingPunct="1"/>
            <a:r>
              <a:rPr lang="en-US"/>
              <a:t>Keyword recognizer (e.g., if, then, else, while, for, include, etc.)</a:t>
            </a:r>
          </a:p>
          <a:p>
            <a:pPr lvl="1" eaLnBrk="1" hangingPunct="1"/>
            <a:r>
              <a:rPr lang="en-US"/>
              <a:t>Strings where the first symbol is present somewhere later on at least once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>
              <a:buFont typeface="Wingdings" pitchFamily="28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</a:t>
            </a:r>
            <a:r>
              <a:rPr lang="el-GR"/>
              <a:t>δ</a:t>
            </a:r>
            <a:r>
              <a:rPr lang="en-US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/>
              <a:t> (q,</a:t>
            </a:r>
            <a:r>
              <a:rPr lang="en-US" sz="2800" i="1">
                <a:sym typeface="Symbol" pitchFamily="28" charset="2"/>
              </a:rPr>
              <a:t></a:t>
            </a:r>
            <a:r>
              <a:rPr lang="en-US" sz="2800" i="1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Induction:</a:t>
            </a:r>
            <a:r>
              <a:rPr lang="en-US" sz="2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	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,w) = {p</a:t>
            </a:r>
            <a:r>
              <a:rPr lang="en-US" sz="2400" i="1" baseline="-25000"/>
              <a:t>1</a:t>
            </a:r>
            <a:r>
              <a:rPr lang="en-US" sz="2400" i="1"/>
              <a:t>,p</a:t>
            </a:r>
            <a:r>
              <a:rPr lang="en-US" sz="2400" i="1" baseline="-25000"/>
              <a:t>2</a:t>
            </a:r>
            <a:r>
              <a:rPr lang="en-US" sz="2400" i="1"/>
              <a:t>…,p</a:t>
            </a:r>
            <a:r>
              <a:rPr lang="en-US" sz="2400" i="1" baseline="-25000"/>
              <a:t>k</a:t>
            </a:r>
            <a:r>
              <a:rPr lang="en-US" sz="2400" i="1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(p</a:t>
            </a:r>
            <a:r>
              <a:rPr lang="en-US" sz="2400" i="1" baseline="-25000"/>
              <a:t>i</a:t>
            </a:r>
            <a:r>
              <a:rPr lang="en-US" sz="2400" i="1"/>
              <a:t>,a) = S</a:t>
            </a:r>
            <a:r>
              <a:rPr lang="en-US" sz="2400" i="1" baseline="-25000"/>
              <a:t>i 	</a:t>
            </a:r>
            <a:r>
              <a:rPr lang="en-US" sz="2400" i="1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Then,  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,wa) = S</a:t>
            </a:r>
            <a:r>
              <a:rPr lang="en-US" sz="2400" i="1" baseline="-25000"/>
              <a:t>1 </a:t>
            </a:r>
            <a:r>
              <a:rPr lang="en-US" sz="2400" i="1"/>
              <a:t>U S</a:t>
            </a:r>
            <a:r>
              <a:rPr lang="en-US" sz="2400" i="1" baseline="-25000"/>
              <a:t>2 </a:t>
            </a:r>
            <a:r>
              <a:rPr lang="en-US" sz="2400" i="1"/>
              <a:t>U … U S</a:t>
            </a:r>
            <a:r>
              <a:rPr lang="en-US" sz="2400" i="1" baseline="-25000"/>
              <a:t>k </a:t>
            </a:r>
            <a:r>
              <a:rPr lang="en-US" sz="2400" i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multiple states at the same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NFA accepts </a:t>
            </a:r>
            <a:r>
              <a:rPr lang="en-US" i="1"/>
              <a:t>w </a:t>
            </a:r>
            <a:r>
              <a:rPr lang="en-US"/>
              <a:t>if </a:t>
            </a:r>
            <a:r>
              <a:rPr lang="en-US" i="1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lang="en-US" i="1"/>
              <a:t>w</a:t>
            </a:r>
          </a:p>
          <a:p>
            <a:pPr eaLnBrk="1" hangingPunct="1"/>
            <a:r>
              <a:rPr lang="en-US" i="1"/>
              <a:t>L(N) = { w | </a:t>
            </a:r>
            <a:r>
              <a:rPr lang="el-GR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/>
              <a:t>(q</a:t>
            </a:r>
            <a:r>
              <a:rPr lang="en-US" i="1" baseline="-25000"/>
              <a:t>0</a:t>
            </a:r>
            <a:r>
              <a:rPr lang="en-US" i="1"/>
              <a:t>,w) </a:t>
            </a:r>
            <a:r>
              <a:rPr lang="en-US" i="1">
                <a:cs typeface="Arial" charset="0"/>
              </a:rPr>
              <a:t>∩ F ≠ </a:t>
            </a:r>
            <a:r>
              <a:rPr lang="el-GR" i="1">
                <a:cs typeface="Arial" charset="0"/>
              </a:rPr>
              <a:t>Φ </a:t>
            </a:r>
            <a:r>
              <a:rPr lang="en-US" i="1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Great for modeling regular expressions  </a:t>
            </a:r>
          </a:p>
          <a:p>
            <a:pPr lvl="1" eaLnBrk="1" hangingPunct="1"/>
            <a:r>
              <a:rPr lang="en-US" sz="2400" dirty="0"/>
              <a:t>String processing - e.g., </a:t>
            </a:r>
            <a:r>
              <a:rPr lang="en-US" sz="2400" dirty="0" err="1"/>
              <a:t>grep</a:t>
            </a:r>
            <a:r>
              <a:rPr lang="en-US" sz="2400" dirty="0"/>
              <a:t>, lexical analyzer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eaLnBrk="1" hangingPunct="1"/>
            <a:r>
              <a:rPr lang="en-US" sz="1800" dirty="0"/>
              <a:t>They are not the same though</a:t>
            </a:r>
          </a:p>
          <a:p>
            <a:pPr lvl="1" eaLnBrk="1" hangingPunct="1"/>
            <a:r>
              <a:rPr lang="en-US" sz="1800" dirty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/>
              <a:t>Micron’s Automata Processor (introduced in 2013)</a:t>
            </a:r>
          </a:p>
          <a:p>
            <a:r>
              <a:rPr lang="en-US" sz="2400" dirty="0"/>
              <a:t>2D array of MISD (multiple instruction single data) fabric w/ thousands to millions of processing elements. </a:t>
            </a:r>
          </a:p>
          <a:p>
            <a:r>
              <a:rPr lang="en-US" sz="2400" dirty="0"/>
              <a:t>1 input symbol = fed to all states (i.e., cores)</a:t>
            </a:r>
          </a:p>
          <a:p>
            <a:r>
              <a:rPr lang="en-US" sz="2400" dirty="0"/>
              <a:t>Non-determinism using circuits</a:t>
            </a:r>
          </a:p>
          <a:p>
            <a:r>
              <a:rPr lang="en-US" sz="2400" dirty="0">
                <a:hlinkClick r:id="rId2"/>
              </a:rPr>
              <a:t>http://www.micronautomata.com/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Theorem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A language L is accepted by a DFA </a:t>
            </a:r>
            <a:r>
              <a:rPr lang="en-US" sz="2400" i="1" u="sng">
                <a:solidFill>
                  <a:srgbClr val="006600"/>
                </a:solidFill>
              </a:rPr>
              <a:t>if </a:t>
            </a:r>
            <a:r>
              <a:rPr lang="en-US" sz="2400" i="1" u="sng"/>
              <a:t>and </a:t>
            </a:r>
            <a:r>
              <a:rPr lang="en-US" sz="2400" i="1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lang="en-US" sz="2400" i="1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Proof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lang="en-US" sz="2400" i="1"/>
              <a:t>subset </a:t>
            </a:r>
            <a:r>
              <a:rPr lang="en-US" sz="240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</a:t>
            </a:r>
            <a:r>
              <a:rPr lang="en-US" sz="220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NFA to DFA by subset construction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>
                <a:cs typeface="Arial" charset="0"/>
              </a:rPr>
              <a:t>∩F</a:t>
            </a:r>
            <a:r>
              <a:rPr lang="en-US" sz="2400" baseline="-25000">
                <a:cs typeface="Arial" charset="0"/>
              </a:rPr>
              <a:t>N</a:t>
            </a:r>
            <a:r>
              <a:rPr lang="en-US" sz="2400">
                <a:cs typeface="Arial" charset="0"/>
              </a:rPr>
              <a:t>≠</a:t>
            </a:r>
            <a:r>
              <a:rPr lang="el-GR" sz="240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(p,a)</a:t>
            </a:r>
            <a:endParaRPr lang="en-US" sz="200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 construction: Example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DFA: Repeating the example using </a:t>
            </a:r>
            <a:r>
              <a:rPr lang="en-US" sz="3600" i="1"/>
              <a:t>LAZY CREATION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Correctness of subset construction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>
                <a:solidFill>
                  <a:srgbClr val="00B050"/>
                </a:solidFill>
              </a:rPr>
              <a:t>Theorem:</a:t>
            </a:r>
            <a:r>
              <a:rPr lang="en-US" i="1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/>
              <a:t>Proof:</a:t>
            </a:r>
            <a:endParaRPr lang="en-US"/>
          </a:p>
          <a:p>
            <a:pPr lvl="1" eaLnBrk="1" hangingPunct="1"/>
            <a:r>
              <a:rPr lang="en-US"/>
              <a:t>Show that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},w) </a:t>
            </a:r>
            <a:r>
              <a:rPr lang="en-US">
                <a:sym typeface="Symbol" pitchFamily="28" charset="2"/>
              </a:rPr>
              <a:t>≡ 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 , for all w</a:t>
            </a:r>
          </a:p>
          <a:p>
            <a:pPr lvl="1" eaLnBrk="1" hangingPunct="1"/>
            <a:r>
              <a:rPr lang="en-US"/>
              <a:t>Using induction on w’s length:</a:t>
            </a:r>
          </a:p>
          <a:p>
            <a:pPr lvl="2" eaLnBrk="1" hangingPunct="1"/>
            <a:r>
              <a:rPr lang="en-US"/>
              <a:t>Let w = xa</a:t>
            </a:r>
          </a:p>
          <a:p>
            <a:pPr lvl="2" eaLnBrk="1" hangingPunct="1"/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},xa) </a:t>
            </a:r>
            <a:r>
              <a:rPr lang="en-US">
                <a:sym typeface="Symbol" pitchFamily="28" charset="2"/>
              </a:rPr>
              <a:t>≡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,x}, a ) </a:t>
            </a:r>
            <a:r>
              <a:rPr lang="en-US">
                <a:sym typeface="Symbol" pitchFamily="28" charset="2"/>
              </a:rPr>
              <a:t>≡</a:t>
            </a:r>
            <a:r>
              <a:rPr lang="en-US"/>
              <a:t>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 = {w | w is a binary string s.t., the k</a:t>
            </a:r>
            <a:r>
              <a:rPr lang="en-US" sz="2800" baseline="30000"/>
              <a:t>th</a:t>
            </a:r>
            <a:r>
              <a:rPr lang="en-US" sz="280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an equivalent DFA needs to have at least 2</a:t>
            </a:r>
            <a:r>
              <a:rPr lang="en-US" sz="2400" baseline="30000"/>
              <a:t>k</a:t>
            </a:r>
            <a:r>
              <a:rPr lang="en-US" sz="2400"/>
              <a:t> states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(Pigeon hole principle)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holes and &gt;</a:t>
            </a:r>
            <a:r>
              <a:rPr lang="en-US" sz="2400" i="1"/>
              <a:t>m</a:t>
            </a:r>
            <a:r>
              <a:rPr lang="en-US" sz="240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Text indexing </a:t>
            </a:r>
          </a:p>
          <a:p>
            <a:pPr lvl="1" eaLnBrk="1" hangingPunct="1"/>
            <a:r>
              <a:rPr lang="en-US" sz="2400"/>
              <a:t>inverted indexing</a:t>
            </a:r>
          </a:p>
          <a:p>
            <a:pPr lvl="1" eaLnBrk="1" hangingPunct="1"/>
            <a:r>
              <a:rPr 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/>
              <a:t>Find pattern P in text T</a:t>
            </a:r>
          </a:p>
          <a:p>
            <a:pPr lvl="1" eaLnBrk="1" hangingPunct="1"/>
            <a:r>
              <a:rPr lang="en-US" sz="2400"/>
              <a:t>Example: Google querying</a:t>
            </a:r>
          </a:p>
          <a:p>
            <a:pPr eaLnBrk="1" hangingPunct="1"/>
            <a:r>
              <a:rPr lang="en-US" sz="2800"/>
              <a:t>Extensions of this idea:</a:t>
            </a:r>
          </a:p>
          <a:p>
            <a:pPr lvl="1" eaLnBrk="1" hangingPunct="1"/>
            <a:r>
              <a:rPr lang="en-US" sz="2400"/>
              <a:t>PATRICIA tree, suffix tree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>
                <a:solidFill>
                  <a:srgbClr val="FF0000"/>
                </a:solidFill>
              </a:rPr>
              <a:t>The machine decides when to </a:t>
            </a:r>
            <a:r>
              <a:rPr lang="en-US" sz="2000" u="sng">
                <a:solidFill>
                  <a:srgbClr val="FF0000"/>
                </a:solidFill>
              </a:rPr>
              <a:t>consume</a:t>
            </a:r>
            <a:r>
              <a:rPr 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>
                <a:solidFill>
                  <a:srgbClr val="FF0000"/>
                </a:solidFill>
              </a:rPr>
              <a:t>ignore</a:t>
            </a:r>
            <a:r>
              <a:rPr 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(but the machine can never </a:t>
            </a:r>
            <a:r>
              <a:rPr lang="en-US" sz="2000" u="sng">
                <a:solidFill>
                  <a:srgbClr val="FF0000"/>
                </a:solidFill>
              </a:rPr>
              <a:t>skip </a:t>
            </a:r>
            <a:r>
              <a:rPr 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sz="2000" i="1">
                <a:solidFill>
                  <a:srgbClr val="7030A0"/>
                </a:solidFill>
              </a:rPr>
              <a:t>without </a:t>
            </a:r>
            <a:r>
              <a:rPr 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with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can allow </a:t>
            </a:r>
            <a:r>
              <a:rPr lang="en-US" sz="2800" u="sng" dirty="0"/>
              <a:t>explicit</a:t>
            </a:r>
            <a:r>
              <a:rPr lang="en-US" sz="2800" dirty="0"/>
              <a:t> </a:t>
            </a:r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-transitions in finite automata</a:t>
            </a:r>
          </a:p>
          <a:p>
            <a:pPr lvl="1" eaLnBrk="1" hangingPunct="1"/>
            <a:r>
              <a:rPr lang="en-US" sz="2400" dirty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/>
              <a:t>Explicit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between different states introduce non-determinism.</a:t>
            </a:r>
          </a:p>
          <a:p>
            <a:pPr lvl="1" eaLnBrk="1" hangingPunct="1"/>
            <a:r>
              <a:rPr lang="en-US" sz="2400" dirty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>
                <a:sym typeface="Symbol" pitchFamily="28" charset="2"/>
              </a:rPr>
              <a:t>Definition:</a:t>
            </a:r>
            <a:r>
              <a:rPr lang="en-US" sz="2800" b="1" i="1" dirty="0">
                <a:sym typeface="Symbol" pitchFamily="28" charset="2"/>
              </a:rPr>
              <a:t> </a:t>
            </a:r>
            <a:r>
              <a:rPr lang="en-US" sz="2800" b="1" i="1" dirty="0"/>
              <a:t> -NFAs are those NFAs with at least one explicit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-transition defined.</a:t>
            </a:r>
            <a:endParaRPr lang="en-US" sz="2800" b="1" i="1" dirty="0">
              <a:sym typeface="Symbol" pitchFamily="28" charset="2"/>
            </a:endParaRPr>
          </a:p>
          <a:p>
            <a:pPr eaLnBrk="1" hangingPunct="1"/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 -NFAs have one more column in their transition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-closure of a state q, </a:t>
            </a:r>
            <a:r>
              <a:rPr lang="en-US" sz="2400" b="1" i="1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lang="en-US" sz="2400" i="1"/>
              <a:t>reached </a:t>
            </a:r>
            <a:r>
              <a:rPr lang="en-US" sz="2400"/>
              <a:t>from q by repeatedly making an arbitrary number of </a:t>
            </a:r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another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  <a:r>
              <a:rPr lang="en-US" sz="280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>
                <a:sym typeface="Symbol" pitchFamily="28" charset="2"/>
              </a:rPr>
              <a:t>			?</a:t>
            </a:r>
          </a:p>
          <a:p>
            <a:pPr eaLnBrk="1" hangingPunct="1"/>
            <a:endParaRPr lang="en-US" sz="240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Equivalency of 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-NFA</a:t>
            </a:r>
            <a:r>
              <a:rPr lang="en-US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Theorem:</a:t>
            </a:r>
            <a:r>
              <a:rPr lang="en-US"/>
              <a:t> A language L is accepted by some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800"/>
              <a:t>-NFA if and only if L is accepted by some DFA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 u="sng"/>
          </a:p>
          <a:p>
            <a:pPr eaLnBrk="1" hangingPunct="1"/>
            <a:r>
              <a:rPr lang="en-US" sz="2800" u="sng"/>
              <a:t>Implication:</a:t>
            </a:r>
          </a:p>
          <a:p>
            <a:pPr lvl="1" eaLnBrk="1" hangingPunct="1"/>
            <a:r>
              <a:rPr lang="en-US" sz="2400"/>
              <a:t>DFA </a:t>
            </a:r>
            <a:r>
              <a:rPr lang="en-US" sz="2400">
                <a:sym typeface="Symbol" pitchFamily="28" charset="2"/>
              </a:rPr>
              <a:t>≡ </a:t>
            </a:r>
            <a:r>
              <a:rPr lang="en-US" sz="2400"/>
              <a:t> NFA </a:t>
            </a:r>
            <a:r>
              <a:rPr lang="en-US" sz="2400">
                <a:sym typeface="Symbol" pitchFamily="28" charset="2"/>
              </a:rPr>
              <a:t>≡</a:t>
            </a:r>
            <a:r>
              <a:rPr lang="en-US" sz="2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(all accept Regular Languages)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Eliminating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-transitions</a:t>
            </a:r>
            <a:r>
              <a:rPr lang="en-US" sz="320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>
                <a:sym typeface="Symbol" pitchFamily="28" charset="2"/>
              </a:rPr>
              <a:t>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-NFA</a:t>
            </a:r>
            <a:endParaRPr lang="el-GR" sz="240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200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>
                <a:cs typeface="Arial" charset="0"/>
              </a:rPr>
              <a:t>∩F</a:t>
            </a:r>
            <a:r>
              <a:rPr lang="en-US" sz="2000" baseline="-25000">
                <a:cs typeface="Arial" charset="0"/>
              </a:rPr>
              <a:t>E</a:t>
            </a:r>
            <a:r>
              <a:rPr lang="en-US" sz="2000">
                <a:cs typeface="Arial" charset="0"/>
              </a:rPr>
              <a:t>≠</a:t>
            </a:r>
            <a:r>
              <a:rPr lang="el-GR" sz="200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Input:</a:t>
            </a:r>
            <a:r>
              <a:rPr lang="en-US" sz="2800" dirty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Question:</a:t>
            </a:r>
            <a:r>
              <a:rPr 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Steps: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at the “start state” q</a:t>
            </a:r>
            <a:r>
              <a:rPr lang="en-US" sz="2400" baseline="-25000" dirty="0"/>
              <a:t>0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after all symbols in w are consumed, the current state is one of the accepting states (F) then </a:t>
            </a:r>
            <a:r>
              <a:rPr lang="en-US" sz="2400" i="1" dirty="0"/>
              <a:t>accept w;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Otherwise, </a:t>
            </a:r>
            <a:r>
              <a:rPr lang="en-US" sz="2400" i="1" dirty="0"/>
              <a:t>reject w.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</a:t>
            </a:r>
            <a:r>
              <a:rPr lang="en-US" sz="200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L(A) be a language </a:t>
            </a:r>
            <a:r>
              <a:rPr lang="en-US" i="1"/>
              <a:t>recognized </a:t>
            </a:r>
            <a:r>
              <a:rPr lang="en-US"/>
              <a:t>by a DFA A. </a:t>
            </a:r>
          </a:p>
          <a:p>
            <a:pPr lvl="1" eaLnBrk="1" hangingPunct="1"/>
            <a:r>
              <a:rPr lang="en-US"/>
              <a:t>Then L(A) is called a “</a:t>
            </a:r>
            <a:r>
              <a:rPr lang="en-US" i="1">
                <a:solidFill>
                  <a:schemeClr val="tx2"/>
                </a:solidFill>
              </a:rPr>
              <a:t>Regular Language”</a:t>
            </a:r>
            <a:r>
              <a:rPr lang="en-US" i="1"/>
              <a:t>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Locate regular languages in the Chomsky Hierarchy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Accepting</a:t>
              </a:r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clamping circuit waits for a ”1” input, and turns on forever. However, to avoid clamping on spurious noise, we’ll design a DFA that waits for </a:t>
            </a:r>
            <a:r>
              <a:rPr lang="en-US" sz="2000" i="1"/>
              <a:t>two consecutive 1s</a:t>
            </a:r>
            <a:r>
              <a:rPr lang="en-US" sz="200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Build a DFA for the following language: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1</a:t>
            </a:r>
            <a:r>
              <a:rPr lang="en-US" sz="200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2</a:t>
            </a:r>
            <a:r>
              <a:rPr lang="en-US" sz="200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1462</TotalTime>
  <Words>4147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Lucida Grande</vt:lpstr>
      <vt:lpstr>Wingdings</vt:lpstr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Harsha HD</cp:lastModifiedBy>
  <cp:revision>455</cp:revision>
  <cp:lastPrinted>2007-08-15T03:01:31Z</cp:lastPrinted>
  <dcterms:created xsi:type="dcterms:W3CDTF">2007-08-14T22:08:29Z</dcterms:created>
  <dcterms:modified xsi:type="dcterms:W3CDTF">2021-03-03T06:04:34Z</dcterms:modified>
</cp:coreProperties>
</file>