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79" r:id="rId11"/>
    <p:sldId id="267" r:id="rId12"/>
    <p:sldId id="268" r:id="rId13"/>
    <p:sldId id="280" r:id="rId14"/>
    <p:sldId id="281" r:id="rId15"/>
    <p:sldId id="276" r:id="rId16"/>
    <p:sldId id="269" r:id="rId17"/>
    <p:sldId id="270" r:id="rId18"/>
    <p:sldId id="277" r:id="rId19"/>
    <p:sldId id="282" r:id="rId20"/>
    <p:sldId id="272" r:id="rId21"/>
    <p:sldId id="271" r:id="rId22"/>
    <p:sldId id="278" r:id="rId23"/>
    <p:sldId id="273" r:id="rId24"/>
    <p:sldId id="274" r:id="rId25"/>
    <p:sldId id="27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1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DD5D0B8-099A-400E-AB31-D8E3A413E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2BE1AF7-000C-4F7F-A818-52A7568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6221C-4187-4421-AEFF-9D788BD81F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E6FBD-1018-4157-9DA8-593A415BCF2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3DFF-3677-4D4F-B77B-1C75916079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CA41-C40C-4723-8079-934ED24405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52B58-30DE-4486-B3D2-0F9875703B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41913-9C83-40AE-8E0F-3E675A0D39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0CD4D-EA9F-4A79-9773-BAEDC3F84D7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AD799-3DEA-4012-9D39-6B540F45BD5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81402-F1D0-4A86-9411-CAA8694BCA7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73C7-C3CA-40E9-9713-93AFE11002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243CA-D149-4E54-AE08-ABB8A6EAD56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ADB90-76C7-4E57-8A11-1B888B162E8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9B06B-3791-4792-B6E6-3EFFAEBB580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2B8C9-835C-4D5B-BE3F-AEFE628802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66DA1-77F5-49AF-A640-EB4D0C7808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F625B-76AC-47D7-BF9C-D67FC3FFD6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84695-003A-4117-BD72-3C081A0093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475-DFB9-4856-B27F-77EC0417A4B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B601-1D29-4E11-9025-4A509E49F40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9EAC9BE-68F2-4B87-BFC8-D239F4444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9AEC1-46BB-450A-88EB-A1DE8FF0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772A-7D88-4FC8-98D2-09AFB16A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AD73C-F6BB-482C-BA0B-7DFCC81CC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CE7ED-ED81-4D20-91EF-1EE74DF5D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763A3-2ADF-4FF2-A068-9B4F02474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71482-C114-4BFF-A5FA-423230D3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E10B-875A-4824-8B49-3056FEB8D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EA90-0738-460F-9036-FB58DE210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1C18-77F4-47EB-A042-9C964CB43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16F5D-9456-4BC5-BD73-89BBA84D7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8FB447-1FCE-44A1-860C-115CB474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0F0E3-7C09-4687-B9E6-5C332188517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Introduction to Automata Theory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B8F02-228C-4290-B7BB-604365F68F5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/>
              <a:t>Let ∑ be an alphabet.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∑</a:t>
            </a:r>
            <a:r>
              <a:rPr lang="en-US" sz="2400" i="1" baseline="30000"/>
              <a:t>k</a:t>
            </a:r>
            <a:r>
              <a:rPr lang="en-US" sz="2400"/>
              <a:t> = the set of all strings of length </a:t>
            </a:r>
            <a:r>
              <a:rPr lang="en-US" sz="2400" i="1"/>
              <a:t>k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∑* = ∑</a:t>
            </a:r>
            <a:r>
              <a:rPr lang="en-US" sz="2400" i="1" baseline="30000"/>
              <a:t>0</a:t>
            </a:r>
            <a:r>
              <a:rPr lang="en-US" sz="2400"/>
              <a:t> U ∑</a:t>
            </a:r>
            <a:r>
              <a:rPr lang="en-US" sz="2400" i="1" baseline="30000"/>
              <a:t>1</a:t>
            </a:r>
            <a:r>
              <a:rPr lang="en-US" sz="2400"/>
              <a:t> U ∑</a:t>
            </a:r>
            <a:r>
              <a:rPr lang="en-US" sz="2400" i="1" baseline="30000"/>
              <a:t>2</a:t>
            </a:r>
            <a:r>
              <a:rPr lang="en-US" sz="240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∑</a:t>
            </a:r>
            <a:r>
              <a:rPr lang="en-US" sz="2400" baseline="30000"/>
              <a:t>+</a:t>
            </a:r>
            <a:r>
              <a:rPr lang="en-US" sz="2400"/>
              <a:t> = ∑</a:t>
            </a:r>
            <a:r>
              <a:rPr lang="en-US" sz="2400" i="1" baseline="30000"/>
              <a:t>1</a:t>
            </a:r>
            <a:r>
              <a:rPr lang="en-US" sz="2400"/>
              <a:t> U ∑</a:t>
            </a:r>
            <a:r>
              <a:rPr lang="en-US" sz="2400" i="1" baseline="30000"/>
              <a:t>2</a:t>
            </a:r>
            <a:r>
              <a:rPr lang="en-US" sz="2400"/>
              <a:t> U ∑</a:t>
            </a:r>
            <a:r>
              <a:rPr lang="en-US" sz="2400" i="1" baseline="30000"/>
              <a:t>3</a:t>
            </a:r>
            <a:r>
              <a:rPr lang="en-US" sz="240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4E12-5682-48F9-A911-06E1559961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</a:rPr>
              <a:t>L is a said to be a language over alphabet ∑, only if L </a:t>
            </a:r>
            <a:r>
              <a:rPr lang="en-US" sz="2000" i="1" dirty="0">
                <a:solidFill>
                  <a:srgbClr val="FF0000"/>
                </a:solidFill>
                <a:sym typeface="Symbol"/>
              </a:rPr>
              <a:t> </a:t>
            </a:r>
            <a:r>
              <a:rPr lang="en-US" sz="2000" i="1" dirty="0">
                <a:solidFill>
                  <a:srgbClr val="FF0000"/>
                </a:solidFill>
              </a:rPr>
              <a:t>∑*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 t</a:t>
            </a:r>
            <a:r>
              <a:rPr lang="en-US" sz="2000" dirty="0">
                <a:solidFill>
                  <a:srgbClr val="0070C0"/>
                </a:solidFill>
              </a:rPr>
              <a:t>his is because ∑* is the set of all strings (of all possible length including 0) over the given alphabet ∑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u="sng" dirty="0"/>
              <a:t>Examples:</a:t>
            </a:r>
            <a:endParaRPr lang="en-US" sz="2000" dirty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Let L be </a:t>
            </a:r>
            <a:r>
              <a:rPr lang="en-US" sz="2000" i="1" dirty="0"/>
              <a:t>the</a:t>
            </a:r>
            <a:r>
              <a:rPr lang="en-US" sz="2000" dirty="0"/>
              <a:t> language of </a:t>
            </a:r>
            <a:r>
              <a:rPr lang="en-US" sz="2000" u="sng" dirty="0"/>
              <a:t>all strings consisting of </a:t>
            </a:r>
            <a:r>
              <a:rPr lang="en-US" sz="2000" i="1" u="sng" dirty="0"/>
              <a:t>n </a:t>
            </a:r>
            <a:r>
              <a:rPr lang="en-US" sz="2000" u="sng" dirty="0"/>
              <a:t>0’s followed by </a:t>
            </a:r>
            <a:r>
              <a:rPr lang="en-US" sz="2000" i="1" u="sng" dirty="0"/>
              <a:t>n</a:t>
            </a:r>
            <a:r>
              <a:rPr lang="en-US" sz="2000" u="sng" dirty="0"/>
              <a:t> 1’s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L = </a:t>
            </a:r>
            <a:r>
              <a:rPr lang="en-US" sz="2000" dirty="0">
                <a:solidFill>
                  <a:schemeClr val="folHlink"/>
                </a:solidFill>
              </a:rPr>
              <a:t>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>
                <a:solidFill>
                  <a:schemeClr val="folHlink"/>
                </a:solidFill>
              </a:rPr>
              <a:t>, 01, 0011, 000111,…}</a:t>
            </a:r>
            <a:endParaRPr lang="en-US" sz="2000" dirty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Let L be </a:t>
            </a:r>
            <a:r>
              <a:rPr lang="en-US" sz="2000" i="1" dirty="0"/>
              <a:t>the </a:t>
            </a:r>
            <a:r>
              <a:rPr lang="en-US" sz="2000" dirty="0"/>
              <a:t>language of </a:t>
            </a:r>
            <a:r>
              <a:rPr lang="en-US" sz="2000" u="sng" dirty="0"/>
              <a:t>all strings of with equal number of 0’s and 1’s</a:t>
            </a:r>
            <a:r>
              <a:rPr lang="en-US" sz="2000" dirty="0"/>
              <a:t>: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/>
              <a:t>		L = </a:t>
            </a:r>
            <a:r>
              <a:rPr lang="en-US" sz="2000" dirty="0">
                <a:solidFill>
                  <a:schemeClr val="folHlink"/>
                </a:solidFill>
              </a:rPr>
              <a:t>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>
                <a:solidFill>
                  <a:schemeClr val="folHlink"/>
                </a:solidFill>
              </a:rPr>
              <a:t>, 01, 10, 0011, 1100, 0101, 1010, 1001,…}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b="1" dirty="0"/>
              <a:t>Definition:	Ø denotes the Empty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Let L = 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/>
              <a:t>}; Is L=Ø?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6172200"/>
            <a:ext cx="646113" cy="46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NO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62000" y="5715000"/>
            <a:ext cx="6172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0713" y="5257800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Canonical ordering of strings in the language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505200" y="51816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6" grpId="0" animBg="1"/>
      <p:bldP spid="7" grpId="0" uiExpand="1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25EB8-0EEA-47CA-BC40-D8494AE58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Membership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>
                <a:solidFill>
                  <a:srgbClr val="FF0000"/>
                </a:solidFill>
              </a:rPr>
              <a:t>Given a string w </a:t>
            </a:r>
            <a:r>
              <a:rPr lang="en-US" i="1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>
                <a:solidFill>
                  <a:srgbClr val="FF0000"/>
                </a:solidFill>
              </a:rPr>
              <a:t>∑*and a language L over ∑, decide whether or not w </a:t>
            </a:r>
            <a:r>
              <a:rPr lang="en-US" i="1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>
                <a:solidFill>
                  <a:srgbClr val="FF0000"/>
                </a:solidFill>
              </a:rPr>
              <a:t>L.</a:t>
            </a:r>
          </a:p>
          <a:p>
            <a:pPr eaLnBrk="1" hangingPunct="1">
              <a:buFont typeface="Wingdings" pitchFamily="28" charset="2"/>
              <a:buNone/>
            </a:pPr>
            <a:endParaRPr lang="en-US" i="1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u="sng">
                <a:solidFill>
                  <a:schemeClr val="bg2"/>
                </a:solidFill>
              </a:rPr>
              <a:t>Example: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>
                <a:solidFill>
                  <a:schemeClr val="bg2"/>
                </a:solidFill>
              </a:rPr>
              <a:t>	Let w = 100011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>
                <a:solidFill>
                  <a:schemeClr val="bg2"/>
                </a:solidFill>
              </a:rPr>
              <a:t>	Q) Is w </a:t>
            </a:r>
            <a:r>
              <a:rPr lang="en-US">
                <a:solidFill>
                  <a:schemeClr val="bg2"/>
                </a:solidFill>
                <a:sym typeface="Symbol" pitchFamily="28" charset="2"/>
              </a:rPr>
              <a:t> the language of strings with equal number of 0s and 1s?</a:t>
            </a:r>
            <a:endParaRPr lang="en-US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C60B2-D78A-4477-AF7D-0C764D5B03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Software for designing and checking the behavior of digital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Lexical analyzer of a typical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Software for scanning large bodies of text (e.g., web pages) for pattern finding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Software for verifying systems of all types that have a finite number of states (e.g., stock market transaction, communication/network protocol)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759B-D4C3-4616-A512-75A2974AC49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On/Off switch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Modeling recognition of the word “</a:t>
            </a:r>
            <a:r>
              <a:rPr lang="en-US" i="1"/>
              <a:t>then</a:t>
            </a:r>
            <a:r>
              <a:rPr lang="en-US"/>
              <a:t>”</a:t>
            </a:r>
          </a:p>
          <a:p>
            <a:pPr eaLnBrk="1" hangingPunct="1"/>
            <a:endParaRPr lang="en-US"/>
          </a:p>
        </p:txBody>
      </p:sp>
      <p:pic>
        <p:nvPicPr>
          <p:cNvPr id="26629" name="Picture 4" descr="ono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981200"/>
            <a:ext cx="29845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stringrec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419600"/>
            <a:ext cx="67056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5105400"/>
            <a:ext cx="7610475" cy="1279525"/>
            <a:chOff x="672" y="3216"/>
            <a:chExt cx="4794" cy="806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672" y="3456"/>
              <a:ext cx="991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 state</a:t>
              </a: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4464" y="3504"/>
              <a:ext cx="100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 state</a:t>
              </a:r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1968" y="3504"/>
              <a:ext cx="959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Transition</a:t>
              </a:r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3120" y="3504"/>
              <a:ext cx="1237" cy="51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Intermediate </a:t>
              </a:r>
              <a:br>
                <a:rPr lang="en-US"/>
              </a:br>
              <a:r>
                <a:rPr lang="en-US"/>
                <a:t>state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 flipV="1">
              <a:off x="2640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H="1" flipV="1">
              <a:off x="3312" y="33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158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 flipH="1" flipV="1">
              <a:off x="4944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Callout 2 17"/>
          <p:cNvSpPr/>
          <p:nvPr/>
        </p:nvSpPr>
        <p:spPr bwMode="auto">
          <a:xfrm>
            <a:off x="6934200" y="17526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action</a:t>
            </a:r>
          </a:p>
        </p:txBody>
      </p:sp>
      <p:sp>
        <p:nvSpPr>
          <p:cNvPr id="19" name="Line Callout 2 18"/>
          <p:cNvSpPr/>
          <p:nvPr/>
        </p:nvSpPr>
        <p:spPr bwMode="auto">
          <a:xfrm>
            <a:off x="7543800" y="22098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067A9-9766-451C-AFD8-3890DCC4A6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Structural expressions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Grammars</a:t>
            </a:r>
          </a:p>
          <a:p>
            <a:pPr eaLnBrk="1" hangingPunct="1"/>
            <a:r>
              <a:rPr lang="en-US"/>
              <a:t>Regular expressions</a:t>
            </a:r>
          </a:p>
          <a:p>
            <a:pPr lvl="1" eaLnBrk="1" hangingPunct="1"/>
            <a:r>
              <a:rPr lang="en-US"/>
              <a:t>E.g., unix style to capture city names such as “Palo Alto CA”:</a:t>
            </a:r>
          </a:p>
          <a:p>
            <a:pPr lvl="2" eaLnBrk="1" hangingPunct="1"/>
            <a:r>
              <a:rPr lang="en-US"/>
              <a:t>[A-Z][a-z]*([ ][A-Z][a-z]*)*[ ][A-Z][A-Z]</a:t>
            </a:r>
          </a:p>
          <a:p>
            <a:pPr lvl="2" eaLnBrk="1" hangingPunct="1"/>
            <a:endParaRPr 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263650" y="5081588"/>
            <a:ext cx="1517650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Start with a letter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2209800" y="4572000"/>
            <a:ext cx="381000" cy="609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AutoShape 8"/>
          <p:cNvSpPr>
            <a:spLocks/>
          </p:cNvSpPr>
          <p:nvPr/>
        </p:nvSpPr>
        <p:spPr bwMode="auto">
          <a:xfrm rot="5400000">
            <a:off x="2705100" y="42291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362200" y="5410200"/>
            <a:ext cx="14890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A string of other 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letters (possibly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empty)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3124200" y="457200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 rot="5400000">
            <a:off x="3390900" y="43053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2971800" y="6248400"/>
            <a:ext cx="2436813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Other space delimited words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(part of city name)</a:t>
            </a: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V="1">
            <a:off x="4267200" y="4876800"/>
            <a:ext cx="381000" cy="1295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AutoShape 14"/>
          <p:cNvSpPr>
            <a:spLocks/>
          </p:cNvSpPr>
          <p:nvPr/>
        </p:nvSpPr>
        <p:spPr bwMode="auto">
          <a:xfrm rot="5400000">
            <a:off x="4766469" y="3852069"/>
            <a:ext cx="176212" cy="1873250"/>
          </a:xfrm>
          <a:prstGeom prst="rightBrace">
            <a:avLst>
              <a:gd name="adj1" fmla="val 88589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105400" y="5594350"/>
            <a:ext cx="2782888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Should end w/ 2-letter state code</a:t>
            </a:r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5867400" y="475615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AutoShape 17"/>
          <p:cNvSpPr>
            <a:spLocks/>
          </p:cNvSpPr>
          <p:nvPr/>
        </p:nvSpPr>
        <p:spPr bwMode="auto">
          <a:xfrm rot="5400000">
            <a:off x="6613525" y="3978275"/>
            <a:ext cx="184150" cy="1524000"/>
          </a:xfrm>
          <a:prstGeom prst="rightBrace">
            <a:avLst>
              <a:gd name="adj1" fmla="val 68966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1A7DB7-229D-4CBA-BDD3-F99EF86E032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Formal Proofs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Deductive Proofs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i="1">
                <a:solidFill>
                  <a:srgbClr val="C00000"/>
                </a:solidFill>
              </a:rPr>
              <a:t>From the given statement(s) to a conclusion statement (what we want to prove)</a:t>
            </a:r>
          </a:p>
          <a:p>
            <a:pPr eaLnBrk="1" hangingPunct="1"/>
            <a:r>
              <a:rPr lang="en-US" sz="2800"/>
              <a:t>Logical progression by direct implications</a:t>
            </a:r>
          </a:p>
          <a:p>
            <a:pPr eaLnBrk="1" hangingPunct="1">
              <a:buFont typeface="Wingdings" pitchFamily="28" charset="2"/>
              <a:buNone/>
            </a:pPr>
            <a:endParaRPr lang="en-US" sz="2800"/>
          </a:p>
          <a:p>
            <a:pPr eaLnBrk="1" hangingPunct="1">
              <a:buFont typeface="Wingdings" pitchFamily="28" charset="2"/>
              <a:buNone/>
            </a:pPr>
            <a:r>
              <a:rPr lang="en-US" sz="2800"/>
              <a:t>Example for parsing a statement:</a:t>
            </a:r>
          </a:p>
          <a:p>
            <a:pPr eaLnBrk="1" hangingPunct="1"/>
            <a:r>
              <a:rPr lang="en-US" sz="2800"/>
              <a:t>“If y≥4,    then 2</a:t>
            </a:r>
            <a:r>
              <a:rPr lang="en-US" sz="2800" baseline="30000"/>
              <a:t>y</a:t>
            </a:r>
            <a:r>
              <a:rPr lang="en-US" sz="2800"/>
              <a:t>≥y</a:t>
            </a:r>
            <a:r>
              <a:rPr lang="en-US" sz="2800" baseline="30000"/>
              <a:t>2</a:t>
            </a:r>
            <a:r>
              <a:rPr lang="en-US" sz="2800"/>
              <a:t>.”</a:t>
            </a:r>
          </a:p>
          <a:p>
            <a:pPr eaLnBrk="1" hangingPunct="1"/>
            <a:endParaRPr lang="en-US" sz="2800"/>
          </a:p>
          <a:p>
            <a:pPr eaLnBrk="1" hangingPunct="1">
              <a:buFont typeface="Wingdings" pitchFamily="28" charset="2"/>
              <a:buNone/>
            </a:pPr>
            <a:endParaRPr lang="en-US" sz="2800"/>
          </a:p>
          <a:p>
            <a:pPr eaLnBrk="1" hangingPunct="1">
              <a:buFont typeface="Wingdings" pitchFamily="28" charset="2"/>
              <a:buNone/>
            </a:pPr>
            <a:r>
              <a:rPr lang="en-US" sz="2200"/>
              <a:t>(there are other ways of writing this).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828800" y="5095875"/>
            <a:ext cx="922338" cy="461963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given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386138" y="5105400"/>
            <a:ext cx="1633537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conclusion</a:t>
            </a:r>
          </a:p>
        </p:txBody>
      </p: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>
            <a:off x="3048000" y="4495800"/>
            <a:ext cx="0" cy="1447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23A56-62A3-4AC0-B6CC-A0963234C3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Deductive proof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Let </a:t>
            </a:r>
            <a:r>
              <a:rPr lang="en-US" sz="2000" b="1" i="1" u="sng" dirty="0">
                <a:solidFill>
                  <a:srgbClr val="7030A0"/>
                </a:solidFill>
              </a:rPr>
              <a:t>Claim 1:</a:t>
            </a:r>
            <a:r>
              <a:rPr lang="en-US" sz="2000" b="1" i="1" dirty="0">
                <a:solidFill>
                  <a:srgbClr val="7030A0"/>
                </a:solidFill>
              </a:rPr>
              <a:t> If y≥4, then 2</a:t>
            </a:r>
            <a:r>
              <a:rPr lang="en-US" sz="2000" b="1" i="1" baseline="30000" dirty="0">
                <a:solidFill>
                  <a:srgbClr val="7030A0"/>
                </a:solidFill>
              </a:rPr>
              <a:t>y</a:t>
            </a:r>
            <a:r>
              <a:rPr lang="en-US" sz="2000" b="1" i="1" dirty="0">
                <a:solidFill>
                  <a:srgbClr val="7030A0"/>
                </a:solidFill>
              </a:rPr>
              <a:t>≥y</a:t>
            </a:r>
            <a:r>
              <a:rPr lang="en-US" sz="2000" b="1" i="1" baseline="30000" dirty="0">
                <a:solidFill>
                  <a:srgbClr val="7030A0"/>
                </a:solidFill>
              </a:rPr>
              <a:t>2</a:t>
            </a:r>
            <a:r>
              <a:rPr lang="en-US" sz="2000" b="1" i="1" dirty="0">
                <a:solidFill>
                  <a:srgbClr val="7030A0"/>
                </a:solidFill>
              </a:rPr>
              <a:t>. </a:t>
            </a:r>
          </a:p>
          <a:p>
            <a:pPr eaLnBrk="1" hangingPunct="1">
              <a:buFont typeface="Wingdings" pitchFamily="28" charset="2"/>
              <a:buNone/>
              <a:defRPr/>
            </a:pPr>
            <a:endParaRPr lang="en-US" sz="2000" b="1" i="1" dirty="0">
              <a:solidFill>
                <a:srgbClr val="7030A0"/>
              </a:solidFill>
            </a:endParaRP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Let x be any number which is obtained by adding the squares of 4 positive integers.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u="sng" dirty="0">
                <a:solidFill>
                  <a:srgbClr val="7030A0"/>
                </a:solidFill>
              </a:rPr>
              <a:t>Claim 2: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Given x and assuming that Claim 1 is true, prove that 2</a:t>
            </a:r>
            <a:r>
              <a:rPr lang="en-US" sz="2000" b="1" i="1" baseline="30000" dirty="0">
                <a:solidFill>
                  <a:srgbClr val="7030A0"/>
                </a:solidFill>
              </a:rPr>
              <a:t>x</a:t>
            </a:r>
            <a:r>
              <a:rPr lang="en-US" sz="2000" b="1" i="1" dirty="0">
                <a:solidFill>
                  <a:srgbClr val="7030A0"/>
                </a:solidFill>
              </a:rPr>
              <a:t>≥x</a:t>
            </a:r>
            <a:r>
              <a:rPr lang="en-US" sz="2000" b="1" i="1" baseline="30000" dirty="0">
                <a:solidFill>
                  <a:srgbClr val="7030A0"/>
                </a:solidFill>
              </a:rPr>
              <a:t>2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000" u="sng" dirty="0"/>
              <a:t>Proof: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/>
              <a:t>Given: x = a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30000" dirty="0"/>
              <a:t>2</a:t>
            </a:r>
            <a:r>
              <a:rPr lang="en-US" sz="2000" dirty="0"/>
              <a:t> + c</a:t>
            </a:r>
            <a:r>
              <a:rPr lang="en-US" sz="2000" baseline="30000" dirty="0"/>
              <a:t>2</a:t>
            </a:r>
            <a:r>
              <a:rPr lang="en-US" sz="2000" dirty="0"/>
              <a:t> + d</a:t>
            </a:r>
            <a:r>
              <a:rPr lang="en-US" sz="2000" baseline="30000" dirty="0"/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/>
              <a:t>Given: a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b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c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d</a:t>
            </a:r>
            <a:r>
              <a:rPr lang="en-US" sz="2000" dirty="0">
                <a:cs typeface="Arial" charset="0"/>
              </a:rPr>
              <a:t>≥1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>
                <a:cs typeface="Arial" charset="0"/>
                <a:sym typeface="Wingdings" pitchFamily="28" charset="2"/>
              </a:rPr>
              <a:t> </a:t>
            </a:r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b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c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d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	</a:t>
            </a:r>
            <a:r>
              <a:rPr lang="en-US" sz="2000" dirty="0">
                <a:solidFill>
                  <a:schemeClr val="folHlink"/>
                </a:solidFill>
                <a:cs typeface="Arial" charset="0"/>
              </a:rPr>
              <a:t>(by 2)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>
                <a:cs typeface="Arial" charset="0"/>
                <a:sym typeface="Wingdings" pitchFamily="28" charset="2"/>
              </a:rPr>
              <a:t> x </a:t>
            </a:r>
            <a:r>
              <a:rPr lang="en-US" sz="2000" dirty="0">
                <a:cs typeface="Arial" charset="0"/>
              </a:rPr>
              <a:t>≥ 4			</a:t>
            </a:r>
            <a:r>
              <a:rPr lang="en-US" sz="2000" dirty="0">
                <a:solidFill>
                  <a:schemeClr val="folHlink"/>
                </a:solidFill>
                <a:cs typeface="Arial" charset="0"/>
              </a:rPr>
              <a:t>(by 1 &amp; 3)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>
                <a:cs typeface="Arial" charset="0"/>
                <a:sym typeface="Wingdings" pitchFamily="28" charset="2"/>
              </a:rPr>
              <a:t> 2</a:t>
            </a:r>
            <a:r>
              <a:rPr lang="en-US" sz="2000" baseline="30000" dirty="0">
                <a:cs typeface="Arial" charset="0"/>
                <a:sym typeface="Wingdings" pitchFamily="28" charset="2"/>
              </a:rPr>
              <a:t>x</a:t>
            </a:r>
            <a:r>
              <a:rPr lang="en-US" sz="2000" dirty="0">
                <a:cs typeface="Arial" charset="0"/>
                <a:sym typeface="Wingdings" pitchFamily="28" charset="2"/>
              </a:rPr>
              <a:t> </a:t>
            </a:r>
            <a:r>
              <a:rPr lang="en-US" sz="2000" dirty="0">
                <a:cs typeface="Arial" charset="0"/>
              </a:rPr>
              <a:t>≥ x</a:t>
            </a:r>
            <a:r>
              <a:rPr lang="en-US" sz="2000" baseline="30000" dirty="0">
                <a:cs typeface="Arial" charset="0"/>
              </a:rPr>
              <a:t>2</a:t>
            </a:r>
            <a:r>
              <a:rPr lang="en-US" sz="2000" dirty="0">
                <a:cs typeface="Arial" charset="0"/>
              </a:rPr>
              <a:t>			</a:t>
            </a:r>
            <a:r>
              <a:rPr lang="en-US" sz="2000" dirty="0">
                <a:solidFill>
                  <a:schemeClr val="folHlink"/>
                </a:solidFill>
                <a:cs typeface="Arial" charset="0"/>
              </a:rPr>
              <a:t>(by 4 and Claim 1) </a:t>
            </a:r>
            <a:r>
              <a:rPr lang="en-US" sz="2000" dirty="0">
                <a:cs typeface="Arial" charset="0"/>
              </a:rPr>
              <a:t>								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V="1">
            <a:off x="1219200" y="5334000"/>
            <a:ext cx="990600" cy="838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245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hlink"/>
                </a:solidFill>
              </a:rPr>
              <a:t>“implies” </a:t>
            </a:r>
            <a:r>
              <a:rPr lang="en-US" sz="2000">
                <a:solidFill>
                  <a:schemeClr val="hlink"/>
                </a:solidFill>
              </a:rPr>
              <a:t>or </a:t>
            </a:r>
            <a:r>
              <a:rPr lang="en-US" sz="2000" i="1">
                <a:solidFill>
                  <a:schemeClr val="hlink"/>
                </a:solidFill>
              </a:rPr>
              <a:t>“follows”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8077200" y="63246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 animBg="1"/>
      <p:bldP spid="91141" grpId="0"/>
      <p:bldP spid="91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On Theorems, Lemmas and Corollaries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We typically refer to: </a:t>
            </a:r>
          </a:p>
          <a:p>
            <a:r>
              <a:rPr lang="en-US" sz="2000" dirty="0"/>
              <a:t>A major result as a “</a:t>
            </a:r>
            <a:r>
              <a:rPr lang="en-US" sz="2000" b="1" dirty="0">
                <a:solidFill>
                  <a:srgbClr val="FF0000"/>
                </a:solidFill>
              </a:rPr>
              <a:t>theorem</a:t>
            </a:r>
            <a:r>
              <a:rPr lang="en-US" sz="2000" dirty="0"/>
              <a:t>”</a:t>
            </a:r>
          </a:p>
          <a:p>
            <a:r>
              <a:rPr lang="en-US" sz="2000" dirty="0"/>
              <a:t>An intermediate result that we show to prove a larger result as a “</a:t>
            </a:r>
            <a:r>
              <a:rPr lang="en-US" sz="2000" b="1" dirty="0">
                <a:solidFill>
                  <a:srgbClr val="FF0000"/>
                </a:solidFill>
              </a:rPr>
              <a:t>lemma</a:t>
            </a:r>
            <a:r>
              <a:rPr lang="en-US" sz="2000" dirty="0"/>
              <a:t>”</a:t>
            </a:r>
          </a:p>
          <a:p>
            <a:r>
              <a:rPr lang="en-US" sz="2000" dirty="0"/>
              <a:t>A result that follows from an already proven result as a “</a:t>
            </a:r>
            <a:r>
              <a:rPr lang="en-US" sz="2000" b="1" dirty="0">
                <a:solidFill>
                  <a:srgbClr val="FF0000"/>
                </a:solidFill>
              </a:rPr>
              <a:t>corollary</a:t>
            </a:r>
            <a:r>
              <a:rPr lang="en-US" sz="2000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AD73C-F6BB-482C-BA0B-7DFCC81CCDD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1" y="4267200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example:</a:t>
            </a:r>
          </a:p>
          <a:p>
            <a:r>
              <a:rPr lang="en-US" sz="2000" b="1" u="sng" dirty="0"/>
              <a:t>Theorem:</a:t>
            </a:r>
            <a:r>
              <a:rPr lang="en-US" sz="2000" dirty="0"/>
              <a:t> </a:t>
            </a:r>
            <a:r>
              <a:rPr lang="en-US" sz="2000" i="1" dirty="0"/>
              <a:t>The height of an n-node binary tree is at least floor(</a:t>
            </a:r>
            <a:r>
              <a:rPr lang="en-US" sz="2000" i="1" dirty="0" err="1"/>
              <a:t>lg</a:t>
            </a:r>
            <a:r>
              <a:rPr lang="en-US" sz="2000" i="1" dirty="0"/>
              <a:t> n)</a:t>
            </a:r>
          </a:p>
          <a:p>
            <a:r>
              <a:rPr lang="en-US" sz="2000" b="1" u="sng" dirty="0"/>
              <a:t>Lemma:</a:t>
            </a:r>
            <a:r>
              <a:rPr lang="en-US" sz="2000" dirty="0"/>
              <a:t> </a:t>
            </a:r>
            <a:r>
              <a:rPr lang="en-US" sz="2000" i="1" dirty="0"/>
              <a:t>Level </a:t>
            </a:r>
            <a:r>
              <a:rPr lang="en-US" sz="2000" i="1" dirty="0" err="1"/>
              <a:t>i</a:t>
            </a:r>
            <a:r>
              <a:rPr lang="en-US" sz="2000" i="1" dirty="0"/>
              <a:t> of a perfect binary tree has 2</a:t>
            </a:r>
            <a:r>
              <a:rPr lang="en-US" sz="2000" i="1" baseline="30000" dirty="0"/>
              <a:t>i</a:t>
            </a:r>
            <a:r>
              <a:rPr lang="en-US" sz="2000" i="1" dirty="0"/>
              <a:t> nodes.</a:t>
            </a:r>
            <a:r>
              <a:rPr lang="en-US" sz="2000" dirty="0"/>
              <a:t> </a:t>
            </a:r>
          </a:p>
          <a:p>
            <a:r>
              <a:rPr lang="en-US" sz="2000" b="1" u="sng" dirty="0"/>
              <a:t>Corollary:</a:t>
            </a:r>
            <a:r>
              <a:rPr lang="en-US" sz="2000" dirty="0"/>
              <a:t> </a:t>
            </a:r>
            <a:r>
              <a:rPr lang="en-US" sz="2000" i="1" dirty="0"/>
              <a:t>A perfect binary tree of height h has 2</a:t>
            </a:r>
            <a:r>
              <a:rPr lang="en-US" sz="2000" i="1" baseline="30000" dirty="0"/>
              <a:t>h+1</a:t>
            </a:r>
            <a:r>
              <a:rPr lang="en-US" sz="2000" i="1" dirty="0"/>
              <a:t>-1 nodes.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81800" y="42672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008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390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436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294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62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924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cxnSp>
        <p:nvCxnSpPr>
          <p:cNvPr id="15" name="Straight Connector 14"/>
          <p:cNvCxnSpPr>
            <a:stCxn id="6" idx="4"/>
            <a:endCxn id="7" idx="0"/>
          </p:cNvCxnSpPr>
          <p:nvPr/>
        </p:nvCxnSpPr>
        <p:spPr bwMode="auto">
          <a:xfrm flipH="1">
            <a:off x="6591300" y="45720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4"/>
            <a:endCxn id="10" idx="0"/>
          </p:cNvCxnSpPr>
          <p:nvPr/>
        </p:nvCxnSpPr>
        <p:spPr bwMode="auto">
          <a:xfrm flipH="1">
            <a:off x="6134100" y="51054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 bwMode="auto">
          <a:xfrm>
            <a:off x="6972300" y="45720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 bwMode="auto">
          <a:xfrm>
            <a:off x="6591300" y="5105400"/>
            <a:ext cx="228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 bwMode="auto">
          <a:xfrm flipH="1">
            <a:off x="7353300" y="5105400"/>
            <a:ext cx="76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8" idx="4"/>
            <a:endCxn id="13" idx="0"/>
          </p:cNvCxnSpPr>
          <p:nvPr/>
        </p:nvCxnSpPr>
        <p:spPr bwMode="auto">
          <a:xfrm>
            <a:off x="7429500" y="5105400"/>
            <a:ext cx="685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4114800"/>
            <a:ext cx="86868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0FA13-DD26-4022-9543-FB6577B0D62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/>
              <a:t>Study of abstract computing devices, or “machines”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Automaton = an abstract computing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>
                <a:solidFill>
                  <a:schemeClr val="bg2"/>
                </a:solidFill>
              </a:rPr>
              <a:t>Note:</a:t>
            </a:r>
            <a:r>
              <a:rPr lang="en-US" sz="2400">
                <a:solidFill>
                  <a:schemeClr val="bg2"/>
                </a:solidFill>
              </a:rPr>
              <a:t> A “device” need not even be a physical hardware!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70C0"/>
                </a:solidFill>
              </a:rPr>
              <a:t>A fundamental question in computer science: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70C0"/>
                </a:solidFill>
              </a:rPr>
              <a:t>Find out what different models of machines can do and cannot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i="1"/>
              <a:t>theory of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Computability vs. Complexity</a:t>
            </a:r>
            <a:endParaRPr lang="en-US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539FA-E8CE-49B0-8031-3B14F05BC1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Quantifiers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/>
              <a:t>“For all” </a:t>
            </a:r>
            <a:r>
              <a:rPr lang="en-US" sz="2800" dirty="0"/>
              <a:t>or “</a:t>
            </a:r>
            <a:r>
              <a:rPr lang="en-US" sz="2800" i="1" dirty="0"/>
              <a:t>For every”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Universal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Notation=		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/>
              <a:t>“There exists”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Used in existential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Notation=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/>
              <a:t>Implication is denoted by =&gt;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E.g., “IF A THEN B” can also be written as “A=&gt;B”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886200"/>
            <a:ext cx="939800" cy="93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941927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D454A-20D2-4B83-B1A7-539278052B7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Proving techniques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By 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Start with the statement contradictory to the given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E.g., To prove (A =&gt; B), we start with: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(A and ~B)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… and then show that could never happen</a:t>
            </a:r>
            <a:br>
              <a:rPr lang="en-US" sz="2000"/>
            </a:br>
            <a:br>
              <a:rPr lang="en-US" sz="2000"/>
            </a:br>
            <a:r>
              <a:rPr lang="en-US" sz="2000"/>
              <a:t>What if you want to prove that “(A and B =&gt; C or D)”?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By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(3 steps) Basis, inductive hypothesis, inductive step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By contrapositive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If </a:t>
            </a:r>
            <a:r>
              <a:rPr lang="en-US" sz="2200" i="1"/>
              <a:t>A</a:t>
            </a:r>
            <a:r>
              <a:rPr lang="en-US" sz="2200"/>
              <a:t> then </a:t>
            </a:r>
            <a:r>
              <a:rPr lang="en-US" sz="2200" i="1"/>
              <a:t>B	</a:t>
            </a:r>
            <a:r>
              <a:rPr lang="en-US" sz="2200"/>
              <a:t> </a:t>
            </a:r>
            <a:r>
              <a:rPr lang="en-US" sz="2200">
                <a:cs typeface="Arial" charset="0"/>
              </a:rPr>
              <a:t>≡	</a:t>
            </a:r>
            <a:r>
              <a:rPr lang="en-US" sz="2200"/>
              <a:t>If </a:t>
            </a:r>
            <a:r>
              <a:rPr lang="en-US" sz="2200" i="1"/>
              <a:t>~B</a:t>
            </a:r>
            <a:r>
              <a:rPr lang="en-US" sz="2200"/>
              <a:t> then </a:t>
            </a:r>
            <a:r>
              <a:rPr lang="en-US" sz="2200" i="1"/>
              <a:t>~A</a:t>
            </a:r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2A43A-0AA5-4F44-9DF3-1FD5226683D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Proving techniques…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By counter-example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Show an example that disproves the claim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Note: There is no such thing called a </a:t>
            </a:r>
            <a:br>
              <a:rPr lang="en-US" sz="2400">
                <a:solidFill>
                  <a:srgbClr val="C00000"/>
                </a:solidFill>
              </a:rPr>
            </a:br>
            <a:r>
              <a:rPr lang="en-US" sz="2400">
                <a:solidFill>
                  <a:srgbClr val="C00000"/>
                </a:solidFill>
              </a:rPr>
              <a:t>“proof by example”!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So when asked to prove a claim, an example that satisfied that claim is </a:t>
            </a:r>
            <a:r>
              <a:rPr lang="en-US" sz="2400" i="1">
                <a:solidFill>
                  <a:schemeClr val="bg2"/>
                </a:solidFill>
              </a:rPr>
              <a:t>not</a:t>
            </a:r>
            <a:r>
              <a:rPr lang="en-US" sz="2400">
                <a:solidFill>
                  <a:schemeClr val="bg2"/>
                </a:solidFill>
              </a:rPr>
              <a:t> a proof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Different ways of saying the same thing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/>
              <a:t>“</a:t>
            </a:r>
            <a:r>
              <a:rPr lang="en-US" i="1"/>
              <a:t>If</a:t>
            </a:r>
            <a:r>
              <a:rPr lang="en-US"/>
              <a:t> H </a:t>
            </a:r>
            <a:r>
              <a:rPr lang="en-US" i="1"/>
              <a:t>then </a:t>
            </a:r>
            <a:r>
              <a:rPr lang="en-US"/>
              <a:t>C”: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/>
              <a:t>H </a:t>
            </a:r>
            <a:r>
              <a:rPr lang="en-US" i="1"/>
              <a:t>implies</a:t>
            </a:r>
            <a:r>
              <a:rPr lang="en-US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/>
              <a:t>H =&gt; C</a:t>
            </a:r>
            <a:r>
              <a:rPr lang="en-US"/>
              <a:t>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/>
              <a:t>C </a:t>
            </a:r>
            <a:r>
              <a:rPr lang="en-US" i="1"/>
              <a:t>if </a:t>
            </a:r>
            <a:r>
              <a:rPr lang="en-US"/>
              <a:t>H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/>
              <a:t>H </a:t>
            </a:r>
            <a:r>
              <a:rPr lang="en-US" i="1"/>
              <a:t>only if</a:t>
            </a:r>
            <a:r>
              <a:rPr lang="en-US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/>
              <a:t>Whenever </a:t>
            </a:r>
            <a:r>
              <a:rPr lang="en-US"/>
              <a:t>H </a:t>
            </a:r>
            <a:r>
              <a:rPr lang="en-US" i="1"/>
              <a:t>holds</a:t>
            </a:r>
            <a:r>
              <a:rPr lang="en-US"/>
              <a:t>, C </a:t>
            </a:r>
            <a:r>
              <a:rPr lang="en-US" i="1"/>
              <a:t>follows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endParaRPr lang="en-US" i="1"/>
          </a:p>
          <a:p>
            <a:pPr marL="660400" indent="-660400"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DD96F-32F1-4D03-A4A7-829D44A6DA7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i="1"/>
              <a:t>“If-and-Only-If”</a:t>
            </a:r>
            <a:r>
              <a:rPr lang="en-US"/>
              <a:t> statements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“A if and only if B”  	(A &lt;==&gt; 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(if part)</a:t>
            </a:r>
            <a:r>
              <a:rPr lang="en-US" sz="2400"/>
              <a:t> if B then A  	( &lt;=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(only if part)</a:t>
            </a:r>
            <a:r>
              <a:rPr lang="en-US" sz="2400"/>
              <a:t> A only if B 	( =&gt; )</a:t>
            </a:r>
            <a:br>
              <a:rPr lang="en-US" sz="2400"/>
            </a:br>
            <a:r>
              <a:rPr lang="en-US" sz="2400"/>
              <a:t>			(same as “if A then B”)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“If and only if” is abbreviated as “iff”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i.e., “A iff B”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 </a:t>
            </a:r>
            <a:r>
              <a:rPr lang="en-US" sz="2800" u="sng"/>
              <a:t>Example: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 u="sng"/>
              <a:t>Theorem:</a:t>
            </a:r>
            <a:r>
              <a:rPr lang="en-US" sz="2400">
                <a:solidFill>
                  <a:schemeClr val="hlink"/>
                </a:solidFill>
              </a:rPr>
              <a:t> </a:t>
            </a:r>
            <a:r>
              <a:rPr lang="en-US" sz="2400" i="1">
                <a:solidFill>
                  <a:schemeClr val="hlink"/>
                </a:solidFill>
              </a:rPr>
              <a:t>Let x be a real number. Then floor of x = ceiling of x </a:t>
            </a:r>
            <a:r>
              <a:rPr lang="en-US" sz="2400" i="1" u="sng">
                <a:solidFill>
                  <a:schemeClr val="hlink"/>
                </a:solidFill>
              </a:rPr>
              <a:t>if and only if</a:t>
            </a:r>
            <a:r>
              <a:rPr lang="en-US" sz="2400" i="1">
                <a:solidFill>
                  <a:schemeClr val="hlink"/>
                </a:solidFill>
              </a:rPr>
              <a:t> x is an integer.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Proofs for iff have two parts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One for the “if part” &amp; another for the “only if part”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	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Automata theory &amp; a historical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Chomsky hierarchy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Alphabets, strings/words/sentences,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Membership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Proofs: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Deductive, induction, contrapositive, contradiction, counterexample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and only if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Read chapter 1 for more examples and exercises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688DB-4E48-4AE6-82C7-D2599A3234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Alan Turing (1912-1954)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50657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Father of Modern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English mathematician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Studied abstract machines called </a:t>
            </a:r>
            <a:r>
              <a:rPr lang="en-US" sz="2400" b="1" i="1">
                <a:solidFill>
                  <a:srgbClr val="FF0000"/>
                </a:solidFill>
              </a:rPr>
              <a:t>Turing machines</a:t>
            </a:r>
            <a:r>
              <a:rPr lang="en-US" sz="2400" i="1"/>
              <a:t> </a:t>
            </a:r>
            <a:r>
              <a:rPr lang="en-US" sz="2400"/>
              <a:t>even before computers existed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Heard of the Turing test?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33600"/>
            <a:ext cx="264953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219200" y="5334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 pioneer of automata theory)</a:t>
            </a:r>
          </a:p>
        </p:txBody>
      </p:sp>
      <p:pic>
        <p:nvPicPr>
          <p:cNvPr id="15367" name="Picture 9" descr="The Imitation Game (2014)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343400"/>
            <a:ext cx="15811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CDEE9-96C7-47B4-ADBA-85E4C4855C5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Theory of Computation: A Historical Perspective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65325" y="23336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1930s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28988" y="2286000"/>
            <a:ext cx="5326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Alan Turing studies </a:t>
            </a:r>
            <a:r>
              <a:rPr lang="en-US">
                <a:solidFill>
                  <a:srgbClr val="FF0000"/>
                </a:solidFill>
              </a:rPr>
              <a:t>Turing machines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Decidability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Halting problem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71600" y="35052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1940-1950s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68663" y="3533775"/>
            <a:ext cx="51879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“</a:t>
            </a:r>
            <a:r>
              <a:rPr lang="en-US">
                <a:solidFill>
                  <a:srgbClr val="FF0000"/>
                </a:solidFill>
              </a:rPr>
              <a:t>Finite automata</a:t>
            </a:r>
            <a:r>
              <a:rPr lang="en-US"/>
              <a:t>” machines studied</a:t>
            </a:r>
          </a:p>
          <a:p>
            <a:pPr>
              <a:buFontTx/>
              <a:buChar char="•"/>
            </a:pPr>
            <a:r>
              <a:rPr lang="en-US"/>
              <a:t>  Noam Chomsky proposes the </a:t>
            </a:r>
            <a:br>
              <a:rPr lang="en-US"/>
            </a:br>
            <a:r>
              <a:rPr lang="en-US"/>
              <a:t>   “</a:t>
            </a:r>
            <a:r>
              <a:rPr lang="en-US">
                <a:solidFill>
                  <a:srgbClr val="FF0000"/>
                </a:solidFill>
              </a:rPr>
              <a:t>Chomsky Hierarchy</a:t>
            </a:r>
            <a:r>
              <a:rPr lang="en-US"/>
              <a:t>” for formal </a:t>
            </a:r>
            <a:br>
              <a:rPr lang="en-US"/>
            </a:br>
            <a:r>
              <a:rPr lang="en-US"/>
              <a:t>    languages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87538" y="51689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1969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51200" y="5121275"/>
            <a:ext cx="5476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Cook introduces “intractable” problems</a:t>
            </a:r>
            <a:br>
              <a:rPr lang="en-US"/>
            </a:br>
            <a:r>
              <a:rPr lang="en-US"/>
              <a:t> or “</a:t>
            </a:r>
            <a:r>
              <a:rPr lang="en-US">
                <a:solidFill>
                  <a:srgbClr val="FF0000"/>
                </a:solidFill>
              </a:rPr>
              <a:t>NP-Hard</a:t>
            </a:r>
            <a:r>
              <a:rPr lang="en-US"/>
              <a:t>” problems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905000" y="5867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1970-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268663" y="5819775"/>
            <a:ext cx="59134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Modern computer science: </a:t>
            </a:r>
            <a:r>
              <a:rPr lang="en-US">
                <a:solidFill>
                  <a:srgbClr val="FF0000"/>
                </a:solidFill>
              </a:rPr>
              <a:t>compilers</a:t>
            </a:r>
            <a:r>
              <a:rPr lang="en-US"/>
              <a:t>,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computational &amp; complexity theory</a:t>
            </a:r>
            <a:r>
              <a:rPr lang="en-US"/>
              <a:t> evolve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11430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1066800" y="5029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1066800" y="5867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3124200" y="2209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95F6D-478D-4DC4-BD78-EA57388555B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 &amp; Grammars</a:t>
            </a:r>
          </a:p>
        </p:txBody>
      </p:sp>
      <p:pic>
        <p:nvPicPr>
          <p:cNvPr id="17412" name="Picture 4" descr="Lan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35242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Or “</a:t>
            </a:r>
            <a:r>
              <a:rPr lang="en-US" sz="1800" b="1">
                <a:solidFill>
                  <a:schemeClr val="hlink"/>
                </a:solidFill>
              </a:rPr>
              <a:t>words</a:t>
            </a:r>
            <a:r>
              <a:rPr lang="en-US" sz="1800"/>
              <a:t>”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38200" y="2667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54088" y="6384925"/>
            <a:ext cx="3008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Image source: Nowak et al. Nature, vol 417, 2002 </a:t>
            </a:r>
          </a:p>
        </p:txBody>
      </p:sp>
      <p:sp>
        <p:nvSpPr>
          <p:cNvPr id="17416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/>
              <a:t>Languages</a:t>
            </a:r>
            <a:r>
              <a:rPr lang="en-US" sz="2000"/>
              <a:t>: “</a:t>
            </a:r>
            <a:r>
              <a:rPr lang="en-US" sz="2000" i="1"/>
              <a:t>A language is a collection of sentences of finite length all constructed from a finite alphabet of symbols</a:t>
            </a:r>
            <a:r>
              <a:rPr lang="en-US" sz="200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/>
              <a:t>Grammars</a:t>
            </a:r>
            <a:r>
              <a:rPr lang="en-US" sz="2000"/>
              <a:t>: “</a:t>
            </a:r>
            <a:r>
              <a:rPr lang="en-US" sz="2000" i="1"/>
              <a:t>A grammar can be regarded as a device that enumerates the sentences of a language</a:t>
            </a:r>
            <a:r>
              <a:rPr lang="en-US" sz="2000"/>
              <a:t>” - nothing more, nothing less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 i="1"/>
              <a:t>N. Chomsky, Information and Control, Vol 2, 1959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22659-22E8-4DB5-972E-1E7538198E5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Chomsky Hierachy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3C2D1-54A4-4F7C-A2DE-BB6A7DB718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Central Concepts of Automata Theory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1CBDE-8449-4783-9EB6-EBCC8C81D6B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Alphabet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>
                <a:solidFill>
                  <a:srgbClr val="FF0000"/>
                </a:solidFill>
              </a:rPr>
              <a:t>An alphabet is a finite, non-empty set of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We use the symbol ∑ (sigma) to denote an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Binary: ∑ = {0,1}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 lower case letters: ∑ = {a,b,c,..z}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Alphanumeric: ∑ = {a-z, A-Z, 0-9}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DNA molecule letters: ∑ = {a,c,g,t}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57CD3-E432-46B6-AA34-B3112B8D41E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i="1" dirty="0">
                <a:solidFill>
                  <a:srgbClr val="FF0000"/>
                </a:solidFill>
              </a:rPr>
              <a:t>A string or word is a finite sequence of symbols chosen from ∑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/>
              <a:t>Empty string is </a:t>
            </a:r>
            <a:r>
              <a:rPr lang="en-US" sz="2800" b="1" i="1" dirty="0">
                <a:sym typeface="Symbol" pitchFamily="28" charset="2"/>
              </a:rPr>
              <a:t></a:t>
            </a:r>
            <a:r>
              <a:rPr lang="en-US" sz="2800" b="1" i="1" dirty="0"/>
              <a:t> (or “epsilon”)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Length of a string </a:t>
            </a:r>
            <a:r>
              <a:rPr lang="en-US" sz="2800" i="1" dirty="0"/>
              <a:t>w,</a:t>
            </a:r>
            <a:r>
              <a:rPr lang="en-US" sz="2800" dirty="0"/>
              <a:t> denoted by “|</a:t>
            </a:r>
            <a:r>
              <a:rPr lang="en-US" sz="2800" i="1" dirty="0"/>
              <a:t>w</a:t>
            </a:r>
            <a:r>
              <a:rPr lang="en-US" sz="2800" dirty="0"/>
              <a:t>|”, is equal to the </a:t>
            </a:r>
            <a:r>
              <a:rPr lang="en-US" sz="2400" i="1" dirty="0"/>
              <a:t>number of (non-</a:t>
            </a:r>
            <a:r>
              <a:rPr lang="en-US" sz="2400" dirty="0">
                <a:sym typeface="Symbol" pitchFamily="28" charset="2"/>
              </a:rPr>
              <a:t> </a:t>
            </a:r>
            <a:r>
              <a:rPr lang="en-US" sz="2400" i="1" dirty="0"/>
              <a:t>) characters in the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E.g., x = 010100  			|x| = 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x = 01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0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1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00</a:t>
            </a:r>
            <a:r>
              <a:rPr lang="en-US" sz="2000" dirty="0">
                <a:sym typeface="Symbol" pitchFamily="28" charset="2"/>
              </a:rPr>
              <a:t> 		</a:t>
            </a:r>
            <a:r>
              <a:rPr lang="en-US" sz="2000" i="1" dirty="0"/>
              <a:t>|x| = ?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endParaRPr lang="en-US" sz="2400" i="1" dirty="0"/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i="1" dirty="0" err="1"/>
              <a:t>xy</a:t>
            </a:r>
            <a:r>
              <a:rPr lang="en-US" sz="2400" i="1" dirty="0"/>
              <a:t> = </a:t>
            </a:r>
            <a:r>
              <a:rPr lang="en-US" sz="2400" i="1" dirty="0" err="1"/>
              <a:t>c</a:t>
            </a:r>
            <a:r>
              <a:rPr lang="en-US" sz="2400" dirty="0" err="1"/>
              <a:t>oncatentation</a:t>
            </a:r>
            <a:r>
              <a:rPr lang="en-US" sz="2400" dirty="0"/>
              <a:t> of two strings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 </a:t>
            </a: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819</TotalTime>
  <Words>1863</Words>
  <Application>Microsoft Office PowerPoint</Application>
  <PresentationFormat>On-screen Show (4:3)</PresentationFormat>
  <Paragraphs>300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Wingdings</vt:lpstr>
      <vt:lpstr>Blends</vt:lpstr>
      <vt:lpstr>Introduction to Automata Theory</vt:lpstr>
      <vt:lpstr>What is Automata Theory?</vt:lpstr>
      <vt:lpstr>Alan Turing (1912-1954)</vt:lpstr>
      <vt:lpstr>Theory of Computation: A Historical Perspective</vt:lpstr>
      <vt:lpstr>Languages &amp; Grammars</vt:lpstr>
      <vt:lpstr>The Chomsky Hierachy</vt:lpstr>
      <vt:lpstr>The Central Concepts of Automata Theory</vt:lpstr>
      <vt:lpstr>Alphabet</vt:lpstr>
      <vt:lpstr>Strings</vt:lpstr>
      <vt:lpstr>Powers of an alphabet </vt:lpstr>
      <vt:lpstr>Languages</vt:lpstr>
      <vt:lpstr>The Membership Problem</vt:lpstr>
      <vt:lpstr>Finite Automata</vt:lpstr>
      <vt:lpstr>Finite Automata : Examples</vt:lpstr>
      <vt:lpstr>Structural expressions</vt:lpstr>
      <vt:lpstr>Formal Proofs</vt:lpstr>
      <vt:lpstr>Deductive Proofs</vt:lpstr>
      <vt:lpstr>Example: Deductive proof </vt:lpstr>
      <vt:lpstr>On Theorems, Lemmas and Corollaries</vt:lpstr>
      <vt:lpstr>Quantifiers</vt:lpstr>
      <vt:lpstr>Proving techniques</vt:lpstr>
      <vt:lpstr>Proving techniques…</vt:lpstr>
      <vt:lpstr>Different ways of saying the same thing </vt:lpstr>
      <vt:lpstr>“If-and-Only-If” statements</vt:lpstr>
      <vt:lpstr>Summary 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Harsha HD</cp:lastModifiedBy>
  <cp:revision>183</cp:revision>
  <cp:lastPrinted>2007-08-15T03:01:31Z</cp:lastPrinted>
  <dcterms:created xsi:type="dcterms:W3CDTF">2007-08-14T22:08:29Z</dcterms:created>
  <dcterms:modified xsi:type="dcterms:W3CDTF">2021-03-03T10:16:49Z</dcterms:modified>
</cp:coreProperties>
</file>