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6" r:id="rId3"/>
    <p:sldId id="313" r:id="rId4"/>
    <p:sldId id="277" r:id="rId5"/>
    <p:sldId id="278" r:id="rId6"/>
    <p:sldId id="314" r:id="rId7"/>
    <p:sldId id="315" r:id="rId8"/>
    <p:sldId id="316" r:id="rId9"/>
    <p:sldId id="317" r:id="rId10"/>
    <p:sldId id="318" r:id="rId11"/>
    <p:sldId id="319" r:id="rId12"/>
    <p:sldId id="325" r:id="rId13"/>
    <p:sldId id="327" r:id="rId14"/>
    <p:sldId id="320" r:id="rId15"/>
    <p:sldId id="328" r:id="rId16"/>
    <p:sldId id="321" r:id="rId17"/>
    <p:sldId id="322" r:id="rId18"/>
    <p:sldId id="323" r:id="rId19"/>
    <p:sldId id="324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3300"/>
    <a:srgbClr val="008000"/>
    <a:srgbClr val="CC3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1C51288-D7B9-43A6-B884-CACE3CDD0C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044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1547CAC-C223-462A-B053-AC002CDAE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6925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B3FF1D-5903-46AE-B4E9-281102AA8FC0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2355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2764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6CCC18-1816-4A5D-91A8-C5BD92494450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3277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459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DF93E9-4752-4A83-8C07-2E96BF8A82D0}" type="slidenum">
              <a:rPr lang="en-US" altLang="en-US" sz="1300"/>
              <a:pPr/>
              <a:t>11</a:t>
            </a:fld>
            <a:endParaRPr lang="en-US" altLang="en-US" sz="1300"/>
          </a:p>
        </p:txBody>
      </p:sp>
      <p:sp>
        <p:nvSpPr>
          <p:cNvPr id="3379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4035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790B49-183A-40C5-BAFE-94F7D7CA1293}" type="slidenum">
              <a:rPr lang="en-US" altLang="en-US" sz="1300"/>
              <a:pPr/>
              <a:t>12</a:t>
            </a:fld>
            <a:endParaRPr lang="en-US" altLang="en-US" sz="1300"/>
          </a:p>
        </p:txBody>
      </p:sp>
      <p:sp>
        <p:nvSpPr>
          <p:cNvPr id="3482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162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16A8558-7233-453C-A519-8C17E898B823}" type="slidenum">
              <a:rPr lang="en-US" altLang="en-US" sz="1300"/>
              <a:pPr/>
              <a:t>13</a:t>
            </a:fld>
            <a:endParaRPr lang="en-US" altLang="en-US" sz="1300"/>
          </a:p>
        </p:txBody>
      </p:sp>
      <p:sp>
        <p:nvSpPr>
          <p:cNvPr id="3584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969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59B4C7-79B4-4F6E-A5B4-928E51631089}" type="slidenum">
              <a:rPr lang="en-US" altLang="en-US" sz="1300"/>
              <a:pPr/>
              <a:t>14</a:t>
            </a:fld>
            <a:endParaRPr lang="en-US" altLang="en-US" sz="1300"/>
          </a:p>
        </p:txBody>
      </p:sp>
      <p:sp>
        <p:nvSpPr>
          <p:cNvPr id="3686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700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01936B-065D-42F6-BDA5-B2D02F860CD5}" type="slidenum">
              <a:rPr lang="en-US" altLang="en-US" sz="1300"/>
              <a:pPr/>
              <a:t>16</a:t>
            </a:fld>
            <a:endParaRPr lang="en-US" altLang="en-US" sz="1300"/>
          </a:p>
        </p:txBody>
      </p:sp>
      <p:sp>
        <p:nvSpPr>
          <p:cNvPr id="3789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6305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2813D39-AF30-47C8-A0B9-80713BFF200C}" type="slidenum">
              <a:rPr lang="en-US" altLang="en-US" sz="1300"/>
              <a:pPr/>
              <a:t>17</a:t>
            </a:fld>
            <a:endParaRPr lang="en-US" altLang="en-US" sz="1300"/>
          </a:p>
        </p:txBody>
      </p:sp>
      <p:sp>
        <p:nvSpPr>
          <p:cNvPr id="3891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781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41E9A0-F1AE-4F3B-ABE4-27879FAF1F42}" type="slidenum">
              <a:rPr lang="en-US" altLang="en-US" sz="1300"/>
              <a:pPr/>
              <a:t>18</a:t>
            </a:fld>
            <a:endParaRPr lang="en-US" altLang="en-US" sz="1300"/>
          </a:p>
        </p:txBody>
      </p:sp>
      <p:sp>
        <p:nvSpPr>
          <p:cNvPr id="3994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266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AFEAAB-DCBB-4903-B441-D34E1E270F3F}" type="slidenum">
              <a:rPr lang="en-US" altLang="en-US" sz="1300"/>
              <a:pPr/>
              <a:t>19</a:t>
            </a:fld>
            <a:endParaRPr lang="en-US" altLang="en-US" sz="1300"/>
          </a:p>
        </p:txBody>
      </p:sp>
      <p:sp>
        <p:nvSpPr>
          <p:cNvPr id="4096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906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0FE01A-BE8F-41FD-8966-610C8963DE48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2458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759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170335-F3CD-455C-87B5-EB90C1D286A9}" type="slidenum">
              <a:rPr lang="en-US" altLang="en-US" sz="1300"/>
              <a:pPr/>
              <a:t>3</a:t>
            </a:fld>
            <a:endParaRPr lang="en-US" altLang="en-US" sz="1300"/>
          </a:p>
        </p:txBody>
      </p:sp>
      <p:sp>
        <p:nvSpPr>
          <p:cNvPr id="2560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214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1F73CF-1A38-463C-BE47-C1A447B4568A}" type="slidenum">
              <a:rPr lang="en-US" altLang="en-US" sz="1300"/>
              <a:pPr/>
              <a:t>4</a:t>
            </a:fld>
            <a:endParaRPr lang="en-US" altLang="en-US" sz="1300"/>
          </a:p>
        </p:txBody>
      </p:sp>
      <p:sp>
        <p:nvSpPr>
          <p:cNvPr id="2662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965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DE9B3D-69AF-495D-806C-B0E5BF1FED3F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2765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22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362FDF-007E-4E03-9E89-CF25A55DC0E1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2867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527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845623-A130-4AFA-8485-4F912C39F954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2970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5257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D3EC29-5AC7-497F-B507-142D99C1EECC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3072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878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smtClean="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7F5935-9472-45E8-B755-831B15FA2077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3174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2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4B8B5B6-3D41-424D-A426-053F061882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7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8A9A2-13BC-4B62-ACD2-6E80CE82B6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70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2C36E-F941-4CF8-87D8-1D01C1D124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F83F1-D521-4654-A9B3-49DB72D18C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58936-2C2E-4964-AFB0-192B6AB2E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01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25739-CFD3-4569-A643-EC2EF0C88B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62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3CE9D-0136-4F05-A273-C5CE8C0541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05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4F16D-9240-445E-8209-6ED6D9859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70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DDEDAD-66AF-46FA-B0B0-CE9D156EB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82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963A1-A7B8-4249-8148-7364986114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ABBDB-586E-4936-8ADF-1E6E35B72D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92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7C8545D-45F2-4D28-B3D0-217356E822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F04005-1732-423B-8236-7C002E813CAB}" type="slidenum">
              <a:rPr lang="en-US" altLang="en-US" sz="1400">
                <a:solidFill>
                  <a:schemeClr val="bg2"/>
                </a:solidFill>
              </a:rPr>
              <a:pPr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Midterm I review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Reading: Chapters 1-4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1B33D2-7908-4E2F-92EB-63B5FB746946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 Expressions…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DFA to Regular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Enumerate all paths from start to every final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Generate regular expression for each segment, and concatenate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Combine the reg. exp. for all each path using the + operator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Reg. Expression to </a:t>
            </a:r>
            <a:r>
              <a:rPr lang="en-US" altLang="en-US" sz="2400" smtClean="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2400" smtClean="0">
                <a:solidFill>
                  <a:schemeClr val="hlink"/>
                </a:solidFill>
              </a:rPr>
              <a:t> </a:t>
            </a:r>
            <a:r>
              <a:rPr lang="en-US" altLang="en-US" sz="2400" smtClean="0">
                <a:solidFill>
                  <a:schemeClr val="hlink"/>
                </a:solidFill>
                <a:cs typeface="Arial" panose="020B0604020202020204" pitchFamily="34" charset="0"/>
              </a:rPr>
              <a:t>-NFA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hlink"/>
                </a:solidFill>
                <a:cs typeface="Arial" panose="020B0604020202020204" pitchFamily="34" charset="0"/>
              </a:rPr>
              <a:t>Inside-to-outside 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hlink"/>
                </a:solidFill>
                <a:cs typeface="Arial" panose="020B0604020202020204" pitchFamily="34" charset="0"/>
              </a:rPr>
              <a:t>Start making states for every atomic unit of 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hlink"/>
                </a:solidFill>
                <a:cs typeface="Arial" panose="020B0604020202020204" pitchFamily="34" charset="0"/>
              </a:rPr>
              <a:t>Combine using: concatenation, + and * operators as appropriate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hlink"/>
                </a:solidFill>
                <a:cs typeface="Arial" panose="020B0604020202020204" pitchFamily="34" charset="0"/>
              </a:rPr>
              <a:t>For connecting adjacent parts, use </a:t>
            </a:r>
            <a:r>
              <a:rPr lang="en-US" altLang="en-US" sz="2000" smtClean="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2000" smtClean="0">
                <a:solidFill>
                  <a:schemeClr val="hlink"/>
                </a:solidFill>
                <a:cs typeface="Arial" panose="020B0604020202020204" pitchFamily="34" charset="0"/>
              </a:rPr>
              <a:t> -transitions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hlink"/>
                </a:solidFill>
                <a:cs typeface="Arial" panose="020B0604020202020204" pitchFamily="34" charset="0"/>
              </a:rPr>
              <a:t>Remember to note down final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C95603-4A16-43B2-8FB4-329D9C9F24E8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 Expressions…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Algebraic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Commutative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Associative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Distributive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Identity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Annihiliator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Idempotent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Involving Kleene closures (* operator)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B055F3-4A2A-4D3B-A677-09DF2900A9BB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English description of lang.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200" smtClean="0"/>
              <a:t>Finite automata </a:t>
            </a:r>
            <a:r>
              <a:rPr lang="en-US" altLang="en-US" sz="2200" smtClean="0">
                <a:sym typeface="Wingdings" panose="05000000000000000000" pitchFamily="2" charset="2"/>
              </a:rPr>
              <a:t> english description</a:t>
            </a:r>
          </a:p>
          <a:p>
            <a:pPr eaLnBrk="1" hangingPunct="1"/>
            <a:r>
              <a:rPr lang="en-US" altLang="en-US" sz="2200" smtClean="0">
                <a:sym typeface="Wingdings" panose="05000000000000000000" pitchFamily="2" charset="2"/>
              </a:rPr>
              <a:t>Regular expression  english description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smtClean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>
                <a:sym typeface="Wingdings" panose="05000000000000000000" pitchFamily="2" charset="2"/>
              </a:rPr>
              <a:t>“</a:t>
            </a:r>
            <a:r>
              <a:rPr lang="en-US" altLang="en-US" sz="2200" b="1" i="1" smtClean="0">
                <a:sym typeface="Wingdings" panose="05000000000000000000" pitchFamily="2" charset="2"/>
              </a:rPr>
              <a:t>English description</a:t>
            </a:r>
            <a:r>
              <a:rPr lang="en-US" altLang="en-US" sz="2200" smtClean="0">
                <a:sym typeface="Wingdings" panose="05000000000000000000" pitchFamily="2" charset="2"/>
              </a:rPr>
              <a:t>” should be similar to how we have been describing languages in class</a:t>
            </a:r>
          </a:p>
          <a:p>
            <a:pPr lvl="1" eaLnBrk="1" hangingPunct="1"/>
            <a:r>
              <a:rPr lang="en-US" altLang="en-US" sz="2200" smtClean="0">
                <a:sym typeface="Wingdings" panose="05000000000000000000" pitchFamily="2" charset="2"/>
              </a:rPr>
              <a:t>E.g., languages of strings over {a,b} that end in b; or </a:t>
            </a:r>
          </a:p>
          <a:p>
            <a:pPr lvl="1" eaLnBrk="1" hangingPunct="1"/>
            <a:r>
              <a:rPr lang="en-US" altLang="en-US" sz="2200" smtClean="0">
                <a:sym typeface="Wingdings" panose="05000000000000000000" pitchFamily="2" charset="2"/>
              </a:rPr>
              <a:t>Languages of binary strings that have 0 in its even position, etc.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smtClean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u="sng" smtClean="0">
                <a:sym typeface="Wingdings" panose="05000000000000000000" pitchFamily="2" charset="2"/>
              </a:rPr>
              <a:t>Thumbrule:</a:t>
            </a:r>
            <a:r>
              <a:rPr lang="en-US" altLang="en-US" sz="2200" smtClean="0">
                <a:sym typeface="Wingdings" panose="05000000000000000000" pitchFamily="2" charset="2"/>
              </a:rPr>
              <a:t> the simpler the description is, the better. However, make sure that the description should accurately capture the language.</a:t>
            </a:r>
            <a:endParaRPr lang="en-US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829E2FD-5165-40B0-BD8A-624C9A06A450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Pumping Lemma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1700" u="sng" dirty="0" smtClean="0"/>
              <a:t>Purpose:</a:t>
            </a:r>
            <a:r>
              <a:rPr lang="en-US" sz="1700" dirty="0" smtClean="0"/>
              <a:t> Regular or not? Verification technique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1700" dirty="0" smtClean="0"/>
              <a:t>Steps/Checklist for Pumping Lemma (in order):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arenR"/>
              <a:defRPr/>
            </a:pPr>
            <a:r>
              <a:rPr lang="en-US" sz="1700" dirty="0" smtClean="0">
                <a:solidFill>
                  <a:srgbClr val="FF0000"/>
                </a:solidFill>
              </a:rPr>
              <a:t>Let N </a:t>
            </a:r>
            <a:r>
              <a:rPr lang="en-US" sz="1700" dirty="0" smtClean="0">
                <a:solidFill>
                  <a:srgbClr val="FF0000"/>
                </a:solidFill>
                <a:sym typeface="Wingdings" pitchFamily="28" charset="2"/>
              </a:rPr>
              <a:t> pumping lemma constant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arenR"/>
              <a:defRPr/>
            </a:pPr>
            <a:r>
              <a:rPr lang="en-US" sz="1700" dirty="0" smtClean="0">
                <a:solidFill>
                  <a:srgbClr val="006600"/>
                </a:solidFill>
                <a:sym typeface="Wingdings" pitchFamily="28" charset="2"/>
              </a:rPr>
              <a:t>Choose a template string w in L, such that |w|≥N. </a:t>
            </a:r>
            <a:br>
              <a:rPr lang="en-US" sz="1700" dirty="0" smtClean="0">
                <a:solidFill>
                  <a:srgbClr val="006600"/>
                </a:solidFill>
                <a:sym typeface="Wingdings" pitchFamily="28" charset="2"/>
              </a:rPr>
            </a:br>
            <a:r>
              <a:rPr lang="en-US" sz="1700" dirty="0" smtClean="0">
                <a:solidFill>
                  <a:srgbClr val="006600"/>
                </a:solidFill>
                <a:sym typeface="Wingdings" pitchFamily="28" charset="2"/>
              </a:rPr>
              <a:t>(Note: the string you choose should depend on N. And the choice of your w will affect the rest of the proof. So select w judiciously. Generally, a simple choice of w would be a good starting point. But if that doesn’t work, then go for others.)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arenR"/>
              <a:defRPr/>
            </a:pPr>
            <a:r>
              <a:rPr lang="en-US" sz="1700" dirty="0" smtClean="0">
                <a:solidFill>
                  <a:srgbClr val="FF0000"/>
                </a:solidFill>
                <a:sym typeface="Wingdings" pitchFamily="28" charset="2"/>
              </a:rPr>
              <a:t>Now w should satisfy P/L, and therefore, all three conditions of the lemma. Specifically, using conditions |</a:t>
            </a:r>
            <a:r>
              <a:rPr lang="en-US" sz="1700" dirty="0" err="1" smtClean="0">
                <a:solidFill>
                  <a:srgbClr val="FF0000"/>
                </a:solidFill>
                <a:sym typeface="Wingdings" pitchFamily="28" charset="2"/>
              </a:rPr>
              <a:t>xy</a:t>
            </a:r>
            <a:r>
              <a:rPr lang="en-US" sz="1700" dirty="0" smtClean="0">
                <a:solidFill>
                  <a:srgbClr val="FF0000"/>
                </a:solidFill>
                <a:sym typeface="Wingdings" pitchFamily="28" charset="2"/>
              </a:rPr>
              <a:t>|≤N and y</a:t>
            </a:r>
            <a:r>
              <a:rPr lang="en-US" sz="1700" dirty="0" smtClean="0">
                <a:solidFill>
                  <a:srgbClr val="FF0000"/>
                </a:solidFill>
                <a:sym typeface="Symbol"/>
              </a:rPr>
              <a:t>, try to conclude something about the property of the </a:t>
            </a:r>
            <a:r>
              <a:rPr lang="en-US" sz="1700" dirty="0" err="1" smtClean="0">
                <a:solidFill>
                  <a:srgbClr val="FF0000"/>
                </a:solidFill>
                <a:sym typeface="Symbol"/>
              </a:rPr>
              <a:t>xy</a:t>
            </a:r>
            <a:r>
              <a:rPr lang="en-US" sz="1700" dirty="0" smtClean="0">
                <a:solidFill>
                  <a:srgbClr val="FF0000"/>
                </a:solidFill>
                <a:sym typeface="Symbol"/>
              </a:rPr>
              <a:t> part and y part separately.</a:t>
            </a:r>
            <a:endParaRPr lang="en-US" sz="1700" dirty="0" smtClean="0">
              <a:solidFill>
                <a:srgbClr val="FF0000"/>
              </a:solidFill>
              <a:sym typeface="Wingdings" pitchFamily="28" charset="2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arenR"/>
              <a:defRPr/>
            </a:pPr>
            <a:r>
              <a:rPr lang="en-US" sz="1700" dirty="0" smtClean="0">
                <a:solidFill>
                  <a:srgbClr val="006600"/>
                </a:solidFill>
                <a:sym typeface="Wingdings" pitchFamily="28" charset="2"/>
              </a:rPr>
              <a:t>Next, use one of these two below strategies to arrive at the conclusion of </a:t>
            </a:r>
            <a:r>
              <a:rPr lang="en-US" sz="1700" dirty="0" err="1" smtClean="0">
                <a:solidFill>
                  <a:srgbClr val="006600"/>
                </a:solidFill>
                <a:sym typeface="Wingdings" pitchFamily="28" charset="2"/>
              </a:rPr>
              <a:t>xy</a:t>
            </a:r>
            <a:r>
              <a:rPr lang="en-US" sz="1700" baseline="30000" dirty="0" err="1" smtClean="0">
                <a:solidFill>
                  <a:srgbClr val="006600"/>
                </a:solidFill>
                <a:sym typeface="Wingdings" pitchFamily="28" charset="2"/>
              </a:rPr>
              <a:t>k</a:t>
            </a:r>
            <a:r>
              <a:rPr lang="en-US" sz="1700" dirty="0" err="1" smtClean="0">
                <a:solidFill>
                  <a:srgbClr val="006600"/>
                </a:solidFill>
                <a:sym typeface="Wingdings" pitchFamily="28" charset="2"/>
              </a:rPr>
              <a:t>z</a:t>
            </a:r>
            <a:r>
              <a:rPr lang="en-US" sz="1700" dirty="0" err="1" smtClean="0">
                <a:solidFill>
                  <a:srgbClr val="006600"/>
                </a:solidFill>
                <a:sym typeface="Symbol"/>
              </a:rPr>
              <a:t>L</a:t>
            </a:r>
            <a:r>
              <a:rPr lang="en-US" sz="1700" dirty="0" smtClean="0">
                <a:solidFill>
                  <a:srgbClr val="006600"/>
                </a:solidFill>
                <a:sym typeface="Symbol"/>
              </a:rPr>
              <a:t> (for some value of k)</a:t>
            </a:r>
            <a:r>
              <a:rPr lang="en-US" sz="1700" dirty="0" smtClean="0">
                <a:solidFill>
                  <a:srgbClr val="006600"/>
                </a:solidFill>
                <a:sym typeface="Wingdings" pitchFamily="28" charset="2"/>
              </a:rPr>
              <a:t>: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1700" dirty="0" smtClean="0">
                <a:solidFill>
                  <a:srgbClr val="006600"/>
                </a:solidFill>
                <a:sym typeface="Wingdings" pitchFamily="28" charset="2"/>
              </a:rPr>
              <a:t>Pump down (k=0)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1700" dirty="0" smtClean="0">
                <a:solidFill>
                  <a:srgbClr val="006600"/>
                </a:solidFill>
                <a:sym typeface="Wingdings" pitchFamily="28" charset="2"/>
              </a:rPr>
              <a:t>Pump up (k &gt;= 2)</a:t>
            </a:r>
            <a:br>
              <a:rPr lang="en-US" sz="1700" dirty="0" smtClean="0">
                <a:solidFill>
                  <a:srgbClr val="006600"/>
                </a:solidFill>
                <a:sym typeface="Wingdings" pitchFamily="28" charset="2"/>
              </a:rPr>
            </a:br>
            <a:r>
              <a:rPr lang="en-US" sz="1700" dirty="0" smtClean="0">
                <a:solidFill>
                  <a:srgbClr val="006600"/>
                </a:solidFill>
                <a:sym typeface="Wingdings" pitchFamily="28" charset="2"/>
              </a:rPr>
              <a:t>Note: arriving at a contradiction using either pumping up OR down is sufficient. No need to show both.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E2C009-499F-4155-9FE3-5891727B219D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Working out pumping lemma based proofs as a 2-player game: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Steps (think of this 2-party game):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143000" y="2514600"/>
            <a:ext cx="7391400" cy="3581400"/>
            <a:chOff x="1143000" y="2895600"/>
            <a:chExt cx="7391400" cy="3581400"/>
          </a:xfrm>
        </p:grpSpPr>
        <p:sp>
          <p:nvSpPr>
            <p:cNvPr id="16398" name="TextBox 5"/>
            <p:cNvSpPr txBox="1">
              <a:spLocks noChangeArrowheads="1"/>
            </p:cNvSpPr>
            <p:nvPr/>
          </p:nvSpPr>
          <p:spPr bwMode="auto">
            <a:xfrm>
              <a:off x="1143000" y="3048000"/>
              <a:ext cx="213552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u="sng">
                  <a:solidFill>
                    <a:srgbClr val="006600"/>
                  </a:solidFill>
                </a:rPr>
                <a:t>Good guy</a:t>
              </a:r>
              <a:r>
                <a:rPr lang="en-US" altLang="en-US">
                  <a:solidFill>
                    <a:srgbClr val="006600"/>
                  </a:solidFill>
                </a:rPr>
                <a:t> (us)</a:t>
              </a:r>
            </a:p>
          </p:txBody>
        </p:sp>
        <p:sp>
          <p:nvSpPr>
            <p:cNvPr id="16399" name="TextBox 6"/>
            <p:cNvSpPr txBox="1">
              <a:spLocks noChangeArrowheads="1"/>
            </p:cNvSpPr>
            <p:nvPr/>
          </p:nvSpPr>
          <p:spPr bwMode="auto">
            <a:xfrm>
              <a:off x="4925720" y="3048000"/>
              <a:ext cx="36086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u="sng">
                  <a:solidFill>
                    <a:srgbClr val="FF0000"/>
                  </a:solidFill>
                </a:rPr>
                <a:t>Bad guy</a:t>
              </a:r>
              <a:r>
                <a:rPr lang="en-US" altLang="en-US">
                  <a:solidFill>
                    <a:srgbClr val="FF0000"/>
                  </a:solidFill>
                </a:rPr>
                <a:t> (someone else)</a:t>
              </a:r>
            </a:p>
          </p:txBody>
        </p:sp>
        <p:cxnSp>
          <p:nvCxnSpPr>
            <p:cNvPr id="16400" name="Straight Connector 8"/>
            <p:cNvCxnSpPr>
              <a:cxnSpLocks noChangeShapeType="1"/>
            </p:cNvCxnSpPr>
            <p:nvPr/>
          </p:nvCxnSpPr>
          <p:spPr bwMode="auto">
            <a:xfrm rot="16200000" flipH="1">
              <a:off x="2590800" y="4648200"/>
              <a:ext cx="3581400" cy="76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TextBox 10"/>
          <p:cNvSpPr txBox="1"/>
          <p:nvPr/>
        </p:nvSpPr>
        <p:spPr>
          <a:xfrm>
            <a:off x="5181600" y="3200400"/>
            <a:ext cx="2087563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Claims L is regular</a:t>
            </a:r>
          </a:p>
        </p:txBody>
      </p:sp>
      <p:cxnSp>
        <p:nvCxnSpPr>
          <p:cNvPr id="13" name="Straight Arrow Connector 12"/>
          <p:cNvCxnSpPr>
            <a:cxnSpLocks noChangeShapeType="1"/>
            <a:stCxn id="11" idx="1"/>
            <a:endCxn id="17" idx="3"/>
          </p:cNvCxnSpPr>
          <p:nvPr/>
        </p:nvCxnSpPr>
        <p:spPr bwMode="auto">
          <a:xfrm flipH="1">
            <a:off x="3703638" y="3386138"/>
            <a:ext cx="1477962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5181600" y="3592513"/>
            <a:ext cx="3902075" cy="646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=&gt; Knows N </a:t>
            </a:r>
            <a:r>
              <a:rPr lang="en-US" sz="1800" dirty="0">
                <a:solidFill>
                  <a:srgbClr val="FF0000"/>
                </a:solidFill>
              </a:rPr>
              <a:t>and has the freedom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to choose any value of N≥1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3352800"/>
            <a:ext cx="2941638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6600"/>
                </a:solidFill>
              </a:rPr>
              <a:t>Builds w using N </a:t>
            </a:r>
            <a:br>
              <a:rPr lang="en-US" sz="1800" dirty="0">
                <a:solidFill>
                  <a:srgbClr val="006600"/>
                </a:solidFill>
              </a:rPr>
            </a:br>
            <a:r>
              <a:rPr lang="en-US" sz="1800" dirty="0">
                <a:solidFill>
                  <a:srgbClr val="006600"/>
                </a:solidFill>
              </a:rPr>
              <a:t>(without assuming </a:t>
            </a:r>
            <a:br>
              <a:rPr lang="en-US" sz="1800" dirty="0">
                <a:solidFill>
                  <a:srgbClr val="006600"/>
                </a:solidFill>
              </a:rPr>
            </a:br>
            <a:r>
              <a:rPr lang="en-US" sz="1800" dirty="0">
                <a:solidFill>
                  <a:srgbClr val="006600"/>
                </a:solidFill>
              </a:rPr>
              <a:t>   any particular value of N)</a:t>
            </a:r>
          </a:p>
        </p:txBody>
      </p:sp>
      <p:cxnSp>
        <p:nvCxnSpPr>
          <p:cNvPr id="20" name="Straight Arrow Connector 19"/>
          <p:cNvCxnSpPr>
            <a:cxnSpLocks noChangeShapeType="1"/>
            <a:stCxn id="17" idx="3"/>
            <a:endCxn id="26" idx="1"/>
          </p:cNvCxnSpPr>
          <p:nvPr/>
        </p:nvCxnSpPr>
        <p:spPr bwMode="auto">
          <a:xfrm>
            <a:off x="3703638" y="3814763"/>
            <a:ext cx="1325562" cy="1711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5029200" y="4648200"/>
            <a:ext cx="3822700" cy="1754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Comes up with {</a:t>
            </a:r>
            <a:r>
              <a:rPr lang="en-US" sz="1800" dirty="0" err="1">
                <a:solidFill>
                  <a:srgbClr val="FF0000"/>
                </a:solidFill>
              </a:rPr>
              <a:t>x,y,z</a:t>
            </a:r>
            <a:r>
              <a:rPr lang="en-US" sz="1800" dirty="0">
                <a:solidFill>
                  <a:srgbClr val="FF0000"/>
                </a:solidFill>
              </a:rPr>
              <a:t>} combination,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err="1">
                <a:solidFill>
                  <a:srgbClr val="FF0000"/>
                </a:solidFill>
              </a:rPr>
              <a:t>s.t</a:t>
            </a:r>
            <a:r>
              <a:rPr lang="en-US" sz="1800" dirty="0">
                <a:solidFill>
                  <a:srgbClr val="FF0000"/>
                </a:solidFill>
              </a:rPr>
              <a:t>. w=xyz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  (again, </a:t>
            </a:r>
            <a:r>
              <a:rPr lang="en-US" sz="1800" dirty="0">
                <a:solidFill>
                  <a:srgbClr val="FF0000"/>
                </a:solidFill>
              </a:rPr>
              <a:t>has the freedom to choose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any xyz split, but meeting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the two conditions of P/L: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i.e., |</a:t>
            </a:r>
            <a:r>
              <a:rPr lang="en-US" sz="1800" dirty="0" err="1">
                <a:solidFill>
                  <a:srgbClr val="FF0000"/>
                </a:solidFill>
              </a:rPr>
              <a:t>xy</a:t>
            </a:r>
            <a:r>
              <a:rPr lang="en-US" sz="1800" dirty="0">
                <a:solidFill>
                  <a:srgbClr val="FF0000"/>
                </a:solidFill>
              </a:rPr>
              <a:t>|≤N and y</a:t>
            </a:r>
            <a:r>
              <a:rPr lang="en-US" sz="1800" dirty="0">
                <a:solidFill>
                  <a:srgbClr val="FF0000"/>
                </a:solidFill>
                <a:sym typeface="Symbol"/>
              </a:rPr>
              <a:t>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4445000"/>
            <a:ext cx="380365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6600"/>
                </a:solidFill>
              </a:rPr>
              <a:t>Tries to break the </a:t>
            </a:r>
            <a:r>
              <a:rPr lang="en-US" sz="1800" dirty="0">
                <a:solidFill>
                  <a:srgbClr val="006600"/>
                </a:solidFill>
              </a:rPr>
              <a:t>third </a:t>
            </a:r>
            <a:r>
              <a:rPr lang="en-US" sz="1800" dirty="0">
                <a:solidFill>
                  <a:srgbClr val="006600"/>
                </a:solidFill>
              </a:rPr>
              <a:t>condition </a:t>
            </a:r>
            <a:r>
              <a:rPr lang="en-US" sz="1800" dirty="0">
                <a:solidFill>
                  <a:srgbClr val="006600"/>
                </a:solidFill>
              </a:rPr>
              <a:t/>
            </a:r>
            <a:br>
              <a:rPr lang="en-US" sz="1800" dirty="0">
                <a:solidFill>
                  <a:srgbClr val="006600"/>
                </a:solidFill>
              </a:rPr>
            </a:br>
            <a:r>
              <a:rPr lang="en-US" sz="1800" dirty="0">
                <a:solidFill>
                  <a:srgbClr val="006600"/>
                </a:solidFill>
              </a:rPr>
              <a:t>of P/L without assuming any </a:t>
            </a:r>
            <a:br>
              <a:rPr lang="en-US" sz="1800" dirty="0">
                <a:solidFill>
                  <a:srgbClr val="006600"/>
                </a:solidFill>
              </a:rPr>
            </a:br>
            <a:r>
              <a:rPr lang="en-US" sz="1800" dirty="0">
                <a:solidFill>
                  <a:srgbClr val="006600"/>
                </a:solidFill>
              </a:rPr>
              <a:t>particular {</a:t>
            </a:r>
            <a:r>
              <a:rPr lang="en-US" sz="1800" dirty="0" err="1">
                <a:solidFill>
                  <a:srgbClr val="006600"/>
                </a:solidFill>
              </a:rPr>
              <a:t>x,y,z</a:t>
            </a:r>
            <a:r>
              <a:rPr lang="en-US" sz="1800" dirty="0">
                <a:solidFill>
                  <a:srgbClr val="006600"/>
                </a:solidFill>
              </a:rPr>
              <a:t>} split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006600"/>
                </a:solidFill>
              </a:rPr>
              <a:t> this is done by first </a:t>
            </a:r>
            <a:r>
              <a:rPr lang="en-US" sz="1800" dirty="0">
                <a:solidFill>
                  <a:srgbClr val="006600"/>
                </a:solidFill>
              </a:rPr>
              <a:t>pumping </a:t>
            </a:r>
            <a:r>
              <a:rPr lang="en-US" sz="1800" dirty="0">
                <a:solidFill>
                  <a:srgbClr val="006600"/>
                </a:solidFill>
              </a:rPr>
              <a:t>down</a:t>
            </a:r>
            <a:br>
              <a:rPr lang="en-US" sz="1800" dirty="0">
                <a:solidFill>
                  <a:srgbClr val="006600"/>
                </a:solidFill>
              </a:rPr>
            </a:br>
            <a:r>
              <a:rPr lang="en-US" sz="1800" dirty="0">
                <a:solidFill>
                  <a:srgbClr val="006600"/>
                </a:solidFill>
              </a:rPr>
              <a:t>	(k=0)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006600"/>
                </a:solidFill>
              </a:rPr>
              <a:t> if that does not work, then try </a:t>
            </a:r>
            <a:br>
              <a:rPr lang="en-US" sz="1800" dirty="0">
                <a:solidFill>
                  <a:srgbClr val="006600"/>
                </a:solidFill>
              </a:rPr>
            </a:br>
            <a:r>
              <a:rPr lang="en-US" sz="1800" dirty="0">
                <a:solidFill>
                  <a:srgbClr val="006600"/>
                </a:solidFill>
              </a:rPr>
              <a:t>	pumping up (k≥2)</a:t>
            </a:r>
          </a:p>
        </p:txBody>
      </p:sp>
      <p:cxnSp>
        <p:nvCxnSpPr>
          <p:cNvPr id="21" name="Straight Arrow Connector 20"/>
          <p:cNvCxnSpPr>
            <a:cxnSpLocks noChangeShapeType="1"/>
            <a:stCxn id="26" idx="1"/>
            <a:endCxn id="30" idx="3"/>
          </p:cNvCxnSpPr>
          <p:nvPr/>
        </p:nvCxnSpPr>
        <p:spPr bwMode="auto">
          <a:xfrm flipH="1" flipV="1">
            <a:off x="4260850" y="5461000"/>
            <a:ext cx="768350" cy="65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  <p:bldP spid="26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GOOD LUCK!</a:t>
            </a:r>
            <a:endParaRPr lang="en-US" dirty="0"/>
          </a:p>
        </p:txBody>
      </p:sp>
      <p:sp>
        <p:nvSpPr>
          <p:cNvPr id="17411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812FCB-01A6-4F56-AD25-CC75B1727848}" type="slidenum">
              <a:rPr lang="en-US" altLang="en-US" sz="1400"/>
              <a:pPr/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D394A9-30D9-4DB9-8B7A-225A569D3CBD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Reg. Lang. Properties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Intersection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Set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Homomorphism &amp; inverse homomorphism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Look at all DFA/NFA constructions for the above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Expect example questions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990600" y="381000"/>
            <a:ext cx="4949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Not in syllabus for this Midterm 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7DF975-CE6C-4560-8813-1C6B41EB8FD7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Reg. Lang. Properties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Membership question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Emptiness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Reachability test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Finiteness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Remove states that are: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Unreachable, or cannot lead to accepting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Check for cycle in left-over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Or the reg. expression approach</a:t>
            </a:r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990600" y="381000"/>
            <a:ext cx="4949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Not in syllabus for this Midterm 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BD55E11-0EC2-4E3D-8149-5128C9C4A753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DFA minimization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Steps: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Remove unreachable states first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Detect equivalent states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Table-filing algorithm</a:t>
            </a: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990600" y="381000"/>
            <a:ext cx="4949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Not in syllabus for this Midterm 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844CDF2-EF1E-4548-BB21-45C9699EEA0A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properties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Are 2 DFAs equivalent?</a:t>
            </a:r>
          </a:p>
          <a:p>
            <a:pPr lvl="1" eaLnBrk="1" hangingPunct="1"/>
            <a:r>
              <a:rPr lang="en-US" altLang="en-US" smtClean="0"/>
              <a:t>Application of table filling algo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990600" y="381000"/>
            <a:ext cx="4949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Not in syllabus for this Midterm 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26C8CB-F87E-4134-B4DF-52482DF78897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 Details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class, </a:t>
            </a:r>
            <a:r>
              <a:rPr lang="en-US" altLang="en-US" dirty="0" smtClean="0"/>
              <a:t>Wednesday, Feb. 25, 2015</a:t>
            </a:r>
            <a:br>
              <a:rPr lang="en-US" altLang="en-US" dirty="0" smtClean="0"/>
            </a:br>
            <a:r>
              <a:rPr lang="en-US" altLang="en-US" dirty="0" smtClean="0"/>
              <a:t> 3:10pm-4pm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Comprehensive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Closed book, closed notes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04DB8D-3CFF-49DD-8D5C-30F91FB5AEBB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Syllabus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proofs</a:t>
            </a:r>
          </a:p>
          <a:p>
            <a:pPr eaLnBrk="1" hangingPunct="1"/>
            <a:r>
              <a:rPr lang="en-US" altLang="en-US" smtClean="0"/>
              <a:t>Finite Automata</a:t>
            </a:r>
          </a:p>
          <a:p>
            <a:pPr lvl="1" eaLnBrk="1" hangingPunct="1"/>
            <a:r>
              <a:rPr lang="en-US" altLang="en-US" smtClean="0"/>
              <a:t>NFA, DFA, </a:t>
            </a:r>
            <a:r>
              <a:rPr lang="ru-RU" altLang="en-US" smtClean="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mtClean="0">
                <a:cs typeface="Arial" panose="020B0604020202020204" pitchFamily="34" charset="0"/>
              </a:rPr>
              <a:t>-NFA</a:t>
            </a:r>
            <a:endParaRPr lang="ru-RU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mtClean="0"/>
              <a:t>Regular expressions</a:t>
            </a:r>
          </a:p>
          <a:p>
            <a:pPr eaLnBrk="1" hangingPunct="1"/>
            <a:r>
              <a:rPr lang="en-US" altLang="en-US" smtClean="0"/>
              <a:t>Regular languages &amp; properties</a:t>
            </a:r>
          </a:p>
          <a:p>
            <a:pPr lvl="1" eaLnBrk="1" hangingPunct="1"/>
            <a:r>
              <a:rPr lang="en-US" altLang="en-US" smtClean="0"/>
              <a:t>Pumping lemma for regular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5F9BFE-C0D3-47FA-912D-767EDB0F66D0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Finite Automata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chemeClr val="folHlink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The machine can exist in only one state at any given time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The machine can exist in multiple states at the same time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2800" smtClean="0">
                <a:cs typeface="Arial" panose="020B0604020202020204" pitchFamily="34" charset="0"/>
              </a:rPr>
              <a:t>-NFA is an NFA that allows </a:t>
            </a:r>
            <a:r>
              <a:rPr lang="en-US" altLang="en-US" sz="2800" smtClean="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2800" smtClean="0">
                <a:cs typeface="Arial" panose="020B0604020202020204" pitchFamily="34" charset="0"/>
              </a:rPr>
              <a:t>-transitions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cs typeface="Arial" panose="020B0604020202020204" pitchFamily="34" charset="0"/>
              </a:rPr>
              <a:t>What are their differences?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A46822-33C0-492E-BF85-91A02A3C2EBB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Deterministic Finite Automata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 DFA is defined by the 5-tuple: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chemeClr val="tx2"/>
                </a:solidFill>
              </a:rPr>
              <a:t>{Q, ∑ , q</a:t>
            </a:r>
            <a:r>
              <a:rPr lang="en-US" altLang="en-US" sz="1800" baseline="-25000" smtClean="0">
                <a:solidFill>
                  <a:schemeClr val="tx2"/>
                </a:solidFill>
              </a:rPr>
              <a:t>0</a:t>
            </a:r>
            <a:r>
              <a:rPr lang="en-US" altLang="en-US" sz="1800" smtClean="0">
                <a:solidFill>
                  <a:schemeClr val="tx2"/>
                </a:solidFill>
              </a:rPr>
              <a:t>,F, </a:t>
            </a:r>
            <a:r>
              <a:rPr lang="el-GR" altLang="en-US" sz="1800" smtClean="0">
                <a:solidFill>
                  <a:schemeClr val="folHlink"/>
                </a:solidFill>
                <a:latin typeface="Lucida Grande" pitchFamily="28" charset="0"/>
                <a:cs typeface="Tahoma" panose="020B0604030504040204" pitchFamily="34" charset="0"/>
              </a:rPr>
              <a:t>δ</a:t>
            </a:r>
            <a:r>
              <a:rPr lang="en-US" altLang="en-US" sz="1800" smtClean="0">
                <a:solidFill>
                  <a:schemeClr val="tx2"/>
                </a:solidFill>
              </a:rPr>
              <a:t>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chemeClr val="tx2"/>
                </a:solidFill>
              </a:rPr>
              <a:t>Two ways to define: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chemeClr val="tx2"/>
                </a:solidFill>
              </a:rPr>
              <a:t>State-diagram	(preferred)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chemeClr val="tx2"/>
                </a:solidFill>
              </a:rPr>
              <a:t>State-transition table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chemeClr val="tx2"/>
                </a:solidFill>
              </a:rPr>
              <a:t>DFA construction checklist: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chemeClr val="tx2"/>
                </a:solidFill>
              </a:rPr>
              <a:t>Associate states with their meanings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chemeClr val="tx2"/>
                </a:solidFill>
              </a:rPr>
              <a:t>Capture all possible combinations/input scenarios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>
                <a:solidFill>
                  <a:schemeClr val="tx2"/>
                </a:solidFill>
              </a:rPr>
              <a:t>break into cases &amp; subcases wherever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chemeClr val="tx2"/>
                </a:solidFill>
              </a:rPr>
              <a:t>Are outgoing transitions defined for every symbol from every state?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chemeClr val="tx2"/>
                </a:solidFill>
              </a:rPr>
              <a:t>Are final/accepting states marked?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chemeClr val="tx2"/>
                </a:solidFill>
              </a:rPr>
              <a:t>Possibly, dead/error-states will have to be included depending on the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E23BB4-8BC0-4BC2-8087-1500ABB1D915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Non-deterministic Finite Automata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 NFA is defined by the 5-tuple: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chemeClr val="tx2"/>
                </a:solidFill>
              </a:rPr>
              <a:t>{Q, ∑ , q</a:t>
            </a:r>
            <a:r>
              <a:rPr lang="en-US" altLang="en-US" sz="1800" baseline="-25000" smtClean="0">
                <a:solidFill>
                  <a:schemeClr val="tx2"/>
                </a:solidFill>
              </a:rPr>
              <a:t>0</a:t>
            </a:r>
            <a:r>
              <a:rPr lang="en-US" altLang="en-US" sz="1800" smtClean="0">
                <a:solidFill>
                  <a:schemeClr val="tx2"/>
                </a:solidFill>
              </a:rPr>
              <a:t>,F, </a:t>
            </a:r>
            <a:r>
              <a:rPr lang="el-GR" altLang="en-US" sz="1800" smtClean="0">
                <a:solidFill>
                  <a:schemeClr val="folHlink"/>
                </a:solidFill>
                <a:latin typeface="Lucida Grande" pitchFamily="28" charset="0"/>
                <a:cs typeface="Tahoma" panose="020B0604030504040204" pitchFamily="34" charset="0"/>
              </a:rPr>
              <a:t>δ</a:t>
            </a:r>
            <a:r>
              <a:rPr lang="en-US" altLang="en-US" sz="1800" smtClean="0">
                <a:solidFill>
                  <a:schemeClr val="tx2"/>
                </a:solidFill>
              </a:rPr>
              <a:t>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chemeClr val="tx2"/>
                </a:solidFill>
              </a:rPr>
              <a:t>Two ways to represent: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chemeClr val="tx2"/>
                </a:solidFill>
              </a:rPr>
              <a:t>State-diagram	(preferred)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chemeClr val="tx2"/>
                </a:solidFill>
              </a:rPr>
              <a:t>State-transition table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chemeClr val="tx2"/>
                </a:solidFill>
              </a:rPr>
              <a:t>NFA construction checklist: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chemeClr val="tx2"/>
                </a:solidFill>
              </a:rPr>
              <a:t>Has </a:t>
            </a:r>
            <a:r>
              <a:rPr lang="en-US" altLang="en-US" sz="1800" i="1" smtClean="0">
                <a:solidFill>
                  <a:schemeClr val="tx2"/>
                </a:solidFill>
              </a:rPr>
              <a:t>at least</a:t>
            </a:r>
            <a:r>
              <a:rPr lang="en-US" altLang="en-US" sz="1800" smtClean="0">
                <a:solidFill>
                  <a:schemeClr val="tx2"/>
                </a:solidFill>
              </a:rPr>
              <a:t> one nondeterministic transition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chemeClr val="tx2"/>
                </a:solidFill>
              </a:rPr>
              <a:t>Capture only valid input transitions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>
                <a:solidFill>
                  <a:schemeClr val="tx2"/>
                </a:solidFill>
              </a:rPr>
              <a:t>Can ignore invalid input symbol transitions (paths will die implicitly)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chemeClr val="tx2"/>
                </a:solidFill>
              </a:rPr>
              <a:t>Outgoing transitions defined only for valid symbols from every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chemeClr val="tx2"/>
                </a:solidFill>
              </a:rPr>
              <a:t>Are final/accepting states marked?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ABC653-C49A-40D9-90E2-9EC93B82F8DE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NFA to DFA conversion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chemeClr val="tx2"/>
                </a:solidFill>
              </a:rPr>
              <a:t>Checklist for NFA to DFA conversion</a:t>
            </a:r>
          </a:p>
          <a:p>
            <a:pPr lvl="1" eaLnBrk="1" hangingPunct="1"/>
            <a:r>
              <a:rPr lang="en-US" altLang="en-US" sz="2400" smtClean="0">
                <a:solidFill>
                  <a:schemeClr val="tx2"/>
                </a:solidFill>
              </a:rPr>
              <a:t>Two approaches:</a:t>
            </a:r>
          </a:p>
          <a:p>
            <a:pPr lvl="2" eaLnBrk="1" hangingPunct="1"/>
            <a:r>
              <a:rPr lang="en-US" altLang="en-US" sz="2000" smtClean="0">
                <a:solidFill>
                  <a:schemeClr val="tx2"/>
                </a:solidFill>
              </a:rPr>
              <a:t>Enumerate all possible subsets, or</a:t>
            </a:r>
          </a:p>
          <a:p>
            <a:pPr lvl="2" eaLnBrk="1" hangingPunct="1"/>
            <a:r>
              <a:rPr lang="en-US" altLang="en-US" sz="2000" smtClean="0">
                <a:solidFill>
                  <a:schemeClr val="tx2"/>
                </a:solidFill>
              </a:rPr>
              <a:t>Use </a:t>
            </a:r>
            <a:r>
              <a:rPr lang="en-US" altLang="en-US" sz="2000" b="1" i="1" smtClean="0">
                <a:solidFill>
                  <a:srgbClr val="FF0000"/>
                </a:solidFill>
              </a:rPr>
              <a:t>lazy construction </a:t>
            </a:r>
            <a:r>
              <a:rPr lang="en-US" altLang="en-US" sz="2000" smtClean="0">
                <a:solidFill>
                  <a:schemeClr val="tx2"/>
                </a:solidFill>
              </a:rPr>
              <a:t>strategy (to save time)</a:t>
            </a:r>
          </a:p>
          <a:p>
            <a:pPr lvl="3" eaLnBrk="1" hangingPunct="1"/>
            <a:r>
              <a:rPr lang="en-US" altLang="en-US" sz="1800" smtClean="0">
                <a:solidFill>
                  <a:schemeClr val="tx2"/>
                </a:solidFill>
              </a:rPr>
              <a:t>Introduce subset states only as needed</a:t>
            </a:r>
          </a:p>
          <a:p>
            <a:pPr lvl="2" eaLnBrk="1" hangingPunct="1"/>
            <a:r>
              <a:rPr lang="en-US" altLang="en-US" sz="2000" smtClean="0">
                <a:solidFill>
                  <a:schemeClr val="tx2"/>
                </a:solidFill>
              </a:rPr>
              <a:t>In your solutions, use the lazy construction procedure by default unless specified otherwise.</a:t>
            </a:r>
          </a:p>
          <a:p>
            <a:pPr lvl="1" eaLnBrk="1" hangingPunct="1"/>
            <a:r>
              <a:rPr lang="en-US" altLang="en-US" sz="2400" smtClean="0">
                <a:solidFill>
                  <a:schemeClr val="tx2"/>
                </a:solidFill>
              </a:rPr>
              <a:t>Any subset containing an accepting state is also accepting in the DFA</a:t>
            </a:r>
          </a:p>
          <a:p>
            <a:pPr lvl="1" eaLnBrk="1" hangingPunct="1"/>
            <a:r>
              <a:rPr lang="en-US" altLang="en-US" sz="2400" smtClean="0">
                <a:solidFill>
                  <a:schemeClr val="tx2"/>
                </a:solidFill>
              </a:rPr>
              <a:t>Have you made a special entry for </a:t>
            </a:r>
            <a:r>
              <a:rPr lang="el-GR" altLang="en-US" sz="2400" smtClean="0">
                <a:solidFill>
                  <a:schemeClr val="tx2"/>
                </a:solidFill>
                <a:cs typeface="Arial" panose="020B0604020202020204" pitchFamily="34" charset="0"/>
              </a:rPr>
              <a:t>Φ</a:t>
            </a:r>
            <a:r>
              <a:rPr lang="en-US" altLang="en-US" sz="2400" smtClean="0">
                <a:solidFill>
                  <a:schemeClr val="tx2"/>
                </a:solidFill>
                <a:cs typeface="Arial" panose="020B0604020202020204" pitchFamily="34" charset="0"/>
              </a:rPr>
              <a:t>, the empty subset?</a:t>
            </a:r>
          </a:p>
          <a:p>
            <a:pPr lvl="2" eaLnBrk="1" hangingPunct="1"/>
            <a:r>
              <a:rPr lang="en-US" altLang="en-US" sz="2000" smtClean="0">
                <a:solidFill>
                  <a:schemeClr val="tx2"/>
                </a:solidFill>
                <a:cs typeface="Arial" panose="020B0604020202020204" pitchFamily="34" charset="0"/>
              </a:rPr>
              <a:t>This will correspond to the dead/error state</a:t>
            </a:r>
          </a:p>
          <a:p>
            <a:pPr lvl="1" eaLnBrk="1" hangingPunct="1"/>
            <a:endParaRPr lang="en-US" alt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E4703A-C04A-4EF8-B21D-688F5799D7A9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mtClean="0">
                <a:cs typeface="Arial" panose="020B0604020202020204" pitchFamily="34" charset="0"/>
              </a:rPr>
              <a:t> -</a:t>
            </a:r>
            <a:r>
              <a:rPr lang="en-US" altLang="en-US" smtClean="0"/>
              <a:t>NFA to DFA conversion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tx2"/>
                </a:solidFill>
              </a:rPr>
              <a:t>Checklist for </a:t>
            </a:r>
            <a:r>
              <a:rPr lang="en-US" altLang="en-US" sz="2800" smtClean="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2400" smtClean="0">
                <a:solidFill>
                  <a:schemeClr val="tx2"/>
                </a:solidFill>
              </a:rPr>
              <a:t> </a:t>
            </a:r>
            <a:r>
              <a:rPr lang="en-US" altLang="en-US" sz="2400" smtClean="0">
                <a:solidFill>
                  <a:schemeClr val="tx2"/>
                </a:solidFill>
                <a:cs typeface="Arial" panose="020B0604020202020204" pitchFamily="34" charset="0"/>
              </a:rPr>
              <a:t>-</a:t>
            </a:r>
            <a:r>
              <a:rPr lang="en-US" altLang="en-US" sz="2400" smtClean="0">
                <a:solidFill>
                  <a:schemeClr val="tx2"/>
                </a:solidFill>
              </a:rPr>
              <a:t>NFA to DFA conversion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chemeClr val="tx2"/>
                </a:solidFill>
              </a:rPr>
              <a:t>First take ECLOSE(start state)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chemeClr val="tx2"/>
                </a:solidFill>
              </a:rPr>
              <a:t>New start state = ECLOSE(start state)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u="sng" smtClean="0">
                <a:solidFill>
                  <a:schemeClr val="tx2"/>
                </a:solidFill>
              </a:rPr>
              <a:t>Remember:</a:t>
            </a:r>
            <a:r>
              <a:rPr lang="en-US" altLang="en-US" sz="2000" smtClean="0">
                <a:solidFill>
                  <a:schemeClr val="tx2"/>
                </a:solidFill>
              </a:rPr>
              <a:t> ECLOSE(q) include q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chemeClr val="tx2"/>
                </a:solidFill>
              </a:rPr>
              <a:t>Then convert to DFA: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chemeClr val="tx2"/>
                </a:solidFill>
              </a:rPr>
              <a:t>Use </a:t>
            </a:r>
            <a:r>
              <a:rPr lang="en-US" altLang="en-US" sz="1800" i="1" smtClean="0">
                <a:solidFill>
                  <a:srgbClr val="FF0000"/>
                </a:solidFill>
              </a:rPr>
              <a:t>lazy construction </a:t>
            </a:r>
            <a:r>
              <a:rPr lang="en-US" altLang="en-US" sz="1800" smtClean="0">
                <a:solidFill>
                  <a:schemeClr val="tx2"/>
                </a:solidFill>
              </a:rPr>
              <a:t>strategy </a:t>
            </a:r>
            <a:r>
              <a:rPr lang="en-US" altLang="en-US" sz="1600" smtClean="0">
                <a:solidFill>
                  <a:schemeClr val="tx2"/>
                </a:solidFill>
              </a:rPr>
              <a:t>for introducing subset states only as needed (same as NFA to DFA), but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>
                <a:solidFill>
                  <a:schemeClr val="tx2"/>
                </a:solidFill>
              </a:rPr>
              <a:t>Only difference : take ECLOSE </a:t>
            </a:r>
            <a:r>
              <a:rPr lang="en-US" altLang="en-US" sz="1600" i="1" u="sng" smtClean="0">
                <a:solidFill>
                  <a:schemeClr val="tx2"/>
                </a:solidFill>
              </a:rPr>
              <a:t>after</a:t>
            </a:r>
            <a:r>
              <a:rPr lang="en-US" altLang="en-US" sz="1600" u="sng" smtClean="0">
                <a:solidFill>
                  <a:schemeClr val="tx2"/>
                </a:solidFill>
              </a:rPr>
              <a:t> </a:t>
            </a:r>
            <a:r>
              <a:rPr lang="en-US" altLang="en-US" sz="1600" smtClean="0">
                <a:solidFill>
                  <a:schemeClr val="tx2"/>
                </a:solidFill>
              </a:rPr>
              <a:t>transitions and also include those states in the subset corresponding to your destination state.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200" smtClean="0">
                <a:solidFill>
                  <a:schemeClr val="tx2"/>
                </a:solidFill>
              </a:rPr>
              <a:t>E.g., if q_i goes to {q_j, q_k}, then your subset must be: ECLOSE(q_j) U ECLOSE(q_k)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chemeClr val="tx2"/>
                </a:solidFill>
              </a:rPr>
              <a:t>Again, check for a special entry for </a:t>
            </a:r>
            <a:r>
              <a:rPr lang="el-GR" altLang="en-US" sz="2000" smtClean="0">
                <a:solidFill>
                  <a:schemeClr val="tx2"/>
                </a:solidFill>
                <a:cs typeface="Arial" panose="020B0604020202020204" pitchFamily="34" charset="0"/>
              </a:rPr>
              <a:t>Φ</a:t>
            </a:r>
            <a:r>
              <a:rPr lang="en-US" altLang="en-US" sz="2000" smtClean="0">
                <a:solidFill>
                  <a:schemeClr val="tx2"/>
                </a:solidFill>
                <a:cs typeface="Arial" panose="020B0604020202020204" pitchFamily="34" charset="0"/>
              </a:rPr>
              <a:t> if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0CCA03-3DFE-43B5-9193-17A83FB57573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 Expressions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 way to express accepting patterns </a:t>
            </a:r>
          </a:p>
          <a:p>
            <a:pPr eaLnBrk="1" hangingPunct="1"/>
            <a:r>
              <a:rPr lang="en-US" altLang="en-US" sz="2800" smtClean="0"/>
              <a:t>Operators for Reg. Exp.</a:t>
            </a:r>
          </a:p>
          <a:p>
            <a:pPr lvl="1" eaLnBrk="1" hangingPunct="1"/>
            <a:r>
              <a:rPr lang="en-US" altLang="en-US" sz="2400" smtClean="0"/>
              <a:t>(E), L(E+F), L(EF), L(E</a:t>
            </a:r>
            <a:r>
              <a:rPr lang="en-US" altLang="en-US" sz="2400" baseline="30000" smtClean="0"/>
              <a:t>*</a:t>
            </a:r>
            <a:r>
              <a:rPr lang="en-US" altLang="en-US" sz="2400" smtClean="0"/>
              <a:t>)..</a:t>
            </a:r>
          </a:p>
          <a:p>
            <a:pPr eaLnBrk="1" hangingPunct="1"/>
            <a:r>
              <a:rPr lang="en-US" altLang="en-US" sz="2800" smtClean="0"/>
              <a:t>Reg. Language </a:t>
            </a:r>
            <a:r>
              <a:rPr lang="en-US" altLang="en-US" sz="2800" smtClean="0">
                <a:sym typeface="Wingdings" panose="05000000000000000000" pitchFamily="2" charset="2"/>
              </a:rPr>
              <a:t> Reg. Exp. (checklist):</a:t>
            </a:r>
          </a:p>
          <a:p>
            <a:pPr lvl="1" eaLnBrk="1" hangingPunct="1"/>
            <a:r>
              <a:rPr lang="en-US" altLang="en-US" sz="2400" smtClean="0"/>
              <a:t>Capture all cases of valid input strings</a:t>
            </a:r>
          </a:p>
          <a:p>
            <a:pPr lvl="1" eaLnBrk="1" hangingPunct="1"/>
            <a:r>
              <a:rPr lang="en-US" altLang="en-US" sz="2400" smtClean="0"/>
              <a:t>Express each case by a reg. exp.</a:t>
            </a:r>
          </a:p>
          <a:p>
            <a:pPr lvl="1" eaLnBrk="1" hangingPunct="1"/>
            <a:r>
              <a:rPr lang="en-US" altLang="en-US" sz="2400" smtClean="0"/>
              <a:t>Combine all of them using the + operator</a:t>
            </a:r>
          </a:p>
          <a:p>
            <a:pPr lvl="1" eaLnBrk="1" hangingPunct="1"/>
            <a:r>
              <a:rPr lang="en-US" altLang="en-US" sz="2400" smtClean="0"/>
              <a:t>Pay attention to operator precedence</a:t>
            </a:r>
          </a:p>
          <a:p>
            <a:pPr lvl="1" eaLnBrk="1" hangingPunct="1"/>
            <a:r>
              <a:rPr lang="en-US" altLang="en-US" sz="2400" smtClean="0"/>
              <a:t>Try to reuse previously built regular expressions wherever possible</a:t>
            </a:r>
          </a:p>
          <a:p>
            <a:pPr lvl="1" eaLnBrk="1" hangingPunct="1"/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1056</TotalTime>
  <Words>1053</Words>
  <Application>Microsoft Office PowerPoint</Application>
  <PresentationFormat>On-screen Show (4:3)</PresentationFormat>
  <Paragraphs>238</Paragraphs>
  <Slides>19</Slides>
  <Notes>18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ＭＳ Ｐゴシック</vt:lpstr>
      <vt:lpstr>Wingdings</vt:lpstr>
      <vt:lpstr>Symbol</vt:lpstr>
      <vt:lpstr>Lucida Grande</vt:lpstr>
      <vt:lpstr>Tahoma</vt:lpstr>
      <vt:lpstr>Blends</vt:lpstr>
      <vt:lpstr>Midterm I review</vt:lpstr>
      <vt:lpstr>Test Details</vt:lpstr>
      <vt:lpstr>Syllabus</vt:lpstr>
      <vt:lpstr>Finite Automata</vt:lpstr>
      <vt:lpstr>Deterministic Finite Automata</vt:lpstr>
      <vt:lpstr>Non-deterministic Finite Automata</vt:lpstr>
      <vt:lpstr>NFA to DFA conversion</vt:lpstr>
      <vt:lpstr> -NFA to DFA conversion</vt:lpstr>
      <vt:lpstr>Regular Expressions </vt:lpstr>
      <vt:lpstr>Regular Expressions…</vt:lpstr>
      <vt:lpstr>Regular Expressions…</vt:lpstr>
      <vt:lpstr>English description of lang.</vt:lpstr>
      <vt:lpstr>Pumping Lemma</vt:lpstr>
      <vt:lpstr>Working out pumping lemma based proofs as a 2-player game:</vt:lpstr>
      <vt:lpstr>GOOD LUCK!</vt:lpstr>
      <vt:lpstr>Reg. Lang. Properties</vt:lpstr>
      <vt:lpstr>Other Reg. Lang. Properties</vt:lpstr>
      <vt:lpstr>DFA minimization</vt:lpstr>
      <vt:lpstr>Other properties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Kirti Rajagopalan</cp:lastModifiedBy>
  <cp:revision>378</cp:revision>
  <cp:lastPrinted>2007-08-15T03:01:31Z</cp:lastPrinted>
  <dcterms:created xsi:type="dcterms:W3CDTF">2007-08-14T22:08:29Z</dcterms:created>
  <dcterms:modified xsi:type="dcterms:W3CDTF">2015-02-22T00:08:14Z</dcterms:modified>
</cp:coreProperties>
</file>