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3" r:id="rId3"/>
    <p:sldId id="332" r:id="rId4"/>
    <p:sldId id="327" r:id="rId5"/>
    <p:sldId id="329" r:id="rId6"/>
    <p:sldId id="340" r:id="rId7"/>
    <p:sldId id="330" r:id="rId8"/>
    <p:sldId id="331" r:id="rId9"/>
    <p:sldId id="338" r:id="rId10"/>
    <p:sldId id="339" r:id="rId11"/>
    <p:sldId id="333" r:id="rId12"/>
    <p:sldId id="341" r:id="rId13"/>
    <p:sldId id="342" r:id="rId14"/>
    <p:sldId id="328" r:id="rId15"/>
    <p:sldId id="334" r:id="rId16"/>
    <p:sldId id="335" r:id="rId17"/>
    <p:sldId id="336" r:id="rId18"/>
    <p:sldId id="337" r:id="rId19"/>
    <p:sldId id="326" r:id="rId2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1837939-1BFB-3C4D-A27F-E66F5F94653B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263D55D-2D2F-D741-B53D-0FCA16152AD5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FF55A3-B3C3-C348-8108-02FE0015A697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2379D18-2218-EC45-B720-49EA0C0EDD9F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F7E13C-5C26-234C-91A9-A5D6E31B5F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510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49EAE2-CC00-484F-872C-4358E51C356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847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B5DB9-4E86-A34B-946D-A1375C15D98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853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F7AD48-12E5-7B42-AA8D-543D90E8600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82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8B5DB2-9A95-544F-8CB5-56BA8BB48E5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8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5DA0E-EE9B-CA40-8859-E432C191BB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65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46C7D-7653-CF47-A509-64F5CA3914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601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A7218-2EAA-9D40-A590-7AB4D95854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231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2DB93-5465-6B49-BD06-75E4B86940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6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8176DF-707F-2646-B369-79BE034828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284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954744-078D-FC41-B81A-526E81F53D4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039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05A0D28-6282-9C45-96FE-BCE4058AEB97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2864C5B-A5A6-B44A-BD53-6DE290F6E413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Midterm II review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9342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u="sng" dirty="0"/>
              <a:t>Date:</a:t>
            </a:r>
            <a:r>
              <a:rPr lang="en-US" altLang="x-none" dirty="0"/>
              <a:t> 4/17/2017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u="sng" dirty="0"/>
              <a:t>Time:</a:t>
            </a:r>
            <a:r>
              <a:rPr lang="en-US" altLang="x-none" dirty="0"/>
              <a:t> 10:10-11am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u="sng" dirty="0"/>
              <a:t>Location:</a:t>
            </a:r>
            <a:r>
              <a:rPr lang="en-US" altLang="x-none" dirty="0"/>
              <a:t> In class</a:t>
            </a:r>
          </a:p>
          <a:p>
            <a:pPr eaLnBrk="1" hangingPunct="1">
              <a:buFont typeface="Wingdings" charset="2"/>
              <a:buNone/>
            </a:pPr>
            <a:r>
              <a:rPr lang="en-US" altLang="x-none" dirty="0"/>
              <a:t>Closed book, closed notes</a:t>
            </a:r>
          </a:p>
          <a:p>
            <a:pPr eaLnBrk="1" hangingPunct="1">
              <a:buFont typeface="Wingdings" charset="2"/>
              <a:buNone/>
            </a:pPr>
            <a:endParaRPr lang="en-US" altLang="x-none" dirty="0"/>
          </a:p>
          <a:p>
            <a:pPr eaLnBrk="1" hangingPunct="1">
              <a:buFont typeface="Wingdings" charset="2"/>
              <a:buNone/>
            </a:pPr>
            <a:endParaRPr lang="en-US" altLang="x-none" dirty="0"/>
          </a:p>
          <a:p>
            <a:pPr eaLnBrk="1" hangingPunct="1">
              <a:buFont typeface="Wingdings" charset="2"/>
              <a:buNone/>
            </a:pPr>
            <a:endParaRPr lang="en-US" alt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933159A-4B8A-9449-A9C7-F1210169E2F9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PDA - common mistakes…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Transition notation </a:t>
            </a:r>
          </a:p>
          <a:p>
            <a:pPr lvl="1" eaLnBrk="1" hangingPunct="1"/>
            <a:r>
              <a:rPr lang="en-US" altLang="x-none" u="sng"/>
              <a:t>Goal:</a:t>
            </a:r>
            <a:r>
              <a:rPr lang="en-US" altLang="x-none"/>
              <a:t> </a:t>
            </a:r>
            <a:r>
              <a:rPr lang="en-US" altLang="x-none" b="1" i="1"/>
              <a:t>pop</a:t>
            </a:r>
            <a:r>
              <a:rPr lang="en-US" altLang="x-none"/>
              <a:t> stack top if stack top is 0</a:t>
            </a:r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18288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i</a:t>
            </a:r>
            <a:endParaRPr lang="en-US" altLang="x-none" sz="1600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auto">
          <a:xfrm>
            <a:off x="3733800" y="3581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j</a:t>
            </a:r>
            <a:endParaRPr lang="en-US" altLang="x-none" sz="1600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V="1">
            <a:off x="2209800" y="3733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2438400" y="3352800"/>
            <a:ext cx="77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a, 0 / 0 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4784725" y="3552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5318125" y="3552825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Why?</a:t>
            </a:r>
          </a:p>
        </p:txBody>
      </p:sp>
      <p:sp>
        <p:nvSpPr>
          <p:cNvPr id="12299" name="Oval 10"/>
          <p:cNvSpPr>
            <a:spLocks noChangeArrowheads="1"/>
          </p:cNvSpPr>
          <p:nvPr/>
        </p:nvSpPr>
        <p:spPr bwMode="auto">
          <a:xfrm>
            <a:off x="18288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i</a:t>
            </a:r>
            <a:endParaRPr lang="en-US" altLang="x-none" sz="1600"/>
          </a:p>
        </p:txBody>
      </p:sp>
      <p:sp>
        <p:nvSpPr>
          <p:cNvPr id="12300" name="Oval 11"/>
          <p:cNvSpPr>
            <a:spLocks noChangeArrowheads="1"/>
          </p:cNvSpPr>
          <p:nvPr/>
        </p:nvSpPr>
        <p:spPr bwMode="auto">
          <a:xfrm>
            <a:off x="3733800" y="4343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j</a:t>
            </a:r>
            <a:endParaRPr lang="en-US" altLang="x-none" sz="1600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V="1">
            <a:off x="2209800" y="4495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2438400" y="4114800"/>
            <a:ext cx="579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a / 0 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4784725" y="4314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5318125" y="4314825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Why?</a:t>
            </a:r>
          </a:p>
        </p:txBody>
      </p:sp>
      <p:sp>
        <p:nvSpPr>
          <p:cNvPr id="12305" name="Oval 16"/>
          <p:cNvSpPr>
            <a:spLocks noChangeArrowheads="1"/>
          </p:cNvSpPr>
          <p:nvPr/>
        </p:nvSpPr>
        <p:spPr bwMode="auto">
          <a:xfrm>
            <a:off x="18288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i</a:t>
            </a:r>
            <a:endParaRPr lang="en-US" altLang="x-none" sz="1600"/>
          </a:p>
        </p:txBody>
      </p:sp>
      <p:sp>
        <p:nvSpPr>
          <p:cNvPr id="12306" name="Oval 17"/>
          <p:cNvSpPr>
            <a:spLocks noChangeArrowheads="1"/>
          </p:cNvSpPr>
          <p:nvPr/>
        </p:nvSpPr>
        <p:spPr bwMode="auto">
          <a:xfrm>
            <a:off x="3733800" y="5105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j</a:t>
            </a:r>
            <a:endParaRPr lang="en-US" altLang="x-none" sz="1600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 flipV="1">
            <a:off x="2209800" y="5257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2438400" y="4876800"/>
            <a:ext cx="876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a, 00 / 0 </a:t>
            </a:r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4784725" y="5076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5318125" y="5076825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Why?</a:t>
            </a:r>
          </a:p>
        </p:txBody>
      </p:sp>
      <p:sp>
        <p:nvSpPr>
          <p:cNvPr id="12311" name="Oval 22"/>
          <p:cNvSpPr>
            <a:spLocks noChangeArrowheads="1"/>
          </p:cNvSpPr>
          <p:nvPr/>
        </p:nvSpPr>
        <p:spPr bwMode="auto">
          <a:xfrm>
            <a:off x="1828800" y="58197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i</a:t>
            </a:r>
            <a:endParaRPr lang="en-US" altLang="x-none" sz="1600"/>
          </a:p>
        </p:txBody>
      </p:sp>
      <p:sp>
        <p:nvSpPr>
          <p:cNvPr id="12312" name="Oval 23"/>
          <p:cNvSpPr>
            <a:spLocks noChangeArrowheads="1"/>
          </p:cNvSpPr>
          <p:nvPr/>
        </p:nvSpPr>
        <p:spPr bwMode="auto">
          <a:xfrm>
            <a:off x="3733800" y="58197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j</a:t>
            </a:r>
            <a:endParaRPr lang="en-US" altLang="x-none" sz="1600"/>
          </a:p>
        </p:txBody>
      </p:sp>
      <p:sp>
        <p:nvSpPr>
          <p:cNvPr id="12313" name="Line 24"/>
          <p:cNvSpPr>
            <a:spLocks noChangeShapeType="1"/>
          </p:cNvSpPr>
          <p:nvPr/>
        </p:nvSpPr>
        <p:spPr bwMode="auto">
          <a:xfrm flipV="1">
            <a:off x="2209800" y="59721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25"/>
          <p:cNvSpPr txBox="1">
            <a:spLocks noChangeArrowheads="1"/>
          </p:cNvSpPr>
          <p:nvPr/>
        </p:nvSpPr>
        <p:spPr bwMode="auto">
          <a:xfrm>
            <a:off x="2438400" y="5599113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a, 0 / </a:t>
            </a:r>
            <a:r>
              <a:rPr lang="en-US" altLang="x-none" sz="1400">
                <a:sym typeface="Symbol" charset="2"/>
              </a:rPr>
              <a:t></a:t>
            </a:r>
            <a:endParaRPr lang="en-US" altLang="x-none" sz="1400"/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4784725" y="5791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chemeClr val="hlink"/>
              </a:solidFill>
            </a:endParaRPr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>
            <a:off x="4876800" y="5943600"/>
            <a:ext cx="76200" cy="152400"/>
          </a:xfrm>
          <a:prstGeom prst="line">
            <a:avLst/>
          </a:prstGeom>
          <a:noFill/>
          <a:ln w="476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7" name="Line 28"/>
          <p:cNvSpPr>
            <a:spLocks noChangeShapeType="1"/>
          </p:cNvSpPr>
          <p:nvPr/>
        </p:nvSpPr>
        <p:spPr bwMode="auto">
          <a:xfrm flipV="1">
            <a:off x="4953000" y="5867400"/>
            <a:ext cx="228600" cy="228600"/>
          </a:xfrm>
          <a:prstGeom prst="line">
            <a:avLst/>
          </a:prstGeom>
          <a:noFill/>
          <a:ln w="476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6477000" y="4343400"/>
            <a:ext cx="2455863" cy="13239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 u="sng"/>
              <a:t>Remember:</a:t>
            </a:r>
            <a:r>
              <a:rPr lang="en-US" altLang="x-none" sz="1600"/>
              <a:t> </a:t>
            </a:r>
            <a:br>
              <a:rPr lang="en-US" altLang="x-none" sz="1600"/>
            </a:br>
            <a:r>
              <a:rPr lang="en-US" altLang="x-none" sz="1600"/>
              <a:t>    you can </a:t>
            </a:r>
            <a:r>
              <a:rPr lang="en-US" altLang="x-none" sz="1600" i="1"/>
              <a:t>push</a:t>
            </a:r>
            <a:r>
              <a:rPr lang="en-US" altLang="x-none" sz="1600"/>
              <a:t> multiple </a:t>
            </a:r>
            <a:br>
              <a:rPr lang="en-US" altLang="x-none" sz="1600"/>
            </a:br>
            <a:r>
              <a:rPr lang="en-US" altLang="x-none" sz="1600"/>
              <a:t>    symbols in one step, </a:t>
            </a:r>
            <a:br>
              <a:rPr lang="en-US" altLang="x-none" sz="1600"/>
            </a:br>
            <a:r>
              <a:rPr lang="en-US" altLang="x-none" sz="1600"/>
              <a:t>    but can </a:t>
            </a:r>
            <a:r>
              <a:rPr lang="en-US" altLang="x-none" sz="1600" i="1"/>
              <a:t>pop</a:t>
            </a:r>
            <a:r>
              <a:rPr lang="en-US" altLang="x-none" sz="1600"/>
              <a:t> only one </a:t>
            </a:r>
            <a:br>
              <a:rPr lang="en-US" altLang="x-none" sz="1600"/>
            </a:br>
            <a:r>
              <a:rPr lang="en-US" altLang="x-none" sz="1600"/>
              <a:t>    symbol at a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FBEB730-7E2E-1846-93EA-F45925F27B24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Design tips for PDAs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Take advantage of the two types of PDAs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/>
              <a:t>Acceptance by empty stack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x-none" sz="1800" dirty="0"/>
              <a:t>If no more input </a:t>
            </a:r>
            <a:r>
              <a:rPr lang="en-US" altLang="x-none" sz="1800" u="sng" dirty="0"/>
              <a:t>and</a:t>
            </a:r>
            <a:r>
              <a:rPr lang="en-US" altLang="x-none" sz="1800" dirty="0"/>
              <a:t> stack becomes empty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/>
              <a:t>Acceptance by final state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x-none" sz="1800" dirty="0"/>
              <a:t>If no more input </a:t>
            </a:r>
            <a:r>
              <a:rPr lang="en-US" altLang="x-none" sz="1800" u="sng" dirty="0"/>
              <a:t>and</a:t>
            </a:r>
            <a:r>
              <a:rPr lang="en-US" altLang="x-none" sz="1800" dirty="0"/>
              <a:t> end in final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Convert one form to another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Assign state for specific purposes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Push to “remember” and Pop to “tally”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Introducing your own stack symbols may help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Take advantage of non-determinism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PDA design restrictions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200"/>
              <a:t>Feel free to design an empty stack PDA or final state PDA unless otherwise explicitly specified</a:t>
            </a:r>
          </a:p>
          <a:p>
            <a:pPr lvl="1" eaLnBrk="1" hangingPunct="1"/>
            <a:r>
              <a:rPr lang="en-US" altLang="x-none" sz="1800"/>
              <a:t>This is meant for design convenience</a:t>
            </a:r>
          </a:p>
          <a:p>
            <a:pPr eaLnBrk="1" hangingPunct="1"/>
            <a:endParaRPr lang="en-US" altLang="x-none" sz="2200"/>
          </a:p>
          <a:p>
            <a:pPr eaLnBrk="1" hangingPunct="1"/>
            <a:r>
              <a:rPr lang="en-US" altLang="x-none" sz="2200"/>
              <a:t>But if I ask you design a specific type of PDA in the question, then show a direct construction </a:t>
            </a:r>
          </a:p>
          <a:p>
            <a:pPr lvl="1" eaLnBrk="1" hangingPunct="1"/>
            <a:r>
              <a:rPr lang="en-US" altLang="x-none" sz="2200"/>
              <a:t>i.e., do not convert one to another </a:t>
            </a:r>
          </a:p>
          <a:p>
            <a:pPr eaLnBrk="1" hangingPunct="1"/>
            <a:endParaRPr lang="en-US" altLang="x-none" sz="2200"/>
          </a:p>
          <a:p>
            <a:pPr eaLnBrk="1" hangingPunct="1"/>
            <a:r>
              <a:rPr lang="en-US" altLang="x-none" sz="2200"/>
              <a:t>Same applies for PDA vs. CFG</a:t>
            </a:r>
          </a:p>
          <a:p>
            <a:pPr lvl="1" eaLnBrk="1" hangingPunct="1"/>
            <a:r>
              <a:rPr lang="en-US" altLang="x-none" sz="2200"/>
              <a:t>i.e., If I ask you to design a PDA, then give a direct construction (do not convert from CFG)</a:t>
            </a:r>
          </a:p>
          <a:p>
            <a:pPr lvl="1" eaLnBrk="1" hangingPunct="1"/>
            <a:r>
              <a:rPr lang="en-US" altLang="x-none" sz="2200"/>
              <a:t>Same for CFG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934E70D-91D2-5345-80F9-1AC48E390CB1}" type="slidenum">
              <a:rPr lang="en-US" altLang="x-none" sz="1400"/>
              <a:pPr/>
              <a:t>12</a:t>
            </a:fld>
            <a:endParaRPr lang="en-US" altLang="x-none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Conversion procedures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Be familiar with:</a:t>
            </a:r>
          </a:p>
          <a:p>
            <a:pPr lvl="1"/>
            <a:r>
              <a:rPr lang="en-US" altLang="x-none"/>
              <a:t>CFG =&gt; PDA conversion</a:t>
            </a:r>
          </a:p>
          <a:p>
            <a:pPr lvl="1"/>
            <a:r>
              <a:rPr lang="en-US" altLang="x-none"/>
              <a:t>PDA empty stack =&gt; PDA final state</a:t>
            </a:r>
          </a:p>
          <a:p>
            <a:pPr lvl="1"/>
            <a:r>
              <a:rPr lang="en-US" altLang="x-none"/>
              <a:t>PDA final state =&gt; PDA empty stack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CA3CFC3-5DAA-B245-8687-3DC9DBFA731C}" type="slidenum">
              <a:rPr lang="en-US" altLang="x-none" sz="1400"/>
              <a:pPr/>
              <a:t>13</a:t>
            </a:fld>
            <a:endParaRPr lang="en-US" altLang="x-none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A3D9DE2-79D6-064B-A914-1586A802E049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 Simplification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050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Eliminate </a:t>
            </a:r>
            <a:r>
              <a:rPr lang="en-US" altLang="x-none" sz="2800">
                <a:sym typeface="Symbol" charset="2"/>
              </a:rPr>
              <a:t></a:t>
            </a:r>
            <a:r>
              <a:rPr lang="en-US" altLang="x-none" sz="2800"/>
              <a:t>-productions: A =&gt; </a:t>
            </a:r>
            <a:r>
              <a:rPr lang="en-US" altLang="x-none" sz="2800">
                <a:sym typeface="Symbol" charset="2"/>
              </a:rPr>
              <a:t></a:t>
            </a:r>
            <a:r>
              <a:rPr lang="en-US" altLang="x-none" sz="2800"/>
              <a:t>    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400"/>
              <a:t>==&gt;  substitute for A (with &amp; without)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400"/>
              <a:t>Find nullable symbols first and substitute next 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Eliminate unit productions: A=&gt; B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400"/>
              <a:t>==&gt; substitute for B directly in A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400"/>
              <a:t>Find unit pairs and then go production by production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800"/>
              <a:t>Eliminate useless symbols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400"/>
              <a:t>Retain only reachable and generating symbols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x-none" sz="2400"/>
              <a:t>Order: first generating test, and then reachability test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800"/>
              <a:t>Order is important :  steps (1) =&gt; (2) =&gt; (3)</a:t>
            </a:r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x-none" sz="2400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381000" y="76200"/>
            <a:ext cx="5268913" cy="1016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500"/>
              <a:t>Follow the algorithms described in class.</a:t>
            </a:r>
          </a:p>
          <a:p>
            <a:r>
              <a:rPr lang="en-US" altLang="x-none" sz="1500"/>
              <a:t>	if you come up with an ad hoc way that works for</a:t>
            </a:r>
            <a:br>
              <a:rPr lang="en-US" altLang="x-none" sz="1500"/>
            </a:br>
            <a:r>
              <a:rPr lang="en-US" altLang="x-none" sz="1500"/>
              <a:t>	that example but not necessarily for others, then </a:t>
            </a:r>
            <a:br>
              <a:rPr lang="en-US" altLang="x-none" sz="1500"/>
            </a:br>
            <a:r>
              <a:rPr lang="en-US" altLang="x-none" sz="1500"/>
              <a:t>	that could lead to reduction of points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210671B-5B84-8643-B8C5-2C6100FE9A00}" type="slidenum">
              <a:rPr lang="en-US" altLang="x-none" sz="1400"/>
              <a:pPr/>
              <a:t>15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Chomsky Normal Form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/>
              <a:t>All productions of the form: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A =&gt; BC    or     A=&gt; 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Grammar does </a:t>
            </a:r>
            <a:r>
              <a:rPr lang="en-US" altLang="x-none" sz="2800" u="sng"/>
              <a:t>not</a:t>
            </a:r>
            <a:r>
              <a:rPr lang="en-US" altLang="x-none" sz="2800"/>
              <a:t> contain: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/>
              <a:t>Useless symbols, unit and </a:t>
            </a:r>
            <a:r>
              <a:rPr lang="en-US" altLang="x-none" sz="2000">
                <a:sym typeface="Symbol" charset="2"/>
              </a:rPr>
              <a:t></a:t>
            </a:r>
            <a:r>
              <a:rPr lang="en-US" altLang="x-none" sz="2000"/>
              <a:t>-productions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Converting CFG (without S=&gt;*</a:t>
            </a:r>
            <a:r>
              <a:rPr lang="en-US" altLang="x-none" sz="2800">
                <a:sym typeface="Symbol" charset="2"/>
              </a:rPr>
              <a:t></a:t>
            </a:r>
            <a:r>
              <a:rPr lang="en-US" altLang="x-none" sz="2800"/>
              <a:t>) into CNF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Introduce new variables that collectively represent a sequence of other variables &amp; 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New variables for each terminal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/>
              <a:t>CNF ==&gt; Parse tree size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>
                <a:solidFill>
                  <a:schemeClr val="folHlink"/>
                </a:solidFill>
              </a:rPr>
              <a:t>If the length of the longest path in the parse tree is </a:t>
            </a:r>
            <a:r>
              <a:rPr lang="en-US" altLang="x-none" sz="2000" i="1">
                <a:solidFill>
                  <a:schemeClr val="folHlink"/>
                </a:solidFill>
              </a:rPr>
              <a:t>n</a:t>
            </a:r>
            <a:r>
              <a:rPr lang="en-US" altLang="x-none" sz="2000">
                <a:solidFill>
                  <a:schemeClr val="folHlink"/>
                </a:solidFill>
              </a:rPr>
              <a:t>, then </a:t>
            </a:r>
            <a:r>
              <a:rPr lang="en-US" altLang="x-none" sz="2000" i="1">
                <a:solidFill>
                  <a:schemeClr val="folHlink"/>
                </a:solidFill>
              </a:rPr>
              <a:t>|w| </a:t>
            </a:r>
            <a:r>
              <a:rPr lang="en-US" altLang="x-none" sz="2000" i="1">
                <a:solidFill>
                  <a:schemeClr val="folHlink"/>
                </a:solidFill>
                <a:ea typeface="Arial" charset="0"/>
                <a:cs typeface="Arial" charset="0"/>
              </a:rPr>
              <a:t>≤ 2</a:t>
            </a:r>
            <a:r>
              <a:rPr lang="en-US" altLang="x-none" sz="2000" i="1" baseline="30000">
                <a:solidFill>
                  <a:schemeClr val="folHlink"/>
                </a:solidFill>
                <a:ea typeface="Arial" charset="0"/>
                <a:cs typeface="Arial" charset="0"/>
              </a:rPr>
              <a:t>n-1</a:t>
            </a:r>
            <a:r>
              <a:rPr lang="en-US" altLang="x-none" sz="2000">
                <a:solidFill>
                  <a:schemeClr val="folHlink"/>
                </a:solidFill>
                <a:ea typeface="Arial" charset="0"/>
                <a:cs typeface="Arial" charset="0"/>
              </a:rPr>
              <a:t>.</a:t>
            </a:r>
            <a:endParaRPr lang="en-US" altLang="x-none" sz="2000"/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3AD2262-0FD1-EA47-AB7C-51EB4D7B8D14}" type="slidenum">
              <a:rPr lang="en-US" altLang="x-none" sz="1400"/>
              <a:pPr/>
              <a:t>16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Pumping Lemma for CFLs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Then there exists a constant n, s.t., </a:t>
            </a:r>
          </a:p>
          <a:p>
            <a:pPr lvl="1" eaLnBrk="1" hangingPunct="1"/>
            <a:r>
              <a:rPr lang="en-US" altLang="x-none"/>
              <a:t>if z is any string in L s.t. |z|</a:t>
            </a:r>
            <a:r>
              <a:rPr lang="en-US" altLang="x-none">
                <a:ea typeface="Arial" charset="0"/>
                <a:cs typeface="Arial" charset="0"/>
              </a:rPr>
              <a:t>≥n, then we can write z=</a:t>
            </a:r>
            <a:r>
              <a:rPr lang="en-US" altLang="x-none">
                <a:solidFill>
                  <a:srgbClr val="993300"/>
                </a:solidFill>
                <a:ea typeface="Arial" charset="0"/>
                <a:cs typeface="Arial" charset="0"/>
              </a:rPr>
              <a:t>u</a:t>
            </a:r>
            <a:r>
              <a:rPr lang="en-US" altLang="x-none">
                <a:solidFill>
                  <a:schemeClr val="hlink"/>
                </a:solidFill>
                <a:ea typeface="Arial" charset="0"/>
                <a:cs typeface="Arial" charset="0"/>
              </a:rPr>
              <a:t>v</a:t>
            </a:r>
            <a:r>
              <a:rPr lang="en-US" altLang="x-none">
                <a:solidFill>
                  <a:srgbClr val="993300"/>
                </a:solidFill>
                <a:ea typeface="Arial" charset="0"/>
                <a:cs typeface="Arial" charset="0"/>
              </a:rPr>
              <a:t>w</a:t>
            </a:r>
            <a:r>
              <a:rPr lang="en-US" altLang="x-none">
                <a:solidFill>
                  <a:schemeClr val="folHlink"/>
                </a:solidFill>
                <a:ea typeface="Arial" charset="0"/>
                <a:cs typeface="Arial" charset="0"/>
              </a:rPr>
              <a:t>x</a:t>
            </a:r>
            <a:r>
              <a:rPr lang="en-US" altLang="x-none">
                <a:solidFill>
                  <a:srgbClr val="993300"/>
                </a:solidFill>
                <a:ea typeface="Arial" charset="0"/>
                <a:cs typeface="Arial" charset="0"/>
              </a:rPr>
              <a:t>y</a:t>
            </a:r>
            <a:r>
              <a:rPr lang="en-US" altLang="x-none">
                <a:ea typeface="Arial" charset="0"/>
                <a:cs typeface="Arial" charset="0"/>
              </a:rPr>
              <a:t>, subject to the following </a:t>
            </a:r>
            <a:r>
              <a:rPr lang="en-US" altLang="x-none" u="sng">
                <a:ea typeface="Arial" charset="0"/>
                <a:cs typeface="Arial" charset="0"/>
              </a:rPr>
              <a:t>conditions:</a:t>
            </a:r>
          </a:p>
          <a:p>
            <a:pPr lvl="2" eaLnBrk="1" hangingPunct="1">
              <a:buFont typeface="Arial" charset="0"/>
              <a:buAutoNum type="arabicPeriod"/>
            </a:pPr>
            <a:r>
              <a:rPr lang="en-US" altLang="x-none">
                <a:ea typeface="Arial" charset="0"/>
                <a:cs typeface="Arial" charset="0"/>
              </a:rPr>
              <a:t>|</a:t>
            </a:r>
            <a:r>
              <a:rPr lang="en-US" altLang="x-none">
                <a:solidFill>
                  <a:schemeClr val="hlink"/>
                </a:solidFill>
                <a:ea typeface="Arial" charset="0"/>
                <a:cs typeface="Arial" charset="0"/>
              </a:rPr>
              <a:t>v</a:t>
            </a:r>
            <a:r>
              <a:rPr lang="en-US" altLang="x-none">
                <a:solidFill>
                  <a:srgbClr val="993300"/>
                </a:solidFill>
                <a:ea typeface="Arial" charset="0"/>
                <a:cs typeface="Arial" charset="0"/>
              </a:rPr>
              <a:t>w</a:t>
            </a:r>
            <a:r>
              <a:rPr lang="en-US" altLang="x-none">
                <a:solidFill>
                  <a:schemeClr val="folHlink"/>
                </a:solidFill>
                <a:ea typeface="Arial" charset="0"/>
                <a:cs typeface="Arial" charset="0"/>
              </a:rPr>
              <a:t>x</a:t>
            </a:r>
            <a:r>
              <a:rPr lang="en-US" altLang="x-none">
                <a:ea typeface="Arial" charset="0"/>
                <a:cs typeface="Arial" charset="0"/>
              </a:rPr>
              <a:t>| ≤ n</a:t>
            </a:r>
          </a:p>
          <a:p>
            <a:pPr lvl="2" eaLnBrk="1" hangingPunct="1">
              <a:buFont typeface="Arial" charset="0"/>
              <a:buAutoNum type="arabicPeriod"/>
            </a:pPr>
            <a:r>
              <a:rPr lang="en-US" altLang="x-none">
                <a:solidFill>
                  <a:schemeClr val="hlink"/>
                </a:solidFill>
                <a:ea typeface="Arial" charset="0"/>
                <a:cs typeface="Arial" charset="0"/>
              </a:rPr>
              <a:t>v</a:t>
            </a:r>
            <a:r>
              <a:rPr lang="en-US" altLang="x-none">
                <a:solidFill>
                  <a:schemeClr val="folHlink"/>
                </a:solidFill>
                <a:ea typeface="Arial" charset="0"/>
                <a:cs typeface="Arial" charset="0"/>
              </a:rPr>
              <a:t>x</a:t>
            </a:r>
            <a:r>
              <a:rPr lang="en-US" altLang="x-none">
                <a:ea typeface="Arial" charset="0"/>
                <a:cs typeface="Arial" charset="0"/>
              </a:rPr>
              <a:t>≠</a:t>
            </a:r>
            <a:r>
              <a:rPr lang="en-US" altLang="x-none">
                <a:sym typeface="Symbol" charset="2"/>
              </a:rPr>
              <a:t></a:t>
            </a:r>
            <a:endParaRPr lang="en-US" altLang="x-none">
              <a:ea typeface="Arial" charset="0"/>
              <a:cs typeface="Arial" charset="0"/>
            </a:endParaRPr>
          </a:p>
          <a:p>
            <a:pPr lvl="2" eaLnBrk="1" hangingPunct="1">
              <a:buFont typeface="Arial" charset="0"/>
              <a:buAutoNum type="arabicPeriod"/>
            </a:pPr>
            <a:r>
              <a:rPr lang="en-US" altLang="x-none">
                <a:ea typeface="Arial" charset="0"/>
                <a:cs typeface="Arial" charset="0"/>
              </a:rPr>
              <a:t>For all k≥0, </a:t>
            </a:r>
            <a:r>
              <a:rPr lang="en-US" altLang="x-none">
                <a:solidFill>
                  <a:srgbClr val="993300"/>
                </a:solidFill>
                <a:ea typeface="Arial" charset="0"/>
                <a:cs typeface="Arial" charset="0"/>
              </a:rPr>
              <a:t>u</a:t>
            </a:r>
            <a:r>
              <a:rPr lang="en-US" altLang="x-none">
                <a:solidFill>
                  <a:schemeClr val="hlink"/>
                </a:solidFill>
                <a:ea typeface="Arial" charset="0"/>
                <a:cs typeface="Arial" charset="0"/>
              </a:rPr>
              <a:t>v</a:t>
            </a:r>
            <a:r>
              <a:rPr lang="en-US" altLang="x-none" baseline="30000">
                <a:solidFill>
                  <a:schemeClr val="hlink"/>
                </a:solidFill>
                <a:ea typeface="Arial" charset="0"/>
                <a:cs typeface="Arial" charset="0"/>
              </a:rPr>
              <a:t>k</a:t>
            </a:r>
            <a:r>
              <a:rPr lang="en-US" altLang="x-none">
                <a:solidFill>
                  <a:srgbClr val="993300"/>
                </a:solidFill>
                <a:ea typeface="Arial" charset="0"/>
                <a:cs typeface="Arial" charset="0"/>
              </a:rPr>
              <a:t>w</a:t>
            </a:r>
            <a:r>
              <a:rPr lang="en-US" altLang="x-none">
                <a:solidFill>
                  <a:schemeClr val="folHlink"/>
                </a:solidFill>
                <a:ea typeface="Arial" charset="0"/>
                <a:cs typeface="Arial" charset="0"/>
              </a:rPr>
              <a:t>x</a:t>
            </a:r>
            <a:r>
              <a:rPr lang="en-US" altLang="x-none" baseline="30000">
                <a:solidFill>
                  <a:schemeClr val="folHlink"/>
                </a:solidFill>
                <a:ea typeface="Arial" charset="0"/>
                <a:cs typeface="Arial" charset="0"/>
              </a:rPr>
              <a:t>k</a:t>
            </a:r>
            <a:r>
              <a:rPr lang="en-US" altLang="x-none">
                <a:solidFill>
                  <a:srgbClr val="993300"/>
                </a:solidFill>
                <a:ea typeface="Arial" charset="0"/>
                <a:cs typeface="Arial" charset="0"/>
              </a:rPr>
              <a:t>y </a:t>
            </a:r>
            <a:r>
              <a:rPr lang="en-US" altLang="x-none">
                <a:ea typeface="Arial" charset="0"/>
                <a:cs typeface="Arial" charset="0"/>
              </a:rPr>
              <a:t>is in L</a:t>
            </a:r>
          </a:p>
          <a:p>
            <a:pPr eaLnBrk="1" hangingPunct="1"/>
            <a:endParaRPr lang="en-US" altLang="x-non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3D594A5-A8C9-F64C-88F6-F72F14B51C58}" type="slidenum">
              <a:rPr lang="en-US" altLang="x-none" sz="1400"/>
              <a:pPr/>
              <a:t>17</a:t>
            </a:fld>
            <a:endParaRPr lang="en-US" altLang="x-none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Using Pumping Lemmas for CFLs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x-none" sz="2800"/>
              <a:t>Steps: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Let n be the P/L constant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Pick a word z in the language s.t. |z|≥n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x-none" sz="2000"/>
              <a:t>(choice critical - any arbitrary choice may not work)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>
                <a:ea typeface="Arial" charset="0"/>
                <a:cs typeface="Arial" charset="0"/>
              </a:rPr>
              <a:t>z=</a:t>
            </a:r>
            <a:r>
              <a:rPr lang="en-US" altLang="x-none" sz="2400">
                <a:solidFill>
                  <a:srgbClr val="993300"/>
                </a:solidFill>
                <a:ea typeface="Arial" charset="0"/>
                <a:cs typeface="Arial" charset="0"/>
              </a:rPr>
              <a:t>u</a:t>
            </a:r>
            <a:r>
              <a:rPr lang="en-US" altLang="x-none" sz="2400">
                <a:solidFill>
                  <a:schemeClr val="hlink"/>
                </a:solidFill>
                <a:ea typeface="Arial" charset="0"/>
                <a:cs typeface="Arial" charset="0"/>
              </a:rPr>
              <a:t>v</a:t>
            </a:r>
            <a:r>
              <a:rPr lang="en-US" altLang="x-none" sz="2400">
                <a:solidFill>
                  <a:srgbClr val="993300"/>
                </a:solidFill>
                <a:ea typeface="Arial" charset="0"/>
                <a:cs typeface="Arial" charset="0"/>
              </a:rPr>
              <a:t>w</a:t>
            </a:r>
            <a:r>
              <a:rPr lang="en-US" altLang="x-none" sz="2400">
                <a:solidFill>
                  <a:schemeClr val="folHlink"/>
                </a:solidFill>
                <a:ea typeface="Arial" charset="0"/>
                <a:cs typeface="Arial" charset="0"/>
              </a:rPr>
              <a:t>x</a:t>
            </a:r>
            <a:r>
              <a:rPr lang="en-US" altLang="x-none" sz="2400">
                <a:solidFill>
                  <a:srgbClr val="993300"/>
                </a:solidFill>
                <a:ea typeface="Arial" charset="0"/>
                <a:cs typeface="Arial" charset="0"/>
              </a:rPr>
              <a:t>y</a:t>
            </a:r>
            <a:r>
              <a:rPr lang="en-US" altLang="x-none" sz="2400"/>
              <a:t> 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First, argue that because of </a:t>
            </a:r>
            <a:r>
              <a:rPr lang="en-US" altLang="x-none" sz="2400">
                <a:ea typeface="Arial" charset="0"/>
                <a:cs typeface="Arial" charset="0"/>
              </a:rPr>
              <a:t>conditions (1) &amp; (2), the portions covered by </a:t>
            </a:r>
            <a:r>
              <a:rPr lang="en-US" altLang="x-none" sz="2400">
                <a:solidFill>
                  <a:schemeClr val="hlink"/>
                </a:solidFill>
                <a:ea typeface="Arial" charset="0"/>
                <a:cs typeface="Arial" charset="0"/>
              </a:rPr>
              <a:t>v</a:t>
            </a:r>
            <a:r>
              <a:rPr lang="en-US" altLang="x-none" sz="2400">
                <a:solidFill>
                  <a:srgbClr val="993300"/>
                </a:solidFill>
                <a:ea typeface="Arial" charset="0"/>
                <a:cs typeface="Arial" charset="0"/>
              </a:rPr>
              <a:t>w</a:t>
            </a:r>
            <a:r>
              <a:rPr lang="en-US" altLang="x-none" sz="2400">
                <a:solidFill>
                  <a:schemeClr val="folHlink"/>
                </a:solidFill>
                <a:ea typeface="Arial" charset="0"/>
                <a:cs typeface="Arial" charset="0"/>
              </a:rPr>
              <a:t>x</a:t>
            </a:r>
            <a:r>
              <a:rPr lang="en-US" altLang="x-none" sz="2400">
                <a:ea typeface="Arial" charset="0"/>
                <a:cs typeface="Arial" charset="0"/>
              </a:rPr>
              <a:t> on the main string z will have to satisfy some properties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>
                <a:ea typeface="Arial" charset="0"/>
                <a:cs typeface="Arial" charset="0"/>
              </a:rPr>
              <a:t>Next, argue that by pumping up or down you will get a new string from z that is </a:t>
            </a:r>
            <a:r>
              <a:rPr lang="en-US" altLang="x-none" sz="2400" u="sng">
                <a:ea typeface="Arial" charset="0"/>
                <a:cs typeface="Arial" charset="0"/>
              </a:rPr>
              <a:t>not</a:t>
            </a:r>
            <a:r>
              <a:rPr lang="en-US" altLang="x-none" sz="2400" i="1">
                <a:ea typeface="Arial" charset="0"/>
                <a:cs typeface="Arial" charset="0"/>
              </a:rPr>
              <a:t> </a:t>
            </a:r>
            <a:r>
              <a:rPr lang="en-US" altLang="x-none" sz="2400">
                <a:ea typeface="Arial" charset="0"/>
                <a:cs typeface="Arial" charset="0"/>
              </a:rPr>
              <a:t>in L   </a:t>
            </a:r>
            <a:r>
              <a:rPr lang="en-US" altLang="x-none" sz="2400"/>
              <a:t> </a:t>
            </a:r>
          </a:p>
        </p:txBody>
      </p:sp>
      <p:sp>
        <p:nvSpPr>
          <p:cNvPr id="19461" name="TextBox 5"/>
          <p:cNvSpPr txBox="1">
            <a:spLocks noChangeArrowheads="1"/>
          </p:cNvSpPr>
          <p:nvPr/>
        </p:nvSpPr>
        <p:spPr bwMode="auto">
          <a:xfrm>
            <a:off x="609600" y="6096000"/>
            <a:ext cx="6877050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Refer to the exercises done in class as examples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AFCF4A-2524-3241-ADE0-B5E9FC480344}" type="slidenum">
              <a:rPr lang="en-US" altLang="x-none" sz="1400"/>
              <a:pPr/>
              <a:t>18</a:t>
            </a:fld>
            <a:endParaRPr lang="en-US" altLang="x-none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Closure Properties for CFL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Homomorphism, inverse homomorphism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CFLs are </a:t>
            </a:r>
            <a:r>
              <a:rPr lang="en-US" altLang="x-none" sz="2800" i="1" dirty="0"/>
              <a:t>not </a:t>
            </a:r>
            <a:r>
              <a:rPr lang="en-US" altLang="x-none" sz="2800" dirty="0"/>
              <a:t>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Complementation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4EC433-9534-EB45-8116-031803B74176}" type="slidenum">
              <a:rPr lang="en-US" altLang="x-none" sz="1400">
                <a:solidFill>
                  <a:schemeClr val="bg2"/>
                </a:solidFill>
              </a:rPr>
              <a:pPr/>
              <a:t>19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Good luck !!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endParaRPr lang="x-none" altLang="x-non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3542FB1-44DB-804D-94D5-77B2D2509437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Main Topics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Background on Regular Languages</a:t>
            </a:r>
          </a:p>
          <a:p>
            <a:pPr lvl="1" eaLnBrk="1" hangingPunct="1"/>
            <a:r>
              <a:rPr lang="en-US" altLang="x-none" dirty="0"/>
              <a:t>Reg. lang. closure properties + DFA minimization</a:t>
            </a:r>
          </a:p>
          <a:p>
            <a:pPr eaLnBrk="1" hangingPunct="1"/>
            <a:r>
              <a:rPr lang="en-US" altLang="x-none" dirty="0"/>
              <a:t>CFGs</a:t>
            </a:r>
          </a:p>
          <a:p>
            <a:pPr eaLnBrk="1" hangingPunct="1"/>
            <a:r>
              <a:rPr lang="en-US" altLang="x-none" dirty="0"/>
              <a:t>PDAs</a:t>
            </a:r>
          </a:p>
          <a:p>
            <a:pPr eaLnBrk="1" hangingPunct="1"/>
            <a:r>
              <a:rPr lang="en-US" altLang="x-none" dirty="0"/>
              <a:t>CFLs &amp; pumping lemma</a:t>
            </a:r>
          </a:p>
          <a:p>
            <a:pPr eaLnBrk="1" hangingPunct="1"/>
            <a:r>
              <a:rPr lang="en-US" altLang="x-none" dirty="0"/>
              <a:t>CFG simplification &amp; normal 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195BFB3-20D4-9243-A5F5-CBF3FA8DA781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Languages (Background)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Building 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Building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Closure property results of regular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Which languages cannot be regular and 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Property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/>
              <a:t>Pumping lemma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0" y="6048869"/>
            <a:ext cx="41975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need to know all material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covered prior to Midterm 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72F66C4-A1F8-F147-AD05-EAA509C01347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/>
              <a:t>G=(V,T,P,S)</a:t>
            </a:r>
          </a:p>
          <a:p>
            <a:pPr eaLnBrk="1" hangingPunct="1"/>
            <a:r>
              <a:rPr lang="en-US" altLang="x-none" sz="2800"/>
              <a:t>Derivation, recursive inference, parse trees</a:t>
            </a:r>
          </a:p>
          <a:p>
            <a:pPr lvl="1" eaLnBrk="1" hangingPunct="1"/>
            <a:r>
              <a:rPr lang="en-US" altLang="x-none" sz="2400"/>
              <a:t>Their equivalence</a:t>
            </a:r>
          </a:p>
          <a:p>
            <a:pPr eaLnBrk="1" hangingPunct="1"/>
            <a:r>
              <a:rPr lang="en-US" altLang="x-none" sz="2800"/>
              <a:t>Leftmost &amp; rightmost derivation</a:t>
            </a:r>
          </a:p>
          <a:p>
            <a:pPr lvl="1" eaLnBrk="1" hangingPunct="1"/>
            <a:r>
              <a:rPr lang="en-US" altLang="x-none" sz="2400"/>
              <a:t>Their equivalence</a:t>
            </a:r>
          </a:p>
          <a:p>
            <a:pPr lvl="1" eaLnBrk="1" hangingPunct="1"/>
            <a:r>
              <a:rPr lang="en-US" altLang="x-none" sz="2400"/>
              <a:t>Generate from parse tree</a:t>
            </a:r>
          </a:p>
          <a:p>
            <a:pPr eaLnBrk="1" hangingPunct="1"/>
            <a:r>
              <a:rPr lang="en-US" altLang="x-none" sz="2800"/>
              <a:t>Regular languages vs. CFLs	</a:t>
            </a:r>
          </a:p>
          <a:p>
            <a:pPr lvl="1" eaLnBrk="1" hangingPunct="1"/>
            <a:r>
              <a:rPr lang="en-US" altLang="x-none" sz="2400"/>
              <a:t>Right-linear &amp; left-linear grammars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F4171C0-9272-D041-95F8-D5E303476CF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Designing CFGs (tips &amp; techniques):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800"/>
              <a:t>Making your own start symbol for combining grammars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x-none" sz="1600"/>
              <a:t>Eg., S</a:t>
            </a:r>
            <a:r>
              <a:rPr lang="en-US" altLang="x-none" sz="1600" baseline="-25000"/>
              <a:t>new</a:t>
            </a:r>
            <a:r>
              <a:rPr lang="en-US" altLang="x-none" sz="1600"/>
              <a:t> =&gt; S</a:t>
            </a:r>
            <a:r>
              <a:rPr lang="en-US" altLang="x-none" sz="1600" baseline="-25000"/>
              <a:t>1</a:t>
            </a:r>
            <a:r>
              <a:rPr lang="en-US" altLang="x-none" sz="1600"/>
              <a:t> | S</a:t>
            </a:r>
            <a:r>
              <a:rPr lang="en-US" altLang="x-none" sz="1600" baseline="-25000"/>
              <a:t>2</a:t>
            </a:r>
            <a:r>
              <a:rPr lang="en-US" altLang="x-none" sz="1600"/>
              <a:t> (or) S</a:t>
            </a:r>
            <a:r>
              <a:rPr lang="en-US" altLang="x-none" sz="1600" baseline="-25000"/>
              <a:t>new</a:t>
            </a:r>
            <a:r>
              <a:rPr lang="en-US" altLang="x-none" sz="1600"/>
              <a:t> =&gt; S</a:t>
            </a:r>
            <a:r>
              <a:rPr lang="en-US" altLang="x-none" sz="1600" baseline="-25000"/>
              <a:t>1</a:t>
            </a:r>
            <a:r>
              <a:rPr lang="en-US" altLang="x-none" sz="1600"/>
              <a:t> S</a:t>
            </a:r>
            <a:r>
              <a:rPr lang="en-US" altLang="x-none" sz="1600" baseline="-25000"/>
              <a:t>2</a:t>
            </a:r>
            <a:r>
              <a:rPr lang="en-US" altLang="x-none" sz="160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800"/>
              <a:t>Matching symbols &amp; nested structures:  (e.g., S =&gt; a </a:t>
            </a:r>
            <a:r>
              <a:rPr lang="en-US" altLang="x-none" sz="1800" b="1">
                <a:solidFill>
                  <a:srgbClr val="FF0000"/>
                </a:solidFill>
              </a:rPr>
              <a:t>S</a:t>
            </a:r>
            <a:r>
              <a:rPr lang="en-US" altLang="x-none" sz="1800"/>
              <a:t> b | …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800"/>
              <a:t>Replicating nested structures side by side: (e.g., S =&gt; a S b </a:t>
            </a:r>
            <a:r>
              <a:rPr lang="en-US" altLang="x-none" sz="1800" b="1">
                <a:solidFill>
                  <a:srgbClr val="FF0000"/>
                </a:solidFill>
              </a:rPr>
              <a:t>S  </a:t>
            </a:r>
            <a:r>
              <a:rPr lang="en-US" altLang="x-none" sz="180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800"/>
              <a:t>Use variables for specific purposes (similar to states)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800"/>
              <a:t>To go to an “acceptance” from a variable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x-none" sz="1600"/>
              <a:t>==&gt; end the recursive substitution by making it generate terminals directly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x-none" sz="1600"/>
              <a:t>A =&gt; w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800"/>
              <a:t>Conversely, to </a:t>
            </a:r>
            <a:r>
              <a:rPr lang="en-US" altLang="x-none" sz="1800" i="1"/>
              <a:t>not </a:t>
            </a:r>
            <a:r>
              <a:rPr lang="en-US" altLang="x-none" sz="1800"/>
              <a:t>go to acceptance from a variable, have recursion (loop back to same variable either directly or indirectly)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Proving CFGs are correct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Char char="n"/>
              <a:defRPr/>
            </a:pPr>
            <a:r>
              <a:rPr lang="en-US" sz="2400" dirty="0"/>
              <a:t>You will use induction either on</a:t>
            </a:r>
          </a:p>
          <a:p>
            <a:pPr lvl="1" eaLnBrk="1" hangingPunct="1">
              <a:buFont typeface="Wingdings" pitchFamily="28" charset="2"/>
              <a:buChar char="n"/>
              <a:defRPr/>
            </a:pPr>
            <a:r>
              <a:rPr lang="en-US" sz="2400" dirty="0"/>
              <a:t>Input string length</a:t>
            </a:r>
          </a:p>
          <a:p>
            <a:pPr lvl="1" eaLnBrk="1" hangingPunct="1">
              <a:buFont typeface="Wingdings" pitchFamily="28" charset="2"/>
              <a:buChar char="n"/>
              <a:defRPr/>
            </a:pPr>
            <a:r>
              <a:rPr lang="en-US" sz="2400" dirty="0"/>
              <a:t>Derivation length</a:t>
            </a:r>
          </a:p>
          <a:p>
            <a:pPr eaLnBrk="1" hangingPunct="1">
              <a:buFont typeface="Wingdings" pitchFamily="28" charset="2"/>
              <a:buNone/>
              <a:defRPr/>
            </a:pPr>
            <a:endParaRPr lang="en-US" sz="2300" dirty="0"/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300" dirty="0"/>
              <a:t>To show: “IF </a:t>
            </a:r>
            <a:r>
              <a:rPr lang="en-US" sz="2300" dirty="0">
                <a:solidFill>
                  <a:srgbClr val="FF0000"/>
                </a:solidFill>
              </a:rPr>
              <a:t>a string is of a particular form (e.g., balanced </a:t>
            </a:r>
            <a:r>
              <a:rPr lang="en-US" sz="2300" dirty="0" err="1">
                <a:solidFill>
                  <a:srgbClr val="FF0000"/>
                </a:solidFill>
              </a:rPr>
              <a:t>paranthesis</a:t>
            </a:r>
            <a:r>
              <a:rPr lang="en-US" sz="2300" dirty="0">
                <a:solidFill>
                  <a:srgbClr val="FF0000"/>
                </a:solidFill>
              </a:rPr>
              <a:t>)</a:t>
            </a:r>
            <a:r>
              <a:rPr lang="en-US" sz="2300" dirty="0"/>
              <a:t>, 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THEN it will be generated by G</a:t>
            </a:r>
          </a:p>
          <a:p>
            <a:pPr lvl="1" eaLnBrk="1" hangingPunct="1">
              <a:buFont typeface="Wingdings" pitchFamily="28" charset="2"/>
              <a:buChar char="n"/>
              <a:defRPr/>
            </a:pPr>
            <a:r>
              <a:rPr lang="en-US" sz="2300" dirty="0"/>
              <a:t>Use induction on string length</a:t>
            </a:r>
          </a:p>
          <a:p>
            <a:pPr lvl="1" eaLnBrk="1" hangingPunct="1">
              <a:buFont typeface="Wingdings" pitchFamily="28" charset="2"/>
              <a:buChar char="n"/>
              <a:defRPr/>
            </a:pPr>
            <a:endParaRPr lang="en-US" sz="2300" dirty="0"/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300" dirty="0"/>
              <a:t>To show: “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IF a string is generated by L(G), </a:t>
            </a:r>
            <a:r>
              <a:rPr lang="en-US" sz="2300" dirty="0">
                <a:solidFill>
                  <a:srgbClr val="FF0000"/>
                </a:solidFill>
              </a:rPr>
              <a:t>THEN it is of a particular form (e.g., balanced </a:t>
            </a:r>
            <a:r>
              <a:rPr lang="en-US" sz="2300" dirty="0" err="1">
                <a:solidFill>
                  <a:srgbClr val="FF0000"/>
                </a:solidFill>
              </a:rPr>
              <a:t>paranthesis</a:t>
            </a:r>
            <a:r>
              <a:rPr lang="en-US" sz="2300" dirty="0">
                <a:solidFill>
                  <a:srgbClr val="FF0000"/>
                </a:solidFill>
              </a:rPr>
              <a:t>)</a:t>
            </a:r>
            <a:r>
              <a:rPr lang="en-US" sz="2300" dirty="0"/>
              <a:t>”</a:t>
            </a:r>
          </a:p>
          <a:p>
            <a:pPr lvl="1" eaLnBrk="1" hangingPunct="1">
              <a:buFont typeface="Wingdings" pitchFamily="28" charset="2"/>
              <a:buChar char="n"/>
              <a:defRPr/>
            </a:pPr>
            <a:r>
              <a:rPr lang="en-US" sz="2300" dirty="0"/>
              <a:t>Use induction on derivation length</a:t>
            </a:r>
          </a:p>
          <a:p>
            <a:pPr lvl="1" eaLnBrk="1" hangingPunct="1">
              <a:buFont typeface="Wingdings" pitchFamily="28" charset="2"/>
              <a:buChar char="n"/>
              <a:defRPr/>
            </a:pPr>
            <a:endParaRPr lang="en-US" sz="2300" dirty="0"/>
          </a:p>
          <a:p>
            <a:pPr lvl="1" eaLnBrk="1" hangingPunct="1">
              <a:buFont typeface="Wingdings" pitchFamily="28" charset="2"/>
              <a:buChar char="n"/>
              <a:defRPr/>
            </a:pPr>
            <a:endParaRPr lang="en-US" sz="23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DEB54E1-E8CE-3F46-A3CB-2B05404CB47F}" type="slidenum">
              <a:rPr lang="en-US" altLang="x-none" sz="1400"/>
              <a:pPr/>
              <a:t>6</a:t>
            </a:fld>
            <a:endParaRPr lang="en-US" altLang="x-none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636FAC-2E83-9442-B242-C100FB9C0C48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CFGs &amp; ambiguity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200"/>
              <a:t>Ambiguity of CFGs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/>
              <a:t>To show that a CFG is ambiguous, given one input string in the language which has more than one parse tree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200"/>
              <a:t>(or equivalenty, &gt;1 leftmost/rightmost derivation)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/>
              <a:t>Finding one example is sufficient</a:t>
            </a:r>
          </a:p>
          <a:p>
            <a:pPr eaLnBrk="1" hangingPunct="1">
              <a:lnSpc>
                <a:spcPct val="90000"/>
              </a:lnSpc>
            </a:pPr>
            <a:endParaRPr lang="en-US" altLang="x-none" sz="2200"/>
          </a:p>
          <a:p>
            <a:pPr eaLnBrk="1" hangingPunct="1">
              <a:lnSpc>
                <a:spcPct val="90000"/>
              </a:lnSpc>
            </a:pPr>
            <a:r>
              <a:rPr lang="en-US" altLang="x-none" sz="2200"/>
              <a:t>A CFL is </a:t>
            </a:r>
            <a:r>
              <a:rPr lang="en-US" altLang="x-none" sz="2200" i="1"/>
              <a:t>inherently ambiguous </a:t>
            </a:r>
            <a:r>
              <a:rPr lang="en-US" altLang="x-none" sz="2200"/>
              <a:t>if all grammars for that language are going to be ambiguous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200"/>
          </a:p>
          <a:p>
            <a:pPr eaLnBrk="1" hangingPunct="1">
              <a:lnSpc>
                <a:spcPct val="90000"/>
              </a:lnSpc>
            </a:pPr>
            <a:r>
              <a:rPr lang="en-US" altLang="x-none" sz="2200"/>
              <a:t>Converting ambiguous CFGs to non-ambiguous CFGs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/>
              <a:t>Not possible for inherently ambiguous 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/>
              <a:t>For unambiguous CFLs, use ambiguity resolving techniques (e.g., precedence)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B6D063A-C2C6-7E44-8123-D6998B08C6C2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PDAs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200"/>
              <a:t>PDA ==&gt; </a:t>
            </a:r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-NFA + “a stack”</a:t>
            </a:r>
          </a:p>
          <a:p>
            <a:pPr eaLnBrk="1" hangingPunct="1"/>
            <a:r>
              <a:rPr lang="en-US" altLang="x-none" sz="2200"/>
              <a:t>P = ( Q,∑,</a:t>
            </a:r>
            <a:r>
              <a:rPr lang="en-US" altLang="x-none" sz="2200">
                <a:sym typeface="Symbol" charset="2"/>
              </a:rPr>
              <a:t></a:t>
            </a:r>
            <a:r>
              <a:rPr lang="en-US" altLang="x-none" sz="2200"/>
              <a:t>, </a:t>
            </a:r>
            <a:r>
              <a:rPr lang="el-GR" altLang="x-none" sz="2200">
                <a:ea typeface="Tahoma" charset="0"/>
                <a:cs typeface="Tahoma" charset="0"/>
              </a:rPr>
              <a:t>δ,q</a:t>
            </a:r>
            <a:r>
              <a:rPr lang="el-GR" altLang="x-none" sz="2200" baseline="-25000">
                <a:ea typeface="Tahoma" charset="0"/>
                <a:cs typeface="Tahoma" charset="0"/>
              </a:rPr>
              <a:t>0</a:t>
            </a:r>
            <a:r>
              <a:rPr lang="el-GR" altLang="x-none" sz="2200">
                <a:ea typeface="Tahoma" charset="0"/>
                <a:cs typeface="Tahoma" charset="0"/>
              </a:rPr>
              <a:t>,Z</a:t>
            </a:r>
            <a:r>
              <a:rPr lang="el-GR" altLang="x-none" sz="2200" baseline="-25000">
                <a:ea typeface="Tahoma" charset="0"/>
                <a:cs typeface="Tahoma" charset="0"/>
              </a:rPr>
              <a:t>0</a:t>
            </a:r>
            <a:r>
              <a:rPr lang="el-GR" altLang="x-none" sz="2200">
                <a:ea typeface="Tahoma" charset="0"/>
                <a:cs typeface="Tahoma" charset="0"/>
              </a:rPr>
              <a:t>,F</a:t>
            </a:r>
            <a:r>
              <a:rPr lang="en-US" altLang="x-none" sz="2200"/>
              <a:t> )</a:t>
            </a:r>
          </a:p>
          <a:p>
            <a:pPr eaLnBrk="1" hangingPunct="1"/>
            <a:r>
              <a:rPr lang="el-GR" altLang="x-none" sz="2200">
                <a:ea typeface="Tahoma" charset="0"/>
                <a:cs typeface="Tahoma" charset="0"/>
              </a:rPr>
              <a:t>δ(q,a,X) = {(p,Y), …}</a:t>
            </a:r>
          </a:p>
          <a:p>
            <a:pPr eaLnBrk="1" hangingPunct="1"/>
            <a:r>
              <a:rPr lang="el-GR" altLang="x-none" sz="2200">
                <a:ea typeface="Tahoma" charset="0"/>
                <a:cs typeface="Tahoma" charset="0"/>
              </a:rPr>
              <a:t>ID : </a:t>
            </a:r>
            <a:r>
              <a:rPr lang="en-US" altLang="x-none" sz="2200"/>
              <a:t>(q, aw, XB ) |--- (p,w,AB)</a:t>
            </a:r>
            <a:endParaRPr lang="el-GR" altLang="x-none" sz="2200">
              <a:ea typeface="Tahoma" charset="0"/>
              <a:cs typeface="Tahoma" charset="0"/>
            </a:endParaRPr>
          </a:p>
          <a:p>
            <a:pPr eaLnBrk="1" hangingPunct="1"/>
            <a:r>
              <a:rPr lang="el-GR" altLang="x-none" sz="2200">
                <a:ea typeface="Tahoma" charset="0"/>
                <a:cs typeface="Tahoma" charset="0"/>
              </a:rPr>
              <a:t>State diagram way to show the design of PDAs</a:t>
            </a:r>
            <a:endParaRPr lang="en-US" altLang="x-none" sz="2200">
              <a:ea typeface="Tahoma" charset="0"/>
              <a:cs typeface="Tahoma" charset="0"/>
            </a:endParaRPr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34290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i</a:t>
            </a:r>
            <a:endParaRPr lang="en-US" altLang="x-none" sz="1600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53340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j</a:t>
            </a:r>
            <a:endParaRPr lang="en-US" altLang="x-none" sz="1600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 flipV="1">
            <a:off x="3810000" y="617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4038600" y="5791200"/>
            <a:ext cx="815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a, X / Y </a:t>
            </a: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2667000" y="5486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3048000" y="4267200"/>
            <a:ext cx="998538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chemeClr val="hlink"/>
                </a:solidFill>
              </a:rPr>
              <a:t>Next </a:t>
            </a:r>
            <a:br>
              <a:rPr lang="en-US" altLang="x-none" sz="2000">
                <a:solidFill>
                  <a:schemeClr val="hlink"/>
                </a:solidFill>
              </a:rPr>
            </a:br>
            <a:r>
              <a:rPr lang="en-US" altLang="x-none" sz="2000">
                <a:solidFill>
                  <a:schemeClr val="hlink"/>
                </a:solidFill>
              </a:rPr>
              <a:t>input </a:t>
            </a:r>
            <a:br>
              <a:rPr lang="en-US" altLang="x-none" sz="2000">
                <a:solidFill>
                  <a:schemeClr val="hlink"/>
                </a:solidFill>
              </a:rPr>
            </a:br>
            <a:r>
              <a:rPr lang="en-US" altLang="x-none" sz="2000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38100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1828800" y="49276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chemeClr val="hlink"/>
                </a:solidFill>
              </a:rPr>
              <a:t>Current</a:t>
            </a:r>
            <a:br>
              <a:rPr lang="en-US" altLang="x-none" sz="2000">
                <a:solidFill>
                  <a:schemeClr val="hlink"/>
                </a:solidFill>
              </a:rPr>
            </a:br>
            <a:r>
              <a:rPr lang="en-US" altLang="x-none" sz="2000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4114800" y="4267200"/>
            <a:ext cx="1041400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chemeClr val="hlink"/>
                </a:solidFill>
              </a:rPr>
              <a:t>Current</a:t>
            </a:r>
          </a:p>
          <a:p>
            <a:r>
              <a:rPr lang="en-US" altLang="x-none" sz="2000">
                <a:solidFill>
                  <a:schemeClr val="hlink"/>
                </a:solidFill>
              </a:rPr>
              <a:t>Stack</a:t>
            </a:r>
            <a:br>
              <a:rPr lang="en-US" altLang="x-none" sz="2000">
                <a:solidFill>
                  <a:schemeClr val="hlink"/>
                </a:solidFill>
              </a:rPr>
            </a:br>
            <a:r>
              <a:rPr lang="en-US" altLang="x-none" sz="2000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>
            <a:off x="4419600" y="533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5207000" y="4267200"/>
            <a:ext cx="1690688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chemeClr val="hlink"/>
                </a:solidFill>
              </a:rPr>
              <a:t>Stack</a:t>
            </a:r>
          </a:p>
          <a:p>
            <a:r>
              <a:rPr lang="en-US" altLang="x-none" sz="2000">
                <a:solidFill>
                  <a:schemeClr val="hlink"/>
                </a:solidFill>
              </a:rPr>
              <a:t>Top</a:t>
            </a:r>
          </a:p>
          <a:p>
            <a:r>
              <a:rPr lang="en-US" altLang="x-none" sz="2000">
                <a:solidFill>
                  <a:schemeClr val="hlink"/>
                </a:solidFill>
              </a:rPr>
              <a:t>Replacement</a:t>
            </a:r>
          </a:p>
          <a:p>
            <a:r>
              <a:rPr lang="en-US" altLang="x-none" sz="2000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10256" name="Line 15"/>
          <p:cNvSpPr>
            <a:spLocks noChangeShapeType="1"/>
          </p:cNvSpPr>
          <p:nvPr/>
        </p:nvSpPr>
        <p:spPr bwMode="auto">
          <a:xfrm flipH="1">
            <a:off x="4800600" y="548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6"/>
          <p:cNvSpPr>
            <a:spLocks noChangeShapeType="1"/>
          </p:cNvSpPr>
          <p:nvPr/>
        </p:nvSpPr>
        <p:spPr bwMode="auto">
          <a:xfrm flipH="1">
            <a:off x="5791200" y="6096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6400800" y="5689600"/>
            <a:ext cx="744538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chemeClr val="hlink"/>
                </a:solidFill>
              </a:rPr>
              <a:t>Next</a:t>
            </a:r>
            <a:br>
              <a:rPr lang="en-US" altLang="x-none" sz="2000">
                <a:solidFill>
                  <a:schemeClr val="hlink"/>
                </a:solidFill>
              </a:rPr>
            </a:br>
            <a:r>
              <a:rPr lang="en-US" altLang="x-none" sz="2000">
                <a:solidFill>
                  <a:schemeClr val="hlink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0F68D8-A8F7-4044-9768-E3EF04720463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PDA - common mistakes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Transition notation </a:t>
            </a:r>
          </a:p>
          <a:p>
            <a:pPr lvl="1" eaLnBrk="1" hangingPunct="1"/>
            <a:r>
              <a:rPr lang="en-US" altLang="x-none" u="sng"/>
              <a:t>Goal:</a:t>
            </a:r>
            <a:r>
              <a:rPr lang="en-US" altLang="x-none"/>
              <a:t> </a:t>
            </a:r>
            <a:r>
              <a:rPr lang="en-US" altLang="x-none" b="1" i="1"/>
              <a:t>push</a:t>
            </a:r>
            <a:r>
              <a:rPr lang="en-US" altLang="x-none"/>
              <a:t> symbol 0 on top of the current stack top symbol 1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828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i</a:t>
            </a:r>
            <a:endParaRPr lang="en-US" altLang="x-none" sz="1600"/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37338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j</a:t>
            </a:r>
            <a:endParaRPr lang="en-US" altLang="x-none" sz="1600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V="1">
            <a:off x="2209800" y="4114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2438400" y="3733800"/>
            <a:ext cx="77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a, 1 / 0 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4784725" y="3933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318125" y="3933825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Why?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18288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i</a:t>
            </a:r>
            <a:endParaRPr lang="en-US" altLang="x-none" sz="1600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37338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j</a:t>
            </a:r>
            <a:endParaRPr lang="en-US" altLang="x-none" sz="1600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2209800" y="487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438400" y="4495800"/>
            <a:ext cx="727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a / 1 0 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784725" y="4695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318125" y="4695825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Why?</a:t>
            </a:r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18288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i</a:t>
            </a:r>
            <a:endParaRPr lang="en-US" altLang="x-none" sz="1600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3733800" y="5486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j</a:t>
            </a:r>
            <a:endParaRPr lang="en-US" altLang="x-none" sz="1600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2209800" y="5638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2438400" y="5257800"/>
            <a:ext cx="876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a, 1 / 10 </a:t>
            </a: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4784725" y="54578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5318125" y="5457825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Why?</a:t>
            </a:r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1828800" y="62007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i</a:t>
            </a:r>
            <a:endParaRPr lang="en-US" altLang="x-none" sz="1600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3733800" y="620077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j</a:t>
            </a:r>
            <a:endParaRPr lang="en-US" altLang="x-none" sz="1600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2209800" y="635317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2438400" y="5972175"/>
            <a:ext cx="876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a, 1 / 01 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4784725" y="61722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chemeClr val="hlink"/>
              </a:solidFill>
            </a:endParaRPr>
          </a:p>
        </p:txBody>
      </p:sp>
      <p:sp>
        <p:nvSpPr>
          <p:cNvPr id="11292" name="Line 29"/>
          <p:cNvSpPr>
            <a:spLocks noChangeShapeType="1"/>
          </p:cNvSpPr>
          <p:nvPr/>
        </p:nvSpPr>
        <p:spPr bwMode="auto">
          <a:xfrm>
            <a:off x="4876800" y="6324600"/>
            <a:ext cx="76200" cy="152400"/>
          </a:xfrm>
          <a:prstGeom prst="line">
            <a:avLst/>
          </a:prstGeom>
          <a:noFill/>
          <a:ln w="476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30"/>
          <p:cNvSpPr>
            <a:spLocks noChangeShapeType="1"/>
          </p:cNvSpPr>
          <p:nvPr/>
        </p:nvSpPr>
        <p:spPr bwMode="auto">
          <a:xfrm flipV="1">
            <a:off x="4953000" y="6248400"/>
            <a:ext cx="228600" cy="228600"/>
          </a:xfrm>
          <a:prstGeom prst="line">
            <a:avLst/>
          </a:prstGeom>
          <a:noFill/>
          <a:ln w="476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1123</TotalTime>
  <Words>1212</Words>
  <Application>Microsoft Office PowerPoint</Application>
  <PresentationFormat>On-screen Show (4:3)</PresentationFormat>
  <Paragraphs>224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Symbol</vt:lpstr>
      <vt:lpstr>Tahoma</vt:lpstr>
      <vt:lpstr>Wingdings</vt:lpstr>
      <vt:lpstr>Blends</vt:lpstr>
      <vt:lpstr>Midterm II review</vt:lpstr>
      <vt:lpstr>Main Topics </vt:lpstr>
      <vt:lpstr>Regular Languages (Background)</vt:lpstr>
      <vt:lpstr>CFGs</vt:lpstr>
      <vt:lpstr>CFGs</vt:lpstr>
      <vt:lpstr>Proving CFGs are correct</vt:lpstr>
      <vt:lpstr>CFGs &amp; ambiguity</vt:lpstr>
      <vt:lpstr>PDAs</vt:lpstr>
      <vt:lpstr>PDA - common mistakes</vt:lpstr>
      <vt:lpstr>PDA - common mistakes…</vt:lpstr>
      <vt:lpstr>Design tips for PDAs</vt:lpstr>
      <vt:lpstr>PDA design restrictions</vt:lpstr>
      <vt:lpstr>Conversion procedures</vt:lpstr>
      <vt:lpstr>CFG Simplification</vt:lpstr>
      <vt:lpstr>Chomsky Normal Form</vt:lpstr>
      <vt:lpstr>Pumping Lemma for CFLs</vt:lpstr>
      <vt:lpstr>Using Pumping Lemmas for CFLs</vt:lpstr>
      <vt:lpstr>Closure Properties for CFL</vt:lpstr>
      <vt:lpstr>Good luck !!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Anantharaman Kalyanaraman</cp:lastModifiedBy>
  <cp:revision>387</cp:revision>
  <cp:lastPrinted>2007-08-15T03:01:31Z</cp:lastPrinted>
  <dcterms:created xsi:type="dcterms:W3CDTF">2007-08-14T22:08:29Z</dcterms:created>
  <dcterms:modified xsi:type="dcterms:W3CDTF">2017-04-10T16:17:37Z</dcterms:modified>
</cp:coreProperties>
</file>