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40" d="100"/>
          <a:sy n="40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C42EA-C13E-2B4A-AA3B-4305DCC677DF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7C3683-FE74-144E-83EC-75BD1EB9FAD2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B2673C-9F27-9A4E-B2BF-8640DA086C03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759D3A-A02D-124E-A495-00FF827BA46B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Finite Automata (FA) &amp; Regular Expressions (Reg Ex)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>
                <a:solidFill>
                  <a:schemeClr val="hlink"/>
                </a:solidFill>
              </a:rPr>
              <a:t>Theorem 1</a:t>
            </a:r>
            <a:r>
              <a:rPr lang="en-US" sz="2400" i="1" u="sng" dirty="0">
                <a:solidFill>
                  <a:srgbClr val="FF0000"/>
                </a:solidFill>
              </a:rPr>
              <a:t>:</a:t>
            </a:r>
            <a:r>
              <a:rPr lang="en-US" sz="2400" i="1" dirty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regular expression R there exists an </a:t>
            </a:r>
            <a:r>
              <a:rPr lang="en-US" sz="2600" i="1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 </a:t>
            </a:r>
            <a:r>
              <a:rPr lang="en-US" altLang="x-none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257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505200" y="5105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 flipV="1">
            <a:off x="3810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Theorem 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Informally, trace all distinct paths (traversing cycles only once) </a:t>
            </a:r>
            <a:br>
              <a:rPr lang="en-US" altLang="x-none"/>
            </a:br>
            <a:r>
              <a:rPr lang="en-US" altLang="x-none"/>
              <a:t>	from the start state to </a:t>
            </a:r>
            <a:r>
              <a:rPr lang="en-US" altLang="x-none" i="1"/>
              <a:t>each of the </a:t>
            </a:r>
            <a:r>
              <a:rPr lang="en-US" altLang="x-none"/>
              <a:t>final states </a:t>
            </a:r>
            <a:br>
              <a:rPr lang="en-US" altLang="x-none"/>
            </a:br>
            <a:r>
              <a:rPr lang="en-US" altLang="x-none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60960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1066800" y="3970338"/>
            <a:ext cx="2324100" cy="781050"/>
            <a:chOff x="1066800" y="3333690"/>
            <a:chExt cx="2324100" cy="78111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1066800" y="3644900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429000" y="4560888"/>
            <a:ext cx="1752600" cy="495300"/>
            <a:chOff x="2160" y="2472"/>
            <a:chExt cx="1104" cy="312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>
              <a:off x="2592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615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3047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81600" y="3997325"/>
            <a:ext cx="2743200" cy="1874838"/>
            <a:chOff x="3264" y="2117"/>
            <a:chExt cx="1728" cy="1181"/>
          </a:xfrm>
        </p:grpSpPr>
        <p:sp>
          <p:nvSpPr>
            <p:cNvPr id="1435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0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6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974" y="237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70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  <p:sp>
          <p:nvSpPr>
            <p:cNvPr id="14371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2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3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4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5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66"/>
            <p:cNvSpPr txBox="1">
              <a:spLocks noChangeArrowheads="1"/>
            </p:cNvSpPr>
            <p:nvPr/>
          </p:nvSpPr>
          <p:spPr bwMode="auto">
            <a:xfrm>
              <a:off x="4103" y="304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7" name="Freeform 67"/>
            <p:cNvSpPr>
              <a:spLocks/>
            </p:cNvSpPr>
            <p:nvPr/>
          </p:nvSpPr>
          <p:spPr bwMode="auto">
            <a:xfrm>
              <a:off x="3360" y="2296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68"/>
            <p:cNvSpPr txBox="1">
              <a:spLocks noChangeArrowheads="1"/>
            </p:cNvSpPr>
            <p:nvPr/>
          </p:nvSpPr>
          <p:spPr bwMode="auto">
            <a:xfrm>
              <a:off x="3840" y="211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9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9812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7E69B0-CB0C-7446-8C47-78B1FF4020C1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Commutative: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E+F = F+E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Associative: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(E+F)+G = E+(F+G)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(EF)G = E(FG)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Identity: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</a:t>
            </a:r>
            <a:r>
              <a:rPr lang="el-GR" altLang="x-none" sz="2400"/>
              <a:t>Φ =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E = E 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= 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Annihilator:</a:t>
            </a:r>
            <a:r>
              <a:rPr lang="el-GR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ΦE = EΦ = Φ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FD0641-1438-B242-A8F3-28537502B914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Distributive:</a:t>
            </a:r>
            <a:endParaRPr lang="el-GR" altLang="x-none" sz="2800"/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E(F+G) = EF + EG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(F+G)E = FE+GE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Idempotent:</a:t>
            </a:r>
            <a:r>
              <a:rPr lang="el-GR" altLang="x-none" sz="2800"/>
              <a:t> E + E =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Involving Kleene closures: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(E*)* 	= E*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Φ*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*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endParaRPr lang="en-US" altLang="x-none" sz="24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</a:t>
            </a:r>
            <a:r>
              <a:rPr lang="en-US" altLang="x-none" sz="2400" baseline="30000">
                <a:ea typeface="ＭＳ Ｐゴシック" charset="-128"/>
              </a:rPr>
              <a:t>+	</a:t>
            </a:r>
            <a:r>
              <a:rPr lang="en-US" altLang="x-none" sz="2400">
                <a:ea typeface="ＭＳ Ｐゴシック" charset="-128"/>
              </a:rPr>
              <a:t>=EE*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E?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+E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3668762-AE66-9B4F-B260-33CB86A9DCC5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x-none" sz="2800"/>
              <a:t>Let R and S be two regular expressions. Then: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altLang="x-none" sz="28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((R*)*)* = R*	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(R+S)* = R* + S*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(RS + R)* RS = (RR*S)*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 to </a:t>
            </a:r>
            <a:r>
              <a:rPr lang="en-US" altLang="x-none">
                <a:ea typeface="ＭＳ Ｐゴシック" charset="-128"/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-NFA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Algebraic laws of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Unix regular expressions and Lexical Analyzer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</a:t>
            </a:r>
            <a:r>
              <a:rPr lang="en-US" altLang="x-none" sz="200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Regular expressions =&gt; more program syntax-like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Unix 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bash shell, grep, vi &amp; other editors, 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Lexical analyzers such as Lex or Flex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u="sng"/>
              <a:t>Union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U M</a:t>
            </a:r>
            <a:r>
              <a:rPr lang="en-US" altLang="x-none" sz="2400"/>
              <a:t> = all strings that are either in L or M</a:t>
            </a:r>
          </a:p>
          <a:p>
            <a:pPr lvl="1" eaLnBrk="1" hangingPunct="1"/>
            <a:r>
              <a:rPr lang="en-US" altLang="x-none" sz="2400" u="sng"/>
              <a:t>Note:</a:t>
            </a:r>
            <a:r>
              <a:rPr lang="en-US" altLang="x-none" sz="2400"/>
              <a:t> A union of two languages produces a third language</a:t>
            </a:r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 u="sng"/>
              <a:t>Concatenation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. M</a:t>
            </a:r>
            <a:r>
              <a:rPr lang="en-US" altLang="x-none" sz="2400"/>
              <a:t> = all strings that are of the form </a:t>
            </a:r>
            <a:r>
              <a:rPr lang="en-US" altLang="x-none" sz="2400" i="1"/>
              <a:t>xy </a:t>
            </a:r>
            <a:br>
              <a:rPr lang="en-US" altLang="x-none" sz="2400" i="1"/>
            </a:br>
            <a:r>
              <a:rPr lang="en-US" altLang="x-none" sz="2400" i="1"/>
              <a:t>	</a:t>
            </a:r>
            <a:r>
              <a:rPr lang="en-US" altLang="x-none" sz="2400"/>
              <a:t>s.t., x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L and y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M</a:t>
            </a:r>
          </a:p>
          <a:p>
            <a:pPr lvl="1" eaLnBrk="1" hangingPunct="1"/>
            <a:r>
              <a:rPr lang="en-US" altLang="x-none" sz="2400"/>
              <a:t>The </a:t>
            </a:r>
            <a:r>
              <a:rPr lang="en-US" altLang="x-none" sz="2400" i="1"/>
              <a:t>dot </a:t>
            </a:r>
            <a:r>
              <a:rPr lang="en-US" altLang="x-none" sz="2400"/>
              <a:t>operator is usually omitted </a:t>
            </a:r>
          </a:p>
          <a:p>
            <a:pPr lvl="2" eaLnBrk="1" hangingPunct="1"/>
            <a:r>
              <a:rPr lang="en-US" altLang="x-none" sz="2000"/>
              <a:t>i.e., </a:t>
            </a:r>
            <a:r>
              <a:rPr lang="en-US" altLang="x-none" sz="2000" b="1">
                <a:solidFill>
                  <a:schemeClr val="hlink"/>
                </a:solidFill>
              </a:rPr>
              <a:t>LM</a:t>
            </a:r>
            <a:r>
              <a:rPr lang="en-US" altLang="x-none" sz="2000" b="1"/>
              <a:t> </a:t>
            </a:r>
            <a:r>
              <a:rPr lang="en-US" altLang="x-none" sz="2000"/>
              <a:t>is same as L.M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/>
              <a:t>Kleene Closure</a:t>
            </a:r>
            <a:r>
              <a:rPr lang="en-US" altLang="x-none" sz="200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{w | for some w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 </a:t>
            </a:r>
            <a:r>
              <a:rPr lang="en-US" altLang="x-none" sz="1800"/>
              <a:t>| w</a:t>
            </a:r>
            <a:r>
              <a:rPr lang="en-US" altLang="x-none" sz="1800" baseline="-25000"/>
              <a:t>1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L, w</a:t>
            </a:r>
            <a:r>
              <a:rPr lang="en-US" altLang="x-none" sz="1800" baseline="-25000"/>
              <a:t>2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i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</a:t>
            </a:r>
            <a:r>
              <a:rPr lang="en-US" altLang="x-none" sz="1800"/>
              <a:t>…w</a:t>
            </a:r>
            <a:r>
              <a:rPr lang="en-US" altLang="x-none" sz="1800" baseline="-25000"/>
              <a:t>i </a:t>
            </a:r>
            <a:r>
              <a:rPr lang="en-US" altLang="x-none" sz="1800"/>
              <a:t>| all w’s chosen are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(Note: the choice of each w</a:t>
            </a:r>
            <a:r>
              <a:rPr lang="en-US" altLang="x-none" sz="1800" baseline="-25000"/>
              <a:t>i</a:t>
            </a:r>
            <a:r>
              <a:rPr lang="en-US" altLang="x-none" sz="180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600" baseline="-25000">
                <a:solidFill>
                  <a:schemeClr val="hlink"/>
                </a:solidFill>
              </a:rPr>
              <a:t>i</a:t>
            </a:r>
            <a:r>
              <a:rPr lang="en-US" altLang="x-none" sz="1600" baseline="-2500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/>
              <a:t>Example:</a:t>
            </a:r>
            <a:r>
              <a:rPr lang="en-US" altLang="x-none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Let L = { </a:t>
            </a:r>
            <a:r>
              <a:rPr lang="en-US" altLang="x-none" sz="2000">
                <a:solidFill>
                  <a:schemeClr val="hlink"/>
                </a:solidFill>
              </a:rPr>
              <a:t>1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folHlink"/>
                </a:solidFill>
              </a:rPr>
              <a:t>00</a:t>
            </a:r>
            <a:r>
              <a:rPr lang="en-US" altLang="x-none" sz="20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3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F905B2-2709-AE49-89A6-CA9FA70BAC6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(special notes)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800" baseline="300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L* is an infinite set iff |L|</a:t>
            </a:r>
            <a:r>
              <a:rPr lang="en-US" altLang="x-none" sz="2800">
                <a:ea typeface="Arial" charset="0"/>
                <a:cs typeface="Arial" charset="0"/>
              </a:rPr>
              <a:t>≥1 and </a:t>
            </a:r>
            <a:r>
              <a:rPr lang="en-US" altLang="x-none" sz="2800"/>
              <a:t> L≠{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L={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 = </a:t>
            </a:r>
            <a:r>
              <a:rPr lang="el-GR" altLang="x-none" sz="2800"/>
              <a:t>Φ</a:t>
            </a:r>
            <a:r>
              <a:rPr lang="en-US" altLang="x-none" sz="2800"/>
              <a:t>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l-GR" altLang="x-none" sz="2800">
                <a:ea typeface="Arial" charset="0"/>
                <a:cs typeface="Arial" charset="0"/>
              </a:rPr>
              <a:t>Σ</a:t>
            </a:r>
            <a:r>
              <a:rPr lang="en-US" altLang="x-none" sz="2800">
                <a:ea typeface="Arial" charset="0"/>
                <a:cs typeface="Arial" charset="0"/>
              </a:rPr>
              <a:t>* denotes the set of all words over an alphabet </a:t>
            </a:r>
            <a:r>
              <a:rPr lang="el-GR" altLang="x-none" sz="2800">
                <a:ea typeface="Arial" charset="0"/>
                <a:cs typeface="Arial" charset="0"/>
              </a:rPr>
              <a:t>Σ</a:t>
            </a:r>
            <a:endParaRPr lang="en-US" altLang="x-none" sz="2800"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Arial" charset="0"/>
                <a:cs typeface="Arial" charset="0"/>
              </a:rPr>
              <a:t>Therefore, an abbreviated way of saying there is an arbitrary language L over an alphabet </a:t>
            </a:r>
            <a:r>
              <a:rPr lang="el-GR" altLang="x-none" sz="2400">
                <a:ea typeface="Arial" charset="0"/>
                <a:cs typeface="Arial" charset="0"/>
              </a:rPr>
              <a:t>Σ </a:t>
            </a:r>
            <a:r>
              <a:rPr lang="en-US" altLang="x-none" sz="2400">
                <a:ea typeface="Arial" charset="0"/>
                <a:cs typeface="Arial" charset="0"/>
              </a:rPr>
              <a:t>is: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>
                <a:ea typeface="Arial" charset="0"/>
                <a:cs typeface="Arial" charset="0"/>
              </a:rPr>
              <a:t>L </a:t>
            </a:r>
            <a:r>
              <a:rPr lang="en-US" altLang="x-none" sz="2000">
                <a:ea typeface="Arial" charset="0"/>
                <a:cs typeface="Arial" charset="0"/>
                <a:sym typeface="Symbol" charset="2"/>
              </a:rPr>
              <a:t></a:t>
            </a:r>
            <a:r>
              <a:rPr lang="en-US" altLang="x-none" sz="2000">
                <a:ea typeface="Arial" charset="0"/>
                <a:cs typeface="Arial" charset="0"/>
              </a:rPr>
              <a:t> </a:t>
            </a:r>
            <a:r>
              <a:rPr lang="el-GR" altLang="x-none" sz="2000">
                <a:ea typeface="Arial" charset="0"/>
                <a:cs typeface="Arial" charset="0"/>
              </a:rPr>
              <a:t>Σ</a:t>
            </a:r>
            <a:r>
              <a:rPr lang="en-US" altLang="x-none" sz="2000">
                <a:ea typeface="Arial" charset="0"/>
                <a:cs typeface="Arial" charset="0"/>
              </a:rPr>
              <a:t>*</a:t>
            </a:r>
            <a:endParaRPr lang="el-GR" altLang="x-none" sz="2000"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038600"/>
            <a:ext cx="6934200" cy="25146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ea typeface="ＭＳ Ｐゴシック" pitchFamily="2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24800" y="236220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287655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0363" y="3333750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 E be a regular expression and the language represented by E is L(E)</a:t>
            </a:r>
          </a:p>
          <a:p>
            <a:pPr eaLnBrk="1" hangingPunct="1"/>
            <a:r>
              <a:rPr lang="en-US" altLang="x-none"/>
              <a:t>Then:</a:t>
            </a:r>
          </a:p>
          <a:p>
            <a:pPr lvl="1" eaLnBrk="1" hangingPunct="1"/>
            <a:r>
              <a:rPr lang="en-US" altLang="x-none"/>
              <a:t>(E) = E</a:t>
            </a:r>
          </a:p>
          <a:p>
            <a:pPr lvl="1" eaLnBrk="1" hangingPunct="1"/>
            <a:r>
              <a:rPr lang="en-US" altLang="x-none"/>
              <a:t>L(E + F) = L(E) U L(F)</a:t>
            </a:r>
          </a:p>
          <a:p>
            <a:pPr lvl="1" eaLnBrk="1" hangingPunct="1"/>
            <a:r>
              <a:rPr lang="en-US" altLang="x-none"/>
              <a:t>L(E F) = L(E) L(F)</a:t>
            </a:r>
          </a:p>
          <a:p>
            <a:pPr lvl="1" eaLnBrk="1" hangingPunct="1"/>
            <a:r>
              <a:rPr lang="en-US" altLang="x-none"/>
              <a:t>L(E*) = (L(E))*</a:t>
            </a:r>
          </a:p>
          <a:p>
            <a:pPr eaLnBrk="1" hangingPunct="1"/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52D091-C9E7-8145-85D7-3ED9093DE90A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000"/>
              <a:t>Example: how to use these regular expression properties and language operators?</a:t>
            </a:r>
            <a:r>
              <a:rPr lang="en-US" altLang="x-none"/>
              <a:t>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600" b="1" i="1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E.g., w = 01010101 is in L, while w = 10010 is not in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/>
              <a:t>Goal: </a:t>
            </a:r>
            <a:r>
              <a:rPr lang="en-US" altLang="x-none" sz="1600"/>
              <a:t>Build a regular expression for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Four cases for 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w starts with 0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 w starts with 1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 w starts with 0 and |w| is odd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w starts with 1 and |w| is odd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Regular expression for the four cases: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	(01)*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	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	0(10)*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	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Since L is the union of all 4 cases: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Reg Exp for L = </a:t>
            </a:r>
            <a:r>
              <a:rPr lang="en-US" altLang="x-none" sz="1400">
                <a:solidFill>
                  <a:schemeClr val="hlink"/>
                </a:solidFill>
              </a:rPr>
              <a:t>(01)* + (10)* + 0(10)* + 1(01)*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If we introduce </a:t>
            </a:r>
            <a:r>
              <a:rPr lang="en-US" altLang="x-none" sz="16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600">
                <a:ea typeface="Arial" charset="0"/>
                <a:cs typeface="Arial" charset="0"/>
              </a:rPr>
              <a:t> then the regular expression can be simplified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>
                <a:ea typeface="Arial" charset="0"/>
                <a:cs typeface="Arial" charset="0"/>
              </a:rPr>
              <a:t>Reg Exp for L = </a:t>
            </a:r>
            <a:r>
              <a:rPr lang="en-US" altLang="x-none" sz="1400">
                <a:solidFill>
                  <a:schemeClr val="hlink"/>
                </a:solidFill>
                <a:ea typeface="Arial" charset="0"/>
                <a:cs typeface="Arial" charset="0"/>
              </a:rPr>
              <a:t>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+1)(01)*(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+0)</a:t>
            </a:r>
            <a:endParaRPr lang="ru-RU" altLang="x-none" sz="140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eaLnBrk="1" hangingPunct="1">
              <a:lnSpc>
                <a:spcPct val="80000"/>
              </a:lnSpc>
            </a:pPr>
            <a:endParaRPr lang="en-US" altLang="x-non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Highest to lowest</a:t>
            </a:r>
          </a:p>
          <a:p>
            <a:pPr lvl="1" eaLnBrk="1" hangingPunct="1"/>
            <a:r>
              <a:rPr lang="en-US" altLang="x-none"/>
              <a:t>* operator (star)</a:t>
            </a:r>
          </a:p>
          <a:p>
            <a:pPr lvl="1" eaLnBrk="1" hangingPunct="1"/>
            <a:r>
              <a:rPr lang="en-US" altLang="x-none"/>
              <a:t> </a:t>
            </a:r>
            <a:r>
              <a:rPr lang="en-US" altLang="x-none" sz="4000"/>
              <a:t>.</a:t>
            </a:r>
            <a:r>
              <a:rPr lang="en-US" altLang="x-none"/>
              <a:t> 	(concatenation) </a:t>
            </a:r>
          </a:p>
          <a:p>
            <a:pPr lvl="1" eaLnBrk="1" hangingPunct="1"/>
            <a:r>
              <a:rPr lang="en-US" altLang="x-none"/>
              <a:t>+ operator</a:t>
            </a:r>
          </a:p>
          <a:p>
            <a:pPr lvl="1" eaLnBrk="1" hangingPunct="1"/>
            <a:endParaRPr lang="en-US" altLang="x-none"/>
          </a:p>
          <a:p>
            <a:pPr eaLnBrk="1" hangingPunct="1"/>
            <a:r>
              <a:rPr lang="en-US" altLang="x-none"/>
              <a:t>Example: </a:t>
            </a:r>
          </a:p>
          <a:p>
            <a:pPr lvl="1" eaLnBrk="1" hangingPunct="1"/>
            <a:r>
              <a:rPr lang="en-US" altLang="x-none"/>
              <a:t>01* + 1 	= 	( 0 . ((1)*) ) + 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1246</TotalTime>
  <Words>1405</Words>
  <Application>Microsoft Office PowerPoint</Application>
  <PresentationFormat>On-screen Show (4:3)</PresentationFormat>
  <Paragraphs>261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Blends</vt:lpstr>
      <vt:lpstr>Regular Expressions</vt:lpstr>
      <vt:lpstr>Regular Expressions vs. Finite Automata</vt:lpstr>
      <vt:lpstr>Regular Expressions</vt:lpstr>
      <vt:lpstr>Language Operators</vt:lpstr>
      <vt:lpstr>Kleene Closure (the * operator)</vt:lpstr>
      <vt:lpstr>Kleene Closure (special notes)</vt:lpstr>
      <vt:lpstr>Building Regular Expressions </vt:lpstr>
      <vt:lpstr>Example: how to use these regular expression properties and language operators? </vt:lpstr>
      <vt:lpstr>Precedence of Operators</vt:lpstr>
      <vt:lpstr>Finite Automata (FA) &amp; Regular Expressions (Reg Ex)</vt:lpstr>
      <vt:lpstr>DFA to RE construction</vt:lpstr>
      <vt:lpstr>RE to -NFA construction </vt:lpstr>
      <vt:lpstr>Algebraic Laws of Regular Expressions</vt:lpstr>
      <vt:lpstr>Algebraic Laws…</vt:lpstr>
      <vt:lpstr>True or False?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Harsha HD</cp:lastModifiedBy>
  <cp:revision>446</cp:revision>
  <cp:lastPrinted>2007-08-15T03:01:31Z</cp:lastPrinted>
  <dcterms:created xsi:type="dcterms:W3CDTF">2007-08-14T22:08:29Z</dcterms:created>
  <dcterms:modified xsi:type="dcterms:W3CDTF">2021-03-29T04:09:57Z</dcterms:modified>
</cp:coreProperties>
</file>