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7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82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3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10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2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6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2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5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11D7-EDCB-4159-92F7-6C29967F7E32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887193-A0EA-4F60-8F4E-6CC7FD6B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71ED-251F-43F6-B5EF-346336F55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Structured Query Language(SQL)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dirty="0"/>
              <a:t>New popular databases 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D7671F-6FF5-4900-8861-80AB52EC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47712"/>
            <a:ext cx="11049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0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>
            <a:normAutofit/>
          </a:bodyPr>
          <a:lstStyle/>
          <a:p>
            <a:r>
              <a:rPr lang="en-IN" sz="2000" dirty="0"/>
              <a:t>SQL is a language that is used to communicate with database.</a:t>
            </a:r>
          </a:p>
          <a:p>
            <a:endParaRPr lang="en-IN" sz="2000" dirty="0"/>
          </a:p>
          <a:p>
            <a:r>
              <a:rPr lang="en-IN" sz="2000" dirty="0"/>
              <a:t>MySQL </a:t>
            </a:r>
            <a:r>
              <a:rPr lang="en-IN" sz="2000" dirty="0" err="1"/>
              <a:t>workbrench</a:t>
            </a:r>
            <a:r>
              <a:rPr lang="en-IN" sz="2000" dirty="0"/>
              <a:t> is a DBMS it allows SQL to communicate with database.</a:t>
            </a:r>
          </a:p>
          <a:p>
            <a:endParaRPr lang="en-IN" sz="2000" dirty="0"/>
          </a:p>
          <a:p>
            <a:r>
              <a:rPr lang="en-US" sz="2000" b="1" dirty="0"/>
              <a:t>Query Language DDL, DML, DCL:-</a:t>
            </a:r>
          </a:p>
          <a:p>
            <a:r>
              <a:rPr lang="en-US" sz="2000" dirty="0"/>
              <a:t>Query language (QL) refers to any computer programming language that requests and retrieves data from database and information systems by sending queries. </a:t>
            </a:r>
          </a:p>
          <a:p>
            <a:endParaRPr lang="en-US" sz="2000" dirty="0"/>
          </a:p>
          <a:p>
            <a:r>
              <a:rPr lang="en-US" sz="2000" dirty="0"/>
              <a:t>It works on user entered structured and formal programming command based queries to find and extract data from host databases.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288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endParaRPr lang="en-US" sz="2000" b="1" dirty="0"/>
          </a:p>
          <a:p>
            <a:r>
              <a:rPr lang="en-US" sz="2000" b="1" dirty="0"/>
              <a:t>Data-definition language (DDL):</a:t>
            </a:r>
            <a:r>
              <a:rPr lang="en-US" sz="2000" dirty="0"/>
              <a:t> The SQL DDL provides commands for defining relation schemas, deleting relations, and modifying relation schemas.</a:t>
            </a:r>
          </a:p>
          <a:p>
            <a:endParaRPr lang="en-US" sz="2400" b="1" dirty="0"/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20B5C-BF33-4DB7-BE96-12F62DF9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30768"/>
              </p:ext>
            </p:extLst>
          </p:nvPr>
        </p:nvGraphicFramePr>
        <p:xfrm>
          <a:off x="2494625" y="2556769"/>
          <a:ext cx="8776626" cy="2784852"/>
        </p:xfrm>
        <a:graphic>
          <a:graphicData uri="http://schemas.openxmlformats.org/drawingml/2006/table">
            <a:tbl>
              <a:tblPr/>
              <a:tblGrid>
                <a:gridCol w="8776626">
                  <a:extLst>
                    <a:ext uri="{9D8B030D-6E8A-4147-A177-3AD203B41FA5}">
                      <a16:colId xmlns:a16="http://schemas.microsoft.com/office/drawing/2014/main" val="2675400466"/>
                    </a:ext>
                  </a:extLst>
                </a:gridCol>
              </a:tblGrid>
              <a:tr h="4697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Command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95044"/>
                  </a:ext>
                </a:extLst>
              </a:tr>
              <a:tr h="771706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CREATE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Creates a new table, a view of a 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5676"/>
                  </a:ext>
                </a:extLst>
              </a:tr>
              <a:tr h="7717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Modifies an existing database object, such as a 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81772"/>
                  </a:ext>
                </a:extLst>
              </a:tr>
              <a:tr h="771706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DROP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Deletes an entire table, a view of a table or other objects in the database.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1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6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US" sz="2000" b="1" dirty="0"/>
              <a:t>Interactive data-manipulation language (DML):</a:t>
            </a:r>
            <a:r>
              <a:rPr lang="en-US" sz="2000" dirty="0"/>
              <a:t> The SQL DML includes a query language based on both the relational algebra and the tuple relational calculus. </a:t>
            </a:r>
          </a:p>
          <a:p>
            <a:endParaRPr lang="en-US" sz="2000" dirty="0"/>
          </a:p>
          <a:p>
            <a:r>
              <a:rPr lang="en-US" sz="2000" dirty="0"/>
              <a:t>It includes also commands to insert tuples into, delete tuples from, and modify tuples in the database.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012D96-7992-4EBC-9750-3F99DBE5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4606"/>
              </p:ext>
            </p:extLst>
          </p:nvPr>
        </p:nvGraphicFramePr>
        <p:xfrm>
          <a:off x="2538490" y="3075459"/>
          <a:ext cx="8448675" cy="3230880"/>
        </p:xfrm>
        <a:graphic>
          <a:graphicData uri="http://schemas.openxmlformats.org/drawingml/2006/table">
            <a:tbl>
              <a:tblPr/>
              <a:tblGrid>
                <a:gridCol w="8448675">
                  <a:extLst>
                    <a:ext uri="{9D8B030D-6E8A-4147-A177-3AD203B41FA5}">
                      <a16:colId xmlns:a16="http://schemas.microsoft.com/office/drawing/2014/main" val="33094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Command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3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  <a:latin typeface="Georgia" panose="02040502050405020303" pitchFamily="18" charset="0"/>
                        </a:rPr>
                        <a:t>SELECT</a:t>
                      </a:r>
                      <a:endParaRPr lang="en-US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Retrieves certain records from one or more tables.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0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effectLst/>
                          <a:latin typeface="Georgia" panose="02040502050405020303" pitchFamily="18" charset="0"/>
                        </a:rPr>
                        <a:t>INSERT</a:t>
                      </a:r>
                      <a:endParaRPr lang="en-IN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IN">
                          <a:effectLst/>
                          <a:latin typeface="Georgia" panose="02040502050405020303" pitchFamily="18" charset="0"/>
                        </a:rPr>
                        <a:t>Creates a record.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effectLst/>
                          <a:latin typeface="Georgia" panose="02040502050405020303" pitchFamily="18" charset="0"/>
                        </a:rPr>
                        <a:t>UPDATE</a:t>
                      </a:r>
                      <a:endParaRPr lang="en-IN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IN">
                          <a:effectLst/>
                          <a:latin typeface="Georgia" panose="02040502050405020303" pitchFamily="18" charset="0"/>
                        </a:rPr>
                        <a:t>Modifies records.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22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effectLst/>
                          <a:latin typeface="Georgia" panose="02040502050405020303" pitchFamily="18" charset="0"/>
                        </a:rPr>
                        <a:t>DELETE</a:t>
                      </a:r>
                      <a:endParaRPr lang="en-IN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IN" dirty="0">
                          <a:effectLst/>
                          <a:latin typeface="Georgia" panose="02040502050405020303" pitchFamily="18" charset="0"/>
                        </a:rPr>
                        <a:t>Deletes records.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7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10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b="1" dirty="0"/>
              <a:t>DCL - Data Control Language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537A23-F266-46EC-A589-7586BD44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5573"/>
              </p:ext>
            </p:extLst>
          </p:nvPr>
        </p:nvGraphicFramePr>
        <p:xfrm>
          <a:off x="1904288" y="2005304"/>
          <a:ext cx="8829675" cy="1828800"/>
        </p:xfrm>
        <a:graphic>
          <a:graphicData uri="http://schemas.openxmlformats.org/drawingml/2006/table">
            <a:tbl>
              <a:tblPr/>
              <a:tblGrid>
                <a:gridCol w="8829675">
                  <a:extLst>
                    <a:ext uri="{9D8B030D-6E8A-4147-A177-3AD203B41FA5}">
                      <a16:colId xmlns:a16="http://schemas.microsoft.com/office/drawing/2014/main" val="505198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Command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8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GRANT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Gives a privilege to user.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REVOKE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Takes back privileges granted from user.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5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89B5-0F9A-477D-9A57-63595615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68171"/>
            <a:ext cx="9933264" cy="5343051"/>
          </a:xfrm>
        </p:spPr>
        <p:txBody>
          <a:bodyPr/>
          <a:lstStyle/>
          <a:p>
            <a:pPr fontAlgn="base"/>
            <a:r>
              <a:rPr lang="en-US" sz="2000" b="1" dirty="0"/>
              <a:t>TCL(transaction Control Language) : </a:t>
            </a:r>
            <a:r>
              <a:rPr lang="en-US" sz="2000" dirty="0"/>
              <a:t>TCL commands deals with the </a:t>
            </a:r>
            <a:r>
              <a:rPr lang="en-US" sz="2000" u="sng" dirty="0"/>
              <a:t>transaction within the database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COMMIT</a:t>
            </a:r>
            <a:r>
              <a:rPr lang="en-US" sz="2000" dirty="0"/>
              <a:t>– </a:t>
            </a:r>
            <a:r>
              <a:rPr lang="en-US" dirty="0"/>
              <a:t>Commit command is used to save all the transactions to the database.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ROLLBACK</a:t>
            </a:r>
            <a:r>
              <a:rPr lang="en-US" sz="2000" dirty="0"/>
              <a:t>– rollbacks a transaction in case of any error occurs.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SAVEPOINT</a:t>
            </a:r>
            <a:r>
              <a:rPr lang="en-US" sz="2000" dirty="0"/>
              <a:t>–sets a </a:t>
            </a:r>
            <a:r>
              <a:rPr lang="en-US" sz="2000" dirty="0" err="1"/>
              <a:t>savepoint</a:t>
            </a:r>
            <a:r>
              <a:rPr lang="en-US" sz="2000" dirty="0"/>
              <a:t> within a transaction.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SET TRANSACTION</a:t>
            </a:r>
            <a:r>
              <a:rPr lang="en-US" sz="2000" dirty="0"/>
              <a:t>–specify characteristics for the transaction.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22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b="1" dirty="0"/>
              <a:t>Database:-</a:t>
            </a:r>
          </a:p>
          <a:p>
            <a:r>
              <a:rPr lang="en-US" b="1" dirty="0"/>
              <a:t>Database Design</a:t>
            </a:r>
            <a:r>
              <a:rPr lang="en-US" dirty="0"/>
              <a:t> is a collection of processes that facilitate the designing, development, implementation and maintenance of enterprise data management systems. </a:t>
            </a:r>
          </a:p>
          <a:p>
            <a:endParaRPr lang="en-US" dirty="0"/>
          </a:p>
          <a:p>
            <a:r>
              <a:rPr lang="en-US" dirty="0"/>
              <a:t>Properly designed database are easy to maintain, improves data consistency and are cost effective in terms of disk storage space. </a:t>
            </a:r>
          </a:p>
          <a:p>
            <a:endParaRPr lang="en-US" dirty="0"/>
          </a:p>
          <a:p>
            <a:r>
              <a:rPr lang="en-US" dirty="0"/>
              <a:t>The database designer decides how the data elements correlate and what data must be stored.</a:t>
            </a:r>
          </a:p>
          <a:p>
            <a:endParaRPr lang="en-US" dirty="0"/>
          </a:p>
          <a:p>
            <a:r>
              <a:rPr lang="en-US" dirty="0"/>
              <a:t>The main objectives of database designing are to produce logical and physical designs models of the proposed database system.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4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logical model </a:t>
            </a:r>
            <a:r>
              <a:rPr lang="en-US" dirty="0"/>
              <a:t>concentrates on the data requirements and the data to be stored independent of physical considerations.</a:t>
            </a:r>
          </a:p>
          <a:p>
            <a:endParaRPr lang="en-US" dirty="0"/>
          </a:p>
          <a:p>
            <a:r>
              <a:rPr lang="en-US" dirty="0"/>
              <a:t> It does not concern itself with how the data will be stored or where it will be stored physically.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physical data design model</a:t>
            </a:r>
            <a:r>
              <a:rPr lang="en-US" dirty="0"/>
              <a:t> involves translating the logical design of the database onto physical media using hardware resources and software systems such as database management systems (DBMS).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88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b="1" dirty="0"/>
              <a:t>Database development life cycle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51DC7-B57E-4E76-B7AF-D7858E85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24" y="2218600"/>
            <a:ext cx="7836151" cy="2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b="1" dirty="0"/>
              <a:t>Database Techniques</a:t>
            </a:r>
          </a:p>
          <a:p>
            <a:r>
              <a:rPr lang="en-IN" dirty="0"/>
              <a:t>    </a:t>
            </a:r>
            <a:r>
              <a:rPr lang="en-IN" b="1" dirty="0"/>
              <a:t>Normalization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ER </a:t>
            </a:r>
            <a:r>
              <a:rPr lang="en-IN" b="1" dirty="0" err="1"/>
              <a:t>Modeling</a:t>
            </a: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768E3-8C44-47A6-8A00-5E3CF764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85" y="1437788"/>
            <a:ext cx="5534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dirty="0"/>
              <a:t>SQL Introduction</a:t>
            </a:r>
          </a:p>
          <a:p>
            <a:r>
              <a:rPr lang="en-IN" sz="2000" dirty="0"/>
              <a:t>Database User</a:t>
            </a:r>
          </a:p>
          <a:p>
            <a:r>
              <a:rPr lang="en-IN" sz="2000" dirty="0"/>
              <a:t>Database</a:t>
            </a:r>
          </a:p>
          <a:p>
            <a:r>
              <a:rPr lang="en-IN" sz="2000" dirty="0"/>
              <a:t>Table</a:t>
            </a:r>
          </a:p>
          <a:p>
            <a:r>
              <a:rPr lang="en-IN" sz="2000" dirty="0"/>
              <a:t>Constraints</a:t>
            </a:r>
          </a:p>
          <a:p>
            <a:r>
              <a:rPr lang="en-IN" sz="2000" dirty="0"/>
              <a:t>Keywords</a:t>
            </a:r>
          </a:p>
          <a:p>
            <a:r>
              <a:rPr lang="en-IN" sz="2000" dirty="0"/>
              <a:t>Data Types</a:t>
            </a:r>
          </a:p>
          <a:p>
            <a:r>
              <a:rPr lang="en-IN" sz="2000" dirty="0"/>
              <a:t>Operators</a:t>
            </a:r>
          </a:p>
          <a:p>
            <a:r>
              <a:rPr lang="en-IN" sz="2000" dirty="0"/>
              <a:t>Wildcard Characters</a:t>
            </a:r>
          </a:p>
          <a:p>
            <a:r>
              <a:rPr lang="en-IN" sz="2000" dirty="0"/>
              <a:t>Joins</a:t>
            </a:r>
          </a:p>
          <a:p>
            <a:r>
              <a:rPr lang="en-IN" sz="2000" dirty="0"/>
              <a:t>Aggregate Function</a:t>
            </a:r>
          </a:p>
          <a:p>
            <a:r>
              <a:rPr lang="en-IN" sz="2000" dirty="0"/>
              <a:t>Views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33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b="1" dirty="0"/>
              <a:t>Data Types</a:t>
            </a:r>
          </a:p>
          <a:p>
            <a:r>
              <a:rPr lang="en-US" dirty="0"/>
              <a:t>Data types define the nature of the data that can be stored in a particular column of a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has </a:t>
            </a:r>
            <a:r>
              <a:rPr lang="en-US" b="1" dirty="0"/>
              <a:t>3</a:t>
            </a:r>
            <a:r>
              <a:rPr lang="en-US" dirty="0"/>
              <a:t> main categories of data types namely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Date/time.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8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US" b="1" dirty="0"/>
              <a:t>Numeric Data types</a:t>
            </a:r>
          </a:p>
          <a:p>
            <a:r>
              <a:rPr lang="en-US" dirty="0"/>
              <a:t>Numeric data types are used to store numeric values. It is very important to make sure range of your data is between lower and upper boundaries of numeric data types.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274EF3-5396-44B3-AC50-A7AD03EFD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1239"/>
              </p:ext>
            </p:extLst>
          </p:nvPr>
        </p:nvGraphicFramePr>
        <p:xfrm>
          <a:off x="2911876" y="1959429"/>
          <a:ext cx="7360511" cy="4668143"/>
        </p:xfrm>
        <a:graphic>
          <a:graphicData uri="http://schemas.openxmlformats.org/drawingml/2006/table">
            <a:tbl>
              <a:tblPr/>
              <a:tblGrid>
                <a:gridCol w="1651246">
                  <a:extLst>
                    <a:ext uri="{9D8B030D-6E8A-4147-A177-3AD203B41FA5}">
                      <a16:colId xmlns:a16="http://schemas.microsoft.com/office/drawing/2014/main" val="2304134240"/>
                    </a:ext>
                  </a:extLst>
                </a:gridCol>
                <a:gridCol w="5709265">
                  <a:extLst>
                    <a:ext uri="{9D8B030D-6E8A-4147-A177-3AD203B41FA5}">
                      <a16:colId xmlns:a16="http://schemas.microsoft.com/office/drawing/2014/main" val="3980973420"/>
                    </a:ext>
                  </a:extLst>
                </a:gridCol>
              </a:tblGrid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TINYINT(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60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-128 to 127 normal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 to 255 UNSIGNED.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78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17027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SMALLINT(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D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-32768 to 32767 normal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 to 65535 UNSIGNED.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D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08828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MEDIUMINT(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78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1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-8388608 to 8388607 normal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 to 16777215 UNSIGNED.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C81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13037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INT(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381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-2147483648 to 2147483647 normal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 to 4294967295 UNSIGNED.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16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499887"/>
                  </a:ext>
                </a:extLst>
              </a:tr>
              <a:tr h="643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BIGINT(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-9223372036854775808 to 9223372036854775807 normal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 to 18446744073709551615 UNSIGNED.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48525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FLOAT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902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small approximate number with a floating decimal point.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18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1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28660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DOUBLE( ,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18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4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large number with a floating decimal point.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7814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F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72057"/>
                  </a:ext>
                </a:extLst>
              </a:tr>
              <a:tr h="643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DECIMAL( , )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80D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D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D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DOUBLE stored as a string , allowing for a fixed decimal point. Choice for storing currency values.</a:t>
                      </a:r>
                    </a:p>
                  </a:txBody>
                  <a:tcPr marL="48097" marR="48097" marT="48097" marB="48097">
                    <a:lnL w="12700" cap="flat" cmpd="sng" algn="ctr">
                      <a:solidFill>
                        <a:srgbClr val="58D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D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75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US" b="1" dirty="0"/>
              <a:t>Text Data Types</a:t>
            </a:r>
          </a:p>
          <a:p>
            <a:r>
              <a:rPr lang="en-US" dirty="0"/>
              <a:t>As data type category name implies these are used to store text values. Always make sure you length of your textual data do not exceed maximum lengths.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5AAAD1-5B2C-4892-A810-B9FFCDB47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37755"/>
              </p:ext>
            </p:extLst>
          </p:nvPr>
        </p:nvGraphicFramePr>
        <p:xfrm>
          <a:off x="2521258" y="1476653"/>
          <a:ext cx="7717608" cy="5233950"/>
        </p:xfrm>
        <a:graphic>
          <a:graphicData uri="http://schemas.openxmlformats.org/drawingml/2006/table">
            <a:tbl>
              <a:tblPr/>
              <a:tblGrid>
                <a:gridCol w="3858804">
                  <a:extLst>
                    <a:ext uri="{9D8B030D-6E8A-4147-A177-3AD203B41FA5}">
                      <a16:colId xmlns:a16="http://schemas.microsoft.com/office/drawing/2014/main" val="2134399682"/>
                    </a:ext>
                  </a:extLst>
                </a:gridCol>
                <a:gridCol w="3858804">
                  <a:extLst>
                    <a:ext uri="{9D8B030D-6E8A-4147-A177-3AD203B41FA5}">
                      <a16:colId xmlns:a16="http://schemas.microsoft.com/office/drawing/2014/main" val="33456886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CHAR( )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4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fixed section from 0 to 255 characters long.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284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4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20428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VARCHAR( )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104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variable section from 0 to 255 characters long.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2057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TINYTEXT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78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255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78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8268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TEXT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6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65535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386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28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BLOB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386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65535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4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673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MEDIUMTEXT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16777215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3915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MEDIUMBLOB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16777215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41254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LONGTEXT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string with a maximum length of 4294967295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99186"/>
                  </a:ext>
                </a:extLst>
              </a:tr>
              <a:tr h="44890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LONGBLOB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6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string with a maximum length of 4294967295 characters.</a:t>
                      </a:r>
                    </a:p>
                  </a:txBody>
                  <a:tcPr marL="46935" marR="46935" marT="46935" marB="46935">
                    <a:lnL w="12700" cap="flat" cmpd="sng" algn="ctr">
                      <a:solidFill>
                        <a:srgbClr val="F07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6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8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63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b="1" dirty="0"/>
              <a:t>Date / Time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946A69-59D5-4BC4-AE7B-386970FCF687}"/>
              </a:ext>
            </a:extLst>
          </p:cNvPr>
          <p:cNvGraphicFramePr>
            <a:graphicFrameLocks noGrp="1"/>
          </p:cNvGraphicFramePr>
          <p:nvPr/>
        </p:nvGraphicFramePr>
        <p:xfrm>
          <a:off x="2589213" y="3323136"/>
          <a:ext cx="8915400" cy="1507128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9026568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12468671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DATE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18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YYYY-MM-DD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A00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0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227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DATETIME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YYYY-MM-DD HH:MM:SS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44793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TIMESTAMP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YYYYMMDDHHMMSS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60188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TIME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4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HH:MM:SS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5034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6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427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6AB9A5-C0F9-459B-BEFA-40A76CA9653C}"/>
              </a:ext>
            </a:extLst>
          </p:cNvPr>
          <p:cNvGraphicFramePr>
            <a:graphicFrameLocks noGrp="1"/>
          </p:cNvGraphicFramePr>
          <p:nvPr/>
        </p:nvGraphicFramePr>
        <p:xfrm>
          <a:off x="2589213" y="3323136"/>
          <a:ext cx="8915400" cy="1507128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35077029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474381394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 DATE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80B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YYYY-MM-DD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70B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91232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DATETIME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F8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YYYY-MM-DD HH:MM:SS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70B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04539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TIMESTAMP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70B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C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YYYYMMDDHHMMSS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A0BC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272751"/>
                  </a:ext>
                </a:extLst>
              </a:tr>
              <a:tr h="37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TIME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C0C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C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HH:MM:SS</a:t>
                      </a:r>
                    </a:p>
                  </a:txBody>
                  <a:tcPr marL="66471" marR="66471" marT="66471" marB="66471">
                    <a:lnL w="12700" cap="flat" cmpd="sng" algn="ctr">
                      <a:solidFill>
                        <a:srgbClr val="80C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4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3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sz="2000" b="1" dirty="0"/>
              <a:t>Operators</a:t>
            </a:r>
          </a:p>
          <a:p>
            <a:r>
              <a:rPr lang="en-US" dirty="0"/>
              <a:t>Operators are used to specify conditions in an SQL statement and to serve as conjunctions for multiple conditions in a statement.</a:t>
            </a:r>
          </a:p>
          <a:p>
            <a:pPr lvl="1"/>
            <a:r>
              <a:rPr lang="en-US" sz="2000" dirty="0"/>
              <a:t>Arithmetic operators</a:t>
            </a:r>
          </a:p>
          <a:p>
            <a:pPr lvl="1"/>
            <a:r>
              <a:rPr lang="en-US" sz="2000" dirty="0"/>
              <a:t>Comparison operators</a:t>
            </a:r>
          </a:p>
          <a:p>
            <a:pPr lvl="1"/>
            <a:r>
              <a:rPr lang="en-US" sz="2000" dirty="0"/>
              <a:t>Logical operators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623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Assume </a:t>
            </a:r>
            <a:r>
              <a:rPr lang="en-US" b="1" dirty="0"/>
              <a:t>'variable a'</a:t>
            </a:r>
            <a:r>
              <a:rPr lang="en-US" dirty="0"/>
              <a:t> holds 10 and </a:t>
            </a:r>
            <a:r>
              <a:rPr lang="en-US" b="1" dirty="0"/>
              <a:t>'variable b'</a:t>
            </a:r>
            <a:r>
              <a:rPr lang="en-US" dirty="0"/>
              <a:t> holds 20, then −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6A25A9-1657-495B-B520-4E0B8325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086"/>
              </p:ext>
            </p:extLst>
          </p:nvPr>
        </p:nvGraphicFramePr>
        <p:xfrm>
          <a:off x="2494625" y="2133600"/>
          <a:ext cx="7954392" cy="4089648"/>
        </p:xfrm>
        <a:graphic>
          <a:graphicData uri="http://schemas.openxmlformats.org/drawingml/2006/table">
            <a:tbl>
              <a:tblPr/>
              <a:tblGrid>
                <a:gridCol w="2651464">
                  <a:extLst>
                    <a:ext uri="{9D8B030D-6E8A-4147-A177-3AD203B41FA5}">
                      <a16:colId xmlns:a16="http://schemas.microsoft.com/office/drawing/2014/main" val="3702181476"/>
                    </a:ext>
                  </a:extLst>
                </a:gridCol>
                <a:gridCol w="2651464">
                  <a:extLst>
                    <a:ext uri="{9D8B030D-6E8A-4147-A177-3AD203B41FA5}">
                      <a16:colId xmlns:a16="http://schemas.microsoft.com/office/drawing/2014/main" val="1360039825"/>
                    </a:ext>
                  </a:extLst>
                </a:gridCol>
                <a:gridCol w="2651464">
                  <a:extLst>
                    <a:ext uri="{9D8B030D-6E8A-4147-A177-3AD203B41FA5}">
                      <a16:colId xmlns:a16="http://schemas.microsoft.com/office/drawing/2014/main" val="468299425"/>
                    </a:ext>
                  </a:extLst>
                </a:gridCol>
              </a:tblGrid>
              <a:tr h="329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Operator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Example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6524"/>
                  </a:ext>
                </a:extLst>
              </a:tr>
              <a:tr h="540586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+ (Addition)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Adds values on either side of the operator.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+ b will give 30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07864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- (Subtraction)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Subtracts right hand operand from left hand operand.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- b will give -10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13482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* (Multiplication)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Multiplies values on either side of the operator.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* b will give 200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63491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/ (Division)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Divides left hand operand by right hand operand.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 / a will give 2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77214"/>
                  </a:ext>
                </a:extLst>
              </a:tr>
              <a:tr h="963653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% (Modulus)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Divides left hand operand by right hand operand and returns remainder.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b % a will give 0</a:t>
                      </a:r>
                    </a:p>
                  </a:txBody>
                  <a:tcPr marL="55836" marR="55836" marT="55836" marB="55836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4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8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b="1" dirty="0"/>
              <a:t>Comparison Operators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BDC078-7685-4637-A8D3-BE7978E6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03692"/>
              </p:ext>
            </p:extLst>
          </p:nvPr>
        </p:nvGraphicFramePr>
        <p:xfrm>
          <a:off x="1278384" y="946778"/>
          <a:ext cx="10102789" cy="5928787"/>
        </p:xfrm>
        <a:graphic>
          <a:graphicData uri="http://schemas.openxmlformats.org/drawingml/2006/table">
            <a:tbl>
              <a:tblPr/>
              <a:tblGrid>
                <a:gridCol w="958789">
                  <a:extLst>
                    <a:ext uri="{9D8B030D-6E8A-4147-A177-3AD203B41FA5}">
                      <a16:colId xmlns:a16="http://schemas.microsoft.com/office/drawing/2014/main" val="3267341533"/>
                    </a:ext>
                  </a:extLst>
                </a:gridCol>
                <a:gridCol w="7430610">
                  <a:extLst>
                    <a:ext uri="{9D8B030D-6E8A-4147-A177-3AD203B41FA5}">
                      <a16:colId xmlns:a16="http://schemas.microsoft.com/office/drawing/2014/main" val="1164158351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3241700984"/>
                    </a:ext>
                  </a:extLst>
                </a:gridCol>
              </a:tblGrid>
              <a:tr h="236876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07020"/>
                  </a:ext>
                </a:extLst>
              </a:tr>
              <a:tr h="493347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=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(a = b) is not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44676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!=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(a != b) is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56990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&lt;&gt;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(a &lt;&gt; b) is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21117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&gt;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 b) is not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86311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&lt;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(a &lt; b) is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429442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&gt;=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&gt;= b) is not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8913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&lt;=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(a &lt;= b) is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34008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!&lt;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 of left operand is not less than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(a !&lt; b) is false.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7436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!&gt;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not greater than the value of right operand, if yes then condition becomes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(a !&gt; b) is true.</a:t>
                      </a:r>
                    </a:p>
                  </a:txBody>
                  <a:tcPr marL="20540" marR="20540" marT="20540" marB="2054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3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2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b="1" dirty="0"/>
              <a:t>Logical Operators</a:t>
            </a:r>
          </a:p>
          <a:p>
            <a:r>
              <a:rPr lang="en-US" dirty="0"/>
              <a:t>Here is a list of all the logical operators available in SQL.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0477F-0C5B-429C-9742-EB33D994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92568"/>
              </p:ext>
            </p:extLst>
          </p:nvPr>
        </p:nvGraphicFramePr>
        <p:xfrm>
          <a:off x="1580225" y="1509204"/>
          <a:ext cx="10431262" cy="5359617"/>
        </p:xfrm>
        <a:graphic>
          <a:graphicData uri="http://schemas.openxmlformats.org/drawingml/2006/table">
            <a:tbl>
              <a:tblPr/>
              <a:tblGrid>
                <a:gridCol w="10431262">
                  <a:extLst>
                    <a:ext uri="{9D8B030D-6E8A-4147-A177-3AD203B41FA5}">
                      <a16:colId xmlns:a16="http://schemas.microsoft.com/office/drawing/2014/main" val="2662120512"/>
                    </a:ext>
                  </a:extLst>
                </a:gridCol>
              </a:tblGrid>
              <a:tr h="371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Operator &amp; Description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12053"/>
                  </a:ext>
                </a:extLst>
              </a:tr>
              <a:tr h="61212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ALL</a:t>
                      </a:r>
                    </a:p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ALL operator is used to compare a value to all values in another value set.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7434"/>
                  </a:ext>
                </a:extLst>
              </a:tr>
              <a:tr h="8320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AND operator allows the existence of multiple conditions in an SQL statement's WHERE clause.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1575"/>
                  </a:ext>
                </a:extLst>
              </a:tr>
              <a:tr h="8320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ANY</a:t>
                      </a:r>
                    </a:p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ANY operator is used to compare a value to any applicable value in the list as per the condition.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93048"/>
                  </a:ext>
                </a:extLst>
              </a:tr>
              <a:tr h="8320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BETWEEN</a:t>
                      </a:r>
                    </a:p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BETWEEN operator is used to search for values that are within a set of values, given the minimum value and the maximum value.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04357"/>
                  </a:ext>
                </a:extLst>
              </a:tr>
              <a:tr h="8320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EXISTS</a:t>
                      </a:r>
                    </a:p>
                    <a:p>
                      <a:pPr algn="just" fontAlgn="t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EXISTS operator is used to search for the presence of a row in a specified table that meets a certain criterion.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45963"/>
                  </a:ext>
                </a:extLst>
              </a:tr>
              <a:tr h="8320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</a:t>
                      </a:r>
                    </a:p>
                    <a:p>
                      <a:pPr algn="just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IN operator is used to compare a value to a list of literal values that have been specified.</a:t>
                      </a:r>
                    </a:p>
                  </a:txBody>
                  <a:tcPr marL="49317" marR="49317" marT="49317" marB="49317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79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AB48B44-DDB2-420A-9C0A-EA748C3BC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878602"/>
              </p:ext>
            </p:extLst>
          </p:nvPr>
        </p:nvGraphicFramePr>
        <p:xfrm>
          <a:off x="2123281" y="925354"/>
          <a:ext cx="8829675" cy="4602480"/>
        </p:xfrm>
        <a:graphic>
          <a:graphicData uri="http://schemas.openxmlformats.org/drawingml/2006/table">
            <a:tbl>
              <a:tblPr/>
              <a:tblGrid>
                <a:gridCol w="8829675">
                  <a:extLst>
                    <a:ext uri="{9D8B030D-6E8A-4147-A177-3AD203B41FA5}">
                      <a16:colId xmlns:a16="http://schemas.microsoft.com/office/drawing/2014/main" val="152542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  <a:latin typeface="Georgia" panose="02040502050405020303" pitchFamily="18" charset="0"/>
                        </a:rPr>
                        <a:t>LIKE</a:t>
                      </a:r>
                      <a:endParaRPr lang="en-US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LIKE operator is used to compare a value to similar values using wildcard operators.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0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  <a:latin typeface="Georgia" panose="02040502050405020303" pitchFamily="18" charset="0"/>
                        </a:rPr>
                        <a:t>NOT</a:t>
                      </a:r>
                      <a:endParaRPr lang="en-US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NOT operator reverses the meaning of the logical operator with which it is used. Eg: NOT EXISTS, NOT BETWEEN, NOT IN, etc. </a:t>
                      </a:r>
                      <a:r>
                        <a:rPr lang="en-US" b="1">
                          <a:effectLst/>
                          <a:latin typeface="Georgia" panose="02040502050405020303" pitchFamily="18" charset="0"/>
                        </a:rPr>
                        <a:t>This is a negate operator.</a:t>
                      </a:r>
                      <a:endParaRPr lang="en-US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OR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The OR operator is used to combine multiple conditions in an SQL statement's WHERE clause.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  <a:latin typeface="Georgia" panose="02040502050405020303" pitchFamily="18" charset="0"/>
                        </a:rPr>
                        <a:t>IS NULL</a:t>
                      </a:r>
                      <a:endParaRPr lang="en-US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NULL operator is used to compare a value with a NULL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16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UNIQUE</a:t>
                      </a:r>
                      <a:endParaRPr lang="en-US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The UNIQUE operator searches every row of a specified table for uniqueness (no duplicates).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8863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7561147-B069-42F0-84B0-D513ADD9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8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sz="2000" b="1" dirty="0"/>
              <a:t>CREATE Database</a:t>
            </a:r>
          </a:p>
          <a:p>
            <a:r>
              <a:rPr lang="en-US" sz="2000" dirty="0"/>
              <a:t>The SQL CREATE DATABASE statement is used to create a new SQL database.</a:t>
            </a:r>
          </a:p>
          <a:p>
            <a:endParaRPr lang="en-US" sz="2000" dirty="0"/>
          </a:p>
          <a:p>
            <a:r>
              <a:rPr lang="en-US" sz="2000" dirty="0"/>
              <a:t>Syntax</a:t>
            </a:r>
          </a:p>
          <a:p>
            <a:pPr lvl="1"/>
            <a:r>
              <a:rPr lang="en-US" sz="2000" dirty="0"/>
              <a:t>The basic syntax of this CREATE DATABASE statement is as follows −</a:t>
            </a:r>
          </a:p>
          <a:p>
            <a:endParaRPr lang="en-IN" sz="2000" dirty="0"/>
          </a:p>
          <a:p>
            <a:r>
              <a:rPr lang="en-US" altLang="en-US" sz="2000" dirty="0" err="1"/>
              <a:t>Eg</a:t>
            </a:r>
            <a:r>
              <a:rPr lang="en-US" altLang="en-US" sz="2000" dirty="0"/>
              <a:t>:- CREATE DATABASE </a:t>
            </a:r>
            <a:r>
              <a:rPr lang="en-US" altLang="en-US" sz="2000" dirty="0" err="1"/>
              <a:t>DatabaseName</a:t>
            </a:r>
            <a:r>
              <a:rPr lang="en-US" altLang="en-US" sz="2000" dirty="0"/>
              <a:t>; </a:t>
            </a:r>
          </a:p>
          <a:p>
            <a:endParaRPr lang="en-US" altLang="en-US" sz="2000" dirty="0"/>
          </a:p>
          <a:p>
            <a:r>
              <a:rPr lang="en-US" altLang="en-US" sz="2000" dirty="0"/>
              <a:t>SHOW DATABASES;</a:t>
            </a:r>
          </a:p>
          <a:p>
            <a:endParaRPr lang="en-US" alt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0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dirty="0"/>
              <a:t>Dates</a:t>
            </a:r>
          </a:p>
          <a:p>
            <a:r>
              <a:rPr lang="en-IN" sz="2000" dirty="0"/>
              <a:t>Stored Procedures</a:t>
            </a:r>
          </a:p>
          <a:p>
            <a:r>
              <a:rPr lang="en-IN" sz="2000" dirty="0"/>
              <a:t>Functions</a:t>
            </a:r>
          </a:p>
          <a:p>
            <a:r>
              <a:rPr lang="en-IN" sz="2000" dirty="0"/>
              <a:t>String Functions in SQL Server</a:t>
            </a:r>
          </a:p>
          <a:p>
            <a:r>
              <a:rPr lang="en-IN" sz="2000" dirty="0"/>
              <a:t>SQL Server Date Functions</a:t>
            </a:r>
          </a:p>
          <a:p>
            <a:r>
              <a:rPr lang="en-IN" sz="2000" dirty="0"/>
              <a:t>Mathematical Functions in SQL Server</a:t>
            </a:r>
          </a:p>
          <a:p>
            <a:r>
              <a:rPr lang="en-IN" sz="2000" dirty="0"/>
              <a:t>Temporary tables</a:t>
            </a:r>
          </a:p>
          <a:p>
            <a:r>
              <a:rPr lang="en-IN" sz="2000" dirty="0"/>
              <a:t>Indexes</a:t>
            </a:r>
          </a:p>
          <a:p>
            <a:r>
              <a:rPr lang="en-IN" sz="2000" dirty="0"/>
              <a:t>SQL Server Trigger</a:t>
            </a:r>
          </a:p>
          <a:p>
            <a:r>
              <a:rPr lang="en-IN" sz="2000" dirty="0"/>
              <a:t>Backup and Restore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593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859262"/>
          </a:xfrm>
        </p:spPr>
        <p:txBody>
          <a:bodyPr>
            <a:normAutofit lnSpcReduction="10000"/>
          </a:bodyPr>
          <a:lstStyle/>
          <a:p>
            <a:r>
              <a:rPr lang="en-IN" sz="2000" b="1" dirty="0"/>
              <a:t>DROP or DELETE Database</a:t>
            </a:r>
          </a:p>
          <a:p>
            <a:r>
              <a:rPr lang="en-US" sz="2000" dirty="0"/>
              <a:t>The SQL </a:t>
            </a:r>
            <a:r>
              <a:rPr lang="en-US" sz="2000" b="1" dirty="0"/>
              <a:t>DROP DATABASE</a:t>
            </a:r>
            <a:r>
              <a:rPr lang="en-US" sz="2000" dirty="0"/>
              <a:t> statement is used to drop an existing database in SQL schema.</a:t>
            </a:r>
          </a:p>
          <a:p>
            <a:endParaRPr lang="en-US" sz="2000" dirty="0"/>
          </a:p>
          <a:p>
            <a:r>
              <a:rPr lang="en-US" sz="2000" dirty="0"/>
              <a:t>Syntax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sz="2000" b="1" dirty="0"/>
              <a:t>SELECT Database, USE Statement</a:t>
            </a:r>
          </a:p>
          <a:p>
            <a:r>
              <a:rPr lang="en-US" dirty="0"/>
              <a:t>When you have multiple databases in your SQL Schema, then before starting your operation, you would need to select a database where all the operations would be performed.</a:t>
            </a:r>
          </a:p>
          <a:p>
            <a:endParaRPr lang="en-US" dirty="0"/>
          </a:p>
          <a:p>
            <a:r>
              <a:rPr lang="en-US" dirty="0"/>
              <a:t>The SQL </a:t>
            </a:r>
            <a:r>
              <a:rPr lang="en-US" b="1" dirty="0"/>
              <a:t>USE</a:t>
            </a:r>
            <a:r>
              <a:rPr lang="en-US" dirty="0"/>
              <a:t> statement is used to select any existing database in the SQL schema.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14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631646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CREATE Table</a:t>
            </a:r>
          </a:p>
          <a:p>
            <a:r>
              <a:rPr lang="en-US" dirty="0"/>
              <a:t>Creating a basic table involves naming the table and defining its columns and each column's data type.</a:t>
            </a:r>
          </a:p>
          <a:p>
            <a:endParaRPr lang="en-US" dirty="0"/>
          </a:p>
          <a:p>
            <a:r>
              <a:rPr lang="en-US" dirty="0"/>
              <a:t>The SQL </a:t>
            </a:r>
            <a:r>
              <a:rPr lang="en-US" b="1" dirty="0"/>
              <a:t>CREATE TABLE</a:t>
            </a:r>
            <a:r>
              <a:rPr lang="en-US" dirty="0"/>
              <a:t> statement is used to create a new table.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342900" lvl="1" indent="-342900"/>
            <a:r>
              <a:rPr lang="en-US" altLang="en-US" sz="1800" dirty="0"/>
              <a:t>CREATE TABLE </a:t>
            </a:r>
            <a:r>
              <a:rPr lang="en-US" altLang="en-US" sz="1800" dirty="0" err="1"/>
              <a:t>table_name</a:t>
            </a:r>
            <a:r>
              <a:rPr lang="en-US" altLang="en-US" sz="1800" dirty="0"/>
              <a:t>( column1 datatype, column2 datatype, column3 datatype, ..... </a:t>
            </a:r>
            <a:r>
              <a:rPr lang="en-US" altLang="en-US" sz="1800" dirty="0" err="1"/>
              <a:t>columnN</a:t>
            </a:r>
            <a:r>
              <a:rPr lang="en-US" altLang="en-US" sz="1800" dirty="0"/>
              <a:t> datatype, PRIMARY KEY( one or more columns ) ); </a:t>
            </a:r>
          </a:p>
          <a:p>
            <a:endParaRPr lang="en-IN" dirty="0"/>
          </a:p>
          <a:p>
            <a:r>
              <a:rPr lang="en-US" dirty="0"/>
              <a:t>CREATE TABLE CUSTOMERS(ID   INT  NOT NULL,  </a:t>
            </a:r>
          </a:p>
          <a:p>
            <a:pPr marL="0" indent="0">
              <a:buNone/>
            </a:pPr>
            <a:r>
              <a:rPr lang="en-US" dirty="0"/>
              <a:t> 						NAME VARCHAR (20) NOT NULL,   </a:t>
            </a:r>
          </a:p>
          <a:p>
            <a:pPr marL="0" indent="0">
              <a:buNone/>
            </a:pPr>
            <a:r>
              <a:rPr lang="en-US" dirty="0"/>
              <a:t>						AGE  INT   NOT NULL,   </a:t>
            </a:r>
          </a:p>
          <a:p>
            <a:pPr marL="0" indent="0">
              <a:buNone/>
            </a:pPr>
            <a:r>
              <a:rPr lang="en-US" dirty="0"/>
              <a:t>						ADDRESS  CHAR (25) ,   </a:t>
            </a:r>
          </a:p>
          <a:p>
            <a:pPr marL="0" indent="0">
              <a:buNone/>
            </a:pPr>
            <a:r>
              <a:rPr lang="en-US" dirty="0"/>
              <a:t>						SALARY   DECIMAL (18, 2),          </a:t>
            </a:r>
          </a:p>
          <a:p>
            <a:pPr marL="0" indent="0">
              <a:buNone/>
            </a:pPr>
            <a:r>
              <a:rPr lang="en-US" dirty="0"/>
              <a:t>						PRIMARY KEY (ID));</a:t>
            </a:r>
          </a:p>
          <a:p>
            <a:endParaRPr lang="en-US" dirty="0"/>
          </a:p>
          <a:p>
            <a:r>
              <a:rPr lang="en-US" altLang="en-US" dirty="0"/>
              <a:t>DESC CUSTOMERS; </a:t>
            </a:r>
          </a:p>
          <a:p>
            <a:endParaRPr lang="en-I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78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b="1" dirty="0"/>
              <a:t>INSERT Query</a:t>
            </a:r>
          </a:p>
          <a:p>
            <a:r>
              <a:rPr lang="en-US" dirty="0"/>
              <a:t>The SQL </a:t>
            </a:r>
            <a:r>
              <a:rPr lang="en-US" b="1" dirty="0"/>
              <a:t>INSERT INTO</a:t>
            </a:r>
            <a:r>
              <a:rPr lang="en-US" dirty="0"/>
              <a:t> Statement is used to add new rows of data to a table in the database.</a:t>
            </a:r>
          </a:p>
          <a:p>
            <a:endParaRPr lang="en-US" dirty="0"/>
          </a:p>
          <a:p>
            <a:r>
              <a:rPr lang="en-US" altLang="en-US" dirty="0"/>
              <a:t>Syntax:-</a:t>
            </a:r>
          </a:p>
          <a:p>
            <a:pPr lvl="1"/>
            <a:r>
              <a:rPr lang="en-US" altLang="en-US" sz="1800" dirty="0"/>
              <a:t>INSERT INTO TABLE_NAME (column1, column2, column3,...</a:t>
            </a:r>
            <a:r>
              <a:rPr lang="en-US" altLang="en-US" sz="1800" dirty="0" err="1"/>
              <a:t>columnN</a:t>
            </a:r>
            <a:r>
              <a:rPr lang="en-US" altLang="en-US" sz="1800" dirty="0"/>
              <a:t>) VALUES (value1, value2, value3,...</a:t>
            </a:r>
            <a:r>
              <a:rPr lang="en-US" altLang="en-US" sz="1800" dirty="0" err="1"/>
              <a:t>valueN</a:t>
            </a:r>
            <a:r>
              <a:rPr lang="en-US" altLang="en-US" sz="1800" dirty="0"/>
              <a:t>); 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:-</a:t>
            </a:r>
          </a:p>
          <a:p>
            <a:pPr lvl="1"/>
            <a:r>
              <a:rPr lang="en-US" altLang="en-US" sz="1800" dirty="0"/>
              <a:t>INSERT INTO CUSTOMERS (ID,NAME,AGE,ADDRESS,SALARY) VALUES (1, 'Ramesh', 32, 'Ahmedabad', 2000.00 ); </a:t>
            </a:r>
          </a:p>
          <a:p>
            <a:pPr lvl="1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C14791-754B-406A-932B-8F192801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9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>
            <a:normAutofit/>
          </a:bodyPr>
          <a:lstStyle/>
          <a:p>
            <a:r>
              <a:rPr lang="en-IN" sz="2000" dirty="0"/>
              <a:t>Second syntax for inserting the values into table:</a:t>
            </a:r>
          </a:p>
          <a:p>
            <a:pPr lvl="1"/>
            <a:r>
              <a:rPr lang="en-US" altLang="en-US" sz="1800" dirty="0"/>
              <a:t>INSERT INTO TABLE_NAME VALUES (value1,value2,value3,...</a:t>
            </a:r>
            <a:r>
              <a:rPr lang="en-US" altLang="en-US" sz="1800" dirty="0" err="1"/>
              <a:t>valueN</a:t>
            </a:r>
            <a:r>
              <a:rPr lang="en-US" altLang="en-US" sz="1800" dirty="0"/>
              <a:t>);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r>
              <a:rPr lang="en-US" altLang="en-US" sz="2000" dirty="0" err="1"/>
              <a:t>Eg</a:t>
            </a:r>
            <a:r>
              <a:rPr lang="en-US" altLang="en-US" sz="2000" dirty="0"/>
              <a:t> :- INSERT INTO CUSTOMERS VALUES (7, 'Muffy', 24, 'Indore', 10000.00 ); 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00FDA0-EB8C-4536-B3B6-00382DA0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69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b="1" dirty="0"/>
              <a:t>SELECT Query</a:t>
            </a:r>
          </a:p>
          <a:p>
            <a:r>
              <a:rPr lang="en-US" dirty="0"/>
              <a:t>The SQL </a:t>
            </a:r>
            <a:r>
              <a:rPr lang="en-US" b="1" dirty="0"/>
              <a:t>SELECT</a:t>
            </a:r>
            <a:r>
              <a:rPr lang="en-US" dirty="0"/>
              <a:t> statement is used to fetch the data from a database table which returns this data in the form of a result table. </a:t>
            </a:r>
          </a:p>
          <a:p>
            <a:endParaRPr lang="en-US" dirty="0"/>
          </a:p>
          <a:p>
            <a:r>
              <a:rPr lang="en-US" dirty="0"/>
              <a:t>These result tables are called result-sets.</a:t>
            </a:r>
          </a:p>
          <a:p>
            <a:endParaRPr lang="en-US" dirty="0"/>
          </a:p>
          <a:p>
            <a:r>
              <a:rPr lang="en-IN" dirty="0"/>
              <a:t>Syntax</a:t>
            </a:r>
          </a:p>
          <a:p>
            <a:pPr lvl="1"/>
            <a:r>
              <a:rPr lang="en-US" altLang="en-US" dirty="0"/>
              <a:t>SELECT column1, column2, </a:t>
            </a:r>
            <a:r>
              <a:rPr lang="en-US" altLang="en-US" dirty="0" err="1"/>
              <a:t>columnN</a:t>
            </a:r>
            <a:r>
              <a:rPr lang="en-US" altLang="en-US" dirty="0"/>
              <a:t> FROM </a:t>
            </a:r>
            <a:r>
              <a:rPr lang="en-US" altLang="en-US" dirty="0" err="1"/>
              <a:t>table_name</a:t>
            </a:r>
            <a:r>
              <a:rPr lang="en-US" altLang="en-US" dirty="0"/>
              <a:t>; </a:t>
            </a:r>
          </a:p>
          <a:p>
            <a:endParaRPr lang="en-IN" dirty="0"/>
          </a:p>
          <a:p>
            <a:r>
              <a:rPr lang="en-US" altLang="en-US" dirty="0"/>
              <a:t>EG:-</a:t>
            </a:r>
          </a:p>
          <a:p>
            <a:pPr lvl="1"/>
            <a:r>
              <a:rPr lang="en-US" altLang="en-US" dirty="0"/>
              <a:t>SELECT ID, NAME, SALARY FROM CUSTOMERS; </a:t>
            </a:r>
          </a:p>
          <a:p>
            <a:pPr lvl="1"/>
            <a:r>
              <a:rPr lang="en-US" altLang="en-US" dirty="0"/>
              <a:t>SELECT * FROM CUSTOMERS; </a:t>
            </a: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052C0F-8609-4171-BEAD-1FCAD2DE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1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pPr lvl="1"/>
            <a:r>
              <a:rPr lang="en-US" altLang="en-US" sz="1800" dirty="0"/>
              <a:t>SELECT DISTINCT column1, column2, ...</a:t>
            </a:r>
            <a:r>
              <a:rPr lang="en-US" altLang="en-US" sz="1800" dirty="0" err="1"/>
              <a:t>columnN</a:t>
            </a:r>
            <a:r>
              <a:rPr lang="en-US" altLang="en-US" sz="1800" dirty="0"/>
              <a:t> FROM </a:t>
            </a:r>
            <a:r>
              <a:rPr lang="en-US" altLang="en-US" sz="1800" dirty="0" err="1"/>
              <a:t>table_name</a:t>
            </a:r>
            <a:r>
              <a:rPr lang="en-US" altLang="en-US" sz="1800" dirty="0"/>
              <a:t>; </a:t>
            </a:r>
          </a:p>
          <a:p>
            <a:endParaRPr lang="en-IN" dirty="0"/>
          </a:p>
          <a:p>
            <a:r>
              <a:rPr lang="en-US" altLang="en-US" dirty="0"/>
              <a:t>SELECT DISTINCT ID, NAME, SALARY FROM CUSTOMERS;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count number of tuples available in the table:-</a:t>
            </a:r>
          </a:p>
          <a:p>
            <a:pPr lvl="1"/>
            <a:r>
              <a:rPr lang="en-US" altLang="en-US" dirty="0"/>
              <a:t>SELECT COUNT (DISTINCT </a:t>
            </a:r>
            <a:r>
              <a:rPr lang="en-US" altLang="en-US" dirty="0" err="1"/>
              <a:t>columnName</a:t>
            </a:r>
            <a:r>
              <a:rPr lang="en-US" altLang="en-US" dirty="0"/>
              <a:t>) FROM </a:t>
            </a:r>
            <a:r>
              <a:rPr lang="en-US" altLang="en-US" dirty="0" err="1"/>
              <a:t>tableName</a:t>
            </a:r>
            <a:r>
              <a:rPr lang="en-US" altLang="en-US" dirty="0"/>
              <a:t>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2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b="1" dirty="0"/>
              <a:t>WHERE Clause</a:t>
            </a:r>
          </a:p>
          <a:p>
            <a:r>
              <a:rPr lang="en-US" dirty="0"/>
              <a:t>The SQL </a:t>
            </a:r>
            <a:r>
              <a:rPr lang="en-US" b="1" dirty="0"/>
              <a:t>WHERE</a:t>
            </a:r>
            <a:r>
              <a:rPr lang="en-US" dirty="0"/>
              <a:t> clause is used to specify a condition while fetching the data from a single table or by joining with multiple tables.</a:t>
            </a:r>
          </a:p>
          <a:p>
            <a:endParaRPr lang="en-US" dirty="0"/>
          </a:p>
          <a:p>
            <a:r>
              <a:rPr lang="en-US" dirty="0"/>
              <a:t> If the given condition is satisfied, then only it returns a specific value from the table.</a:t>
            </a:r>
          </a:p>
          <a:p>
            <a:endParaRPr lang="en-US" dirty="0"/>
          </a:p>
          <a:p>
            <a:r>
              <a:rPr lang="en-US" dirty="0"/>
              <a:t>The WHERE clause is not only used in the SELECT statement, but it is also used in the UPDATE, DELETE statement, etc., </a:t>
            </a:r>
          </a:p>
          <a:p>
            <a:endParaRPr lang="en-US" dirty="0"/>
          </a:p>
          <a:p>
            <a:r>
              <a:rPr lang="en-IN" dirty="0"/>
              <a:t>Syntax</a:t>
            </a:r>
          </a:p>
          <a:p>
            <a:r>
              <a:rPr lang="en-US" altLang="en-US" dirty="0"/>
              <a:t>SELECT column1, column2, </a:t>
            </a:r>
            <a:r>
              <a:rPr lang="en-US" altLang="en-US" dirty="0" err="1"/>
              <a:t>columnN</a:t>
            </a:r>
            <a:r>
              <a:rPr lang="en-US" altLang="en-US" dirty="0"/>
              <a:t>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[condition]; </a:t>
            </a:r>
          </a:p>
          <a:p>
            <a:endParaRPr lang="en-US" altLang="en-US" dirty="0"/>
          </a:p>
          <a:p>
            <a:r>
              <a:rPr lang="en-US" altLang="en-US" dirty="0" err="1"/>
              <a:t>Eg</a:t>
            </a:r>
            <a:r>
              <a:rPr lang="en-US" altLang="en-US" dirty="0"/>
              <a:t>:-SELECT ID, NAME, SALARY FROM CUSTOMERS WHERE SALARY &gt; 2000; 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F694-9AEB-472C-BC33-C84E3654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AC0622-9B0A-4172-A653-11152E0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b="1" dirty="0"/>
              <a:t>AND </a:t>
            </a:r>
            <a:r>
              <a:rPr lang="en-US" b="1" dirty="0" err="1"/>
              <a:t>and</a:t>
            </a:r>
            <a:r>
              <a:rPr lang="en-US" b="1" dirty="0"/>
              <a:t> OR Conjunctive Operators</a:t>
            </a:r>
          </a:p>
          <a:p>
            <a:r>
              <a:rPr lang="en-US" dirty="0"/>
              <a:t>The SQL </a:t>
            </a:r>
            <a:r>
              <a:rPr lang="en-US" b="1" dirty="0"/>
              <a:t>AND</a:t>
            </a:r>
            <a:r>
              <a:rPr lang="en-US" dirty="0"/>
              <a:t> &amp; </a:t>
            </a:r>
            <a:r>
              <a:rPr lang="en-US" b="1" dirty="0"/>
              <a:t>OR</a:t>
            </a:r>
            <a:r>
              <a:rPr lang="en-US" dirty="0"/>
              <a:t> operators are used to combine multiple conditions to narrow data in an SQL statement. These two operators are called as the conjunctive operators.</a:t>
            </a:r>
          </a:p>
          <a:p>
            <a:endParaRPr lang="en-US" dirty="0"/>
          </a:p>
          <a:p>
            <a:r>
              <a:rPr lang="en-US" b="1" dirty="0"/>
              <a:t>The AND Operator</a:t>
            </a:r>
          </a:p>
          <a:p>
            <a:r>
              <a:rPr lang="en-US" dirty="0"/>
              <a:t>The </a:t>
            </a:r>
            <a:r>
              <a:rPr lang="en-US" b="1" dirty="0"/>
              <a:t>AND</a:t>
            </a:r>
            <a:r>
              <a:rPr lang="en-US" dirty="0"/>
              <a:t> operator allows the existence of multiple conditions in an SQL statement's WHERE clause.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altLang="en-US" dirty="0"/>
              <a:t>SELECT column1, column2, </a:t>
            </a:r>
            <a:r>
              <a:rPr lang="en-US" altLang="en-US" dirty="0" err="1"/>
              <a:t>columnN</a:t>
            </a:r>
            <a:r>
              <a:rPr lang="en-US" altLang="en-US" dirty="0"/>
              <a:t>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[condition1] AND [condition2]...AND [</a:t>
            </a:r>
            <a:r>
              <a:rPr lang="en-US" altLang="en-US" dirty="0" err="1"/>
              <a:t>conditionN</a:t>
            </a:r>
            <a:r>
              <a:rPr lang="en-US" altLang="en-US" dirty="0"/>
              <a:t>]; </a:t>
            </a:r>
          </a:p>
          <a:p>
            <a:endParaRPr lang="en-IN" dirty="0"/>
          </a:p>
          <a:p>
            <a:r>
              <a:rPr lang="en-US" altLang="en-US" sz="1600" dirty="0" err="1"/>
              <a:t>Eg</a:t>
            </a:r>
            <a:r>
              <a:rPr lang="en-US" altLang="en-US" sz="1600" dirty="0"/>
              <a:t>:-</a:t>
            </a:r>
          </a:p>
          <a:p>
            <a:pPr lvl="1"/>
            <a:r>
              <a:rPr lang="en-US" altLang="en-US" sz="1400" dirty="0"/>
              <a:t>SELECT ID, NAME, SALARY FROM CUSTOMERS WHERE SALARY &gt; 2000 AND age &lt; 25; 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9CDC6-C6AD-44E3-B716-1E0B877C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5B297-5A7C-4EE2-89A5-98E7B6CA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32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b="1" dirty="0"/>
              <a:t>The OR Operator</a:t>
            </a:r>
          </a:p>
          <a:p>
            <a:r>
              <a:rPr lang="en-US" dirty="0"/>
              <a:t>The OR operator is used to combine multiple conditions in an SQL statement's WHERE clause.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altLang="en-US" dirty="0"/>
              <a:t>SELECT column1, column2, </a:t>
            </a:r>
            <a:r>
              <a:rPr lang="en-US" altLang="en-US" dirty="0" err="1"/>
              <a:t>columnN</a:t>
            </a:r>
            <a:r>
              <a:rPr lang="en-US" altLang="en-US" dirty="0"/>
              <a:t>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[condition1] OR [condition2]...OR [</a:t>
            </a:r>
            <a:r>
              <a:rPr lang="en-US" altLang="en-US" dirty="0" err="1"/>
              <a:t>conditionN</a:t>
            </a:r>
            <a:r>
              <a:rPr lang="en-US" altLang="en-US" dirty="0"/>
              <a:t>];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 err="1"/>
              <a:t>Eg</a:t>
            </a:r>
            <a:r>
              <a:rPr lang="en-US" altLang="en-US" dirty="0"/>
              <a:t>:-</a:t>
            </a:r>
          </a:p>
          <a:p>
            <a:pPr lvl="1"/>
            <a:r>
              <a:rPr lang="en-US" altLang="en-US" sz="1400" dirty="0"/>
              <a:t>SELECT ID, NAME, SALARY FROM CUSTOMERS WHERE SALARY &gt; 2000 OR age &lt; 25; 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D1D876-7D5D-4377-B487-3DE8FDA9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b="1" dirty="0"/>
              <a:t>UPDATE Query</a:t>
            </a:r>
          </a:p>
          <a:p>
            <a:r>
              <a:rPr lang="en-US" dirty="0"/>
              <a:t>The SQL </a:t>
            </a:r>
            <a:r>
              <a:rPr lang="en-US" b="1" dirty="0"/>
              <a:t>UPDATE</a:t>
            </a:r>
            <a:r>
              <a:rPr lang="en-US" dirty="0"/>
              <a:t> Query is used to modify the existing records in a table. </a:t>
            </a:r>
          </a:p>
          <a:p>
            <a:endParaRPr lang="en-US" dirty="0"/>
          </a:p>
          <a:p>
            <a:r>
              <a:rPr lang="en-US" dirty="0"/>
              <a:t>Use  the WHERE clause with the UPDATE query to update the selected rows, otherwise all the rows would be affected.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altLang="en-US" sz="1800" dirty="0"/>
              <a:t>UPDATE </a:t>
            </a:r>
            <a:r>
              <a:rPr lang="en-US" altLang="en-US" sz="1800" dirty="0" err="1"/>
              <a:t>table_name</a:t>
            </a:r>
            <a:r>
              <a:rPr lang="en-US" altLang="en-US" sz="1800" dirty="0"/>
              <a:t> SET column1 = value1, column2 = value2...., </a:t>
            </a:r>
            <a:r>
              <a:rPr lang="en-US" altLang="en-US" sz="1800" dirty="0" err="1"/>
              <a:t>columnN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valueN</a:t>
            </a:r>
            <a:r>
              <a:rPr lang="en-US" altLang="en-US" sz="1800" dirty="0"/>
              <a:t> WHERE [condition]; </a:t>
            </a:r>
          </a:p>
          <a:p>
            <a:endParaRPr lang="en-US" dirty="0"/>
          </a:p>
          <a:p>
            <a:r>
              <a:rPr lang="en-IN" dirty="0" err="1"/>
              <a:t>Eg</a:t>
            </a:r>
            <a:r>
              <a:rPr lang="en-IN" dirty="0"/>
              <a:t>:- </a:t>
            </a:r>
            <a:r>
              <a:rPr lang="en-US" altLang="en-US" dirty="0"/>
              <a:t>UPDATE CUSTOMERS SET ADDRESS = 'Pune' WHERE ID = 6; </a:t>
            </a:r>
          </a:p>
          <a:p>
            <a:r>
              <a:rPr lang="en-US" altLang="en-US" dirty="0"/>
              <a:t>UPDATE CUSTOMERS SET ADDRESS = 'Pune', SALARY = 1000.00;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2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SQL is a query language used for accessing and modifying information in one or more data tables and rows of a database.</a:t>
            </a:r>
          </a:p>
          <a:p>
            <a:endParaRPr lang="en-US" sz="2400" dirty="0"/>
          </a:p>
          <a:p>
            <a:r>
              <a:rPr lang="en-US" sz="2400" dirty="0"/>
              <a:t>SQL is a non-procedural, English-like language that processes data in groups of records rather than one record at a time. </a:t>
            </a:r>
          </a:p>
          <a:p>
            <a:endParaRPr lang="en-US" sz="2400" dirty="0"/>
          </a:p>
          <a:p>
            <a:r>
              <a:rPr lang="en-US" sz="2400" dirty="0"/>
              <a:t>Few </a:t>
            </a:r>
            <a:r>
              <a:rPr lang="en-US" sz="2400" b="1" dirty="0"/>
              <a:t>SQL functions</a:t>
            </a:r>
            <a:r>
              <a:rPr lang="en-US" sz="2400" dirty="0"/>
              <a:t> of are:</a:t>
            </a:r>
          </a:p>
          <a:p>
            <a:pPr lvl="1"/>
            <a:r>
              <a:rPr lang="en-US" sz="2000" dirty="0"/>
              <a:t>Store data</a:t>
            </a:r>
          </a:p>
          <a:p>
            <a:pPr lvl="1"/>
            <a:r>
              <a:rPr lang="en-US" sz="2000" dirty="0"/>
              <a:t>Modify data</a:t>
            </a:r>
          </a:p>
          <a:p>
            <a:pPr lvl="1"/>
            <a:r>
              <a:rPr lang="en-US" sz="2000" dirty="0"/>
              <a:t>Retrieve data</a:t>
            </a:r>
          </a:p>
          <a:p>
            <a:pPr lvl="1"/>
            <a:r>
              <a:rPr lang="en-US" sz="2000" dirty="0"/>
              <a:t>Delete data</a:t>
            </a:r>
          </a:p>
          <a:p>
            <a:pPr lvl="1"/>
            <a:r>
              <a:rPr lang="en-US" sz="2000" dirty="0"/>
              <a:t>Create tables and other database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008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IN" b="1" dirty="0"/>
              <a:t>DELETE Query</a:t>
            </a:r>
          </a:p>
          <a:p>
            <a:r>
              <a:rPr lang="en-US" dirty="0"/>
              <a:t>SQL DELETE Query is used to delete the existing records from a table.</a:t>
            </a:r>
          </a:p>
          <a:p>
            <a:endParaRPr lang="en-US" dirty="0"/>
          </a:p>
          <a:p>
            <a:r>
              <a:rPr lang="en-US" dirty="0"/>
              <a:t>Use  the WHERE clause with a DELETE query to delete the selected rows, otherwise all the records would be deleted.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342900" lvl="1" indent="-342900"/>
            <a:r>
              <a:rPr lang="en-US" altLang="en-US" sz="1800" dirty="0"/>
              <a:t>DELETE FROM </a:t>
            </a:r>
            <a:r>
              <a:rPr lang="en-US" altLang="en-US" sz="1800" dirty="0" err="1"/>
              <a:t>table_name</a:t>
            </a:r>
            <a:r>
              <a:rPr lang="en-US" altLang="en-US" sz="1800" dirty="0"/>
              <a:t> WHERE [condition]; 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:-DELETE FROM CUSTOMERS WHERE ID = 6; </a:t>
            </a:r>
          </a:p>
          <a:p>
            <a:endParaRPr lang="en-US" altLang="en-US" dirty="0"/>
          </a:p>
          <a:p>
            <a:r>
              <a:rPr lang="en-US" dirty="0"/>
              <a:t>To  DELETE all the records from the CUSTOMERS table, you do not need to use the WHERE clause 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:-DELETE FROM CUSTOMERS; 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C0B68A-99D0-4FA7-82D4-3530406C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9DE86F-37C9-4755-8CED-03242E89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59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LIKE Clause</a:t>
            </a:r>
          </a:p>
          <a:p>
            <a:r>
              <a:rPr lang="en-US" dirty="0"/>
              <a:t>SQL </a:t>
            </a:r>
            <a:r>
              <a:rPr lang="en-US" b="1" dirty="0"/>
              <a:t>LIKE</a:t>
            </a:r>
            <a:r>
              <a:rPr lang="en-US" dirty="0"/>
              <a:t> clause is used to compare a value to similar values using wildcard operators. </a:t>
            </a:r>
          </a:p>
          <a:p>
            <a:endParaRPr lang="en-US" dirty="0"/>
          </a:p>
          <a:p>
            <a:r>
              <a:rPr lang="en-US" dirty="0"/>
              <a:t>There are two wildcard operators used in conjunction with the LIKE operator.</a:t>
            </a:r>
          </a:p>
          <a:p>
            <a:pPr lvl="1"/>
            <a:r>
              <a:rPr lang="en-US" dirty="0"/>
              <a:t>The percent sign (%)</a:t>
            </a:r>
          </a:p>
          <a:p>
            <a:pPr lvl="1"/>
            <a:r>
              <a:rPr lang="en-US" dirty="0"/>
              <a:t>The underscore (_)</a:t>
            </a:r>
          </a:p>
          <a:p>
            <a:pPr lvl="1"/>
            <a:endParaRPr lang="en-US" dirty="0"/>
          </a:p>
          <a:p>
            <a:r>
              <a:rPr lang="en-US" dirty="0"/>
              <a:t>The percent sign represents zero, one or multiple characters. </a:t>
            </a:r>
          </a:p>
          <a:p>
            <a:r>
              <a:rPr lang="en-US" dirty="0"/>
              <a:t>The underscore represents a single number or character.</a:t>
            </a:r>
          </a:p>
          <a:p>
            <a:endParaRPr lang="en-IN" dirty="0"/>
          </a:p>
          <a:p>
            <a:r>
              <a:rPr lang="en-IN" dirty="0"/>
              <a:t>Syntax</a:t>
            </a:r>
          </a:p>
          <a:p>
            <a:r>
              <a:rPr lang="en-US" altLang="en-US" dirty="0"/>
              <a:t>SELECT *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column LIKE 'XXXX%’ ;</a:t>
            </a:r>
          </a:p>
          <a:p>
            <a:r>
              <a:rPr lang="en-US" dirty="0"/>
              <a:t>Select * from customer WHERE SALARY LIKE '200%’;</a:t>
            </a:r>
          </a:p>
          <a:p>
            <a:pPr marL="0" indent="0">
              <a:buNone/>
            </a:pPr>
            <a:r>
              <a:rPr lang="en-US" dirty="0"/>
              <a:t>(Finds any values that start with 200)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271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altLang="en-US" dirty="0"/>
              <a:t>SELECT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column LIKE '%XXXX%’ ;</a:t>
            </a:r>
          </a:p>
          <a:p>
            <a:r>
              <a:rPr lang="en-US" dirty="0"/>
              <a:t>Select * from customers WHERE SALARY LIKE '%200%’;</a:t>
            </a:r>
          </a:p>
          <a:p>
            <a:pPr marL="0" indent="0">
              <a:buNone/>
            </a:pPr>
            <a:r>
              <a:rPr lang="en-US" dirty="0"/>
              <a:t>(Finds any values that have 200 in any position)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SELECT FROM </a:t>
            </a:r>
            <a:r>
              <a:rPr lang="en-US" altLang="en-US" dirty="0" err="1"/>
              <a:t>table_name</a:t>
            </a:r>
            <a:r>
              <a:rPr lang="en-US" altLang="en-US" dirty="0"/>
              <a:t> WHERE column LIKE 'XXXX_’ ;</a:t>
            </a:r>
          </a:p>
          <a:p>
            <a:r>
              <a:rPr lang="en-US" dirty="0"/>
              <a:t>Select * from customers WHERE SALARY LIKE '_00%’;</a:t>
            </a:r>
          </a:p>
          <a:p>
            <a:pPr marL="0" indent="0">
              <a:buNone/>
            </a:pPr>
            <a:r>
              <a:rPr lang="en-US" dirty="0"/>
              <a:t>(Finds any values that have 00 in the second and third positions)</a:t>
            </a:r>
          </a:p>
          <a:p>
            <a:endParaRPr lang="en-IN" dirty="0"/>
          </a:p>
          <a:p>
            <a:r>
              <a:rPr lang="en-US" b="1" dirty="0"/>
              <a:t>WHERE SALARY LIKE '2_%_%’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(Finds any values that start with 2 and are at least 3 characters in length.)</a:t>
            </a:r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61A18B-6516-4916-A2BD-6793CF99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7931A1-7880-4F86-86B2-2CB496C3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45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dirty="0"/>
              <a:t>WHERE SALARY LIKE '%2’</a:t>
            </a:r>
          </a:p>
          <a:p>
            <a:pPr marL="0" indent="0">
              <a:buNone/>
            </a:pPr>
            <a:r>
              <a:rPr lang="en-US" dirty="0"/>
              <a:t>(Finds any values that end with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SALARY LIKE '_2%3’</a:t>
            </a:r>
          </a:p>
          <a:p>
            <a:pPr marL="0" indent="0">
              <a:buNone/>
            </a:pPr>
            <a:r>
              <a:rPr lang="en-US" dirty="0"/>
              <a:t>(Finds any values that have a 2 in the second position and end with a 3.)</a:t>
            </a:r>
          </a:p>
          <a:p>
            <a:endParaRPr lang="en-US" dirty="0"/>
          </a:p>
          <a:p>
            <a:r>
              <a:rPr lang="en-US" dirty="0"/>
              <a:t>WHERE SALARY LIKE '2___3’</a:t>
            </a:r>
          </a:p>
          <a:p>
            <a:pPr marL="0" indent="0">
              <a:buNone/>
            </a:pPr>
            <a:r>
              <a:rPr lang="en-US" dirty="0"/>
              <a:t>(Finds any values in a five-digit number that start with 2 and end with 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54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2FAE-2E40-40D3-9F85-551A627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541538"/>
            <a:ext cx="9933264" cy="5369684"/>
          </a:xfrm>
        </p:spPr>
        <p:txBody>
          <a:bodyPr/>
          <a:lstStyle/>
          <a:p>
            <a:r>
              <a:rPr lang="en-US" b="1" dirty="0"/>
              <a:t>TOP, LIMIT or ROWNUM Clause</a:t>
            </a:r>
          </a:p>
          <a:p>
            <a:r>
              <a:rPr lang="en-US" b="1" dirty="0"/>
              <a:t>TOP</a:t>
            </a:r>
            <a:r>
              <a:rPr lang="en-US" dirty="0"/>
              <a:t> clause is used to fetch a TOP N number.</a:t>
            </a:r>
          </a:p>
          <a:p>
            <a:endParaRPr lang="en-US" dirty="0"/>
          </a:p>
          <a:p>
            <a:r>
              <a:rPr lang="en-US" dirty="0"/>
              <a:t>All the databases do not support the TOP clause.</a:t>
            </a:r>
          </a:p>
          <a:p>
            <a:endParaRPr lang="en-US" dirty="0"/>
          </a:p>
          <a:p>
            <a:r>
              <a:rPr lang="en-US" dirty="0"/>
              <a:t> For example MySQL supports the </a:t>
            </a:r>
            <a:r>
              <a:rPr lang="en-US" b="1" dirty="0"/>
              <a:t>LIMIT</a:t>
            </a:r>
            <a:r>
              <a:rPr lang="en-US" dirty="0"/>
              <a:t> clause to fetch limited number of records while Oracle uses the </a:t>
            </a:r>
            <a:r>
              <a:rPr lang="en-US" b="1" dirty="0"/>
              <a:t>ROWNUM</a:t>
            </a:r>
            <a:r>
              <a:rPr lang="en-US" dirty="0"/>
              <a:t> command to fetch a limited number of records.</a:t>
            </a:r>
          </a:p>
          <a:p>
            <a:endParaRPr lang="en-US" dirty="0"/>
          </a:p>
          <a:p>
            <a:r>
              <a:rPr lang="en-US" altLang="en-US" dirty="0" err="1"/>
              <a:t>Eg</a:t>
            </a:r>
            <a:r>
              <a:rPr lang="en-US" altLang="en-US" dirty="0"/>
              <a:t>:- SELECT * FROM CUSTOMERS LIMIT 3; 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F878B7-7ACA-4E70-9D32-3316859B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>
            <a:normAutofit/>
          </a:bodyPr>
          <a:lstStyle/>
          <a:p>
            <a:r>
              <a:rPr lang="en-US" sz="2000" dirty="0"/>
              <a:t>A Brief History of SQL</a:t>
            </a:r>
          </a:p>
          <a:p>
            <a:r>
              <a:rPr lang="en-US" sz="2000" b="1" dirty="0"/>
              <a:t>1970</a:t>
            </a:r>
            <a:r>
              <a:rPr lang="en-US" sz="2000" dirty="0"/>
              <a:t> − Dr. Edgar F. "Ted" Codd of IBM is known as the father of relational databases. He described a relational model for databases.</a:t>
            </a:r>
          </a:p>
          <a:p>
            <a:endParaRPr lang="en-US" sz="2000" dirty="0"/>
          </a:p>
          <a:p>
            <a:r>
              <a:rPr lang="en-US" sz="2000" b="1" dirty="0"/>
              <a:t>1974</a:t>
            </a:r>
            <a:r>
              <a:rPr lang="en-US" sz="2000" dirty="0"/>
              <a:t> − Structured Query Language appeared.</a:t>
            </a:r>
          </a:p>
          <a:p>
            <a:endParaRPr lang="en-US" sz="2000" dirty="0"/>
          </a:p>
          <a:p>
            <a:r>
              <a:rPr lang="en-US" sz="2000" b="1" dirty="0"/>
              <a:t>1978</a:t>
            </a:r>
            <a:r>
              <a:rPr lang="en-US" sz="2000" dirty="0"/>
              <a:t> − IBM worked to develop Codd's ideas and released a product named System/R.</a:t>
            </a:r>
          </a:p>
          <a:p>
            <a:endParaRPr lang="en-US" sz="2000" dirty="0"/>
          </a:p>
          <a:p>
            <a:r>
              <a:rPr lang="en-US" sz="2000" b="1" dirty="0"/>
              <a:t>1986</a:t>
            </a:r>
            <a:r>
              <a:rPr lang="en-US" sz="2000" dirty="0"/>
              <a:t> − IBM developed the first prototype of relational database and standardized by ANSI.</a:t>
            </a:r>
          </a:p>
          <a:p>
            <a:endParaRPr lang="en-US" sz="2000" dirty="0"/>
          </a:p>
          <a:p>
            <a:r>
              <a:rPr lang="en-US" sz="2000" dirty="0"/>
              <a:t> The first relational database was released by Relational Software which later came to be known as Oracle.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8392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sz="2000" dirty="0"/>
              <a:t>Facts of SQL:-</a:t>
            </a:r>
          </a:p>
          <a:p>
            <a:r>
              <a:rPr lang="en-IN" sz="2000" dirty="0"/>
              <a:t>It was initially called SEQUEL( Structures </a:t>
            </a:r>
            <a:r>
              <a:rPr lang="en-IN" sz="2000" dirty="0" err="1"/>
              <a:t>Engliosh</a:t>
            </a:r>
            <a:r>
              <a:rPr lang="en-IN" sz="2000" dirty="0"/>
              <a:t> Query Language)</a:t>
            </a:r>
          </a:p>
          <a:p>
            <a:endParaRPr lang="en-IN" sz="2000" dirty="0"/>
          </a:p>
          <a:p>
            <a:r>
              <a:rPr lang="en-IN" sz="2000" dirty="0"/>
              <a:t>SQL is a powerful language that uses simple English sentences</a:t>
            </a:r>
          </a:p>
          <a:p>
            <a:endParaRPr lang="en-IN" sz="2000" dirty="0"/>
          </a:p>
          <a:p>
            <a:r>
              <a:rPr lang="en-IN" sz="2000" dirty="0"/>
              <a:t>SQL is declarative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85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dirty="0"/>
              <a:t>What is Data?</a:t>
            </a:r>
          </a:p>
          <a:p>
            <a:r>
              <a:rPr lang="en-IN" dirty="0"/>
              <a:t>Data is </a:t>
            </a:r>
            <a:r>
              <a:rPr lang="en-IN" dirty="0" err="1"/>
              <a:t>acollection</a:t>
            </a:r>
            <a:r>
              <a:rPr lang="en-IN" dirty="0"/>
              <a:t> of facts, figures and values from different sources.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72284-0A12-4BB2-92D8-F100D623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38" y="1371600"/>
            <a:ext cx="5391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dirty="0"/>
              <a:t>What sis the database?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CC53D7-4AA3-43AA-A6ED-C4E0CD1D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00" y="571500"/>
            <a:ext cx="70961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933F-6CB3-42A7-B630-E3D792FA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39697"/>
            <a:ext cx="9879998" cy="5671525"/>
          </a:xfrm>
        </p:spPr>
        <p:txBody>
          <a:bodyPr/>
          <a:lstStyle/>
          <a:p>
            <a:r>
              <a:rPr lang="en-IN" dirty="0"/>
              <a:t>Types of database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23440-F608-4728-A8DF-DEC548AA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738187"/>
            <a:ext cx="8810625" cy="58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237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FFFFFF"/>
      </a:dk1>
      <a:lt1>
        <a:sysClr val="window" lastClr="000000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1089</TotalTime>
  <Words>3022</Words>
  <Application>Microsoft Office PowerPoint</Application>
  <PresentationFormat>Widescreen</PresentationFormat>
  <Paragraphs>428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Century Gothic</vt:lpstr>
      <vt:lpstr>Courier New</vt:lpstr>
      <vt:lpstr>Georgia</vt:lpstr>
      <vt:lpstr>Wingdings 3</vt:lpstr>
      <vt:lpstr>Wisp</vt:lpstr>
      <vt:lpstr>Structured Query Language(SQL)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Prathima Bennurmatt</dc:creator>
  <cp:lastModifiedBy>Harsha HD</cp:lastModifiedBy>
  <cp:revision>49</cp:revision>
  <dcterms:created xsi:type="dcterms:W3CDTF">2021-02-02T04:33:14Z</dcterms:created>
  <dcterms:modified xsi:type="dcterms:W3CDTF">2021-03-02T06:52:25Z</dcterms:modified>
</cp:coreProperties>
</file>