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2"/>
  </p:normalViewPr>
  <p:slideViewPr>
    <p:cSldViewPr snapToGrid="0">
      <p:cViewPr varScale="1">
        <p:scale>
          <a:sx n="178" d="100"/>
          <a:sy n="178" d="100"/>
        </p:scale>
        <p:origin x="26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4f1a7ac4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4f1a7ac4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4f1a7ac47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4f1a7ac47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4f1a7ac47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4f1a7ac47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4f1a7ac4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4f1a7ac47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4f1a7ac4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4f1a7ac4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4f1a7ac47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4f1a7ac47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4f1a7ac47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4f1a7ac47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4f1a7ac47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4f1a7ac47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MyNextA+?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Harsha Ekanayake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Nimesh Pasan</a:t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4092225" y="1647525"/>
            <a:ext cx="3263400" cy="2960400"/>
          </a:xfrm>
          <a:prstGeom prst="star16">
            <a:avLst>
              <a:gd name="adj" fmla="val 375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FFFF"/>
                </a:solidFill>
              </a:rPr>
              <a:t> A+</a:t>
            </a:r>
            <a:endParaRPr sz="72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important is my GPA to me, as a student?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important are your students’ grades to you, as faculty/administration?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often do we struggle selecting best course to improve our GPA?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often do we drop certain courses to avoid failure despite no reimbursement?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/>
              <a:t>Our model predicts grades for students in the senior level courses based on their performance in freshman, sophomore and junior levels and majors.</a:t>
            </a:r>
            <a:endParaRPr sz="24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Preprocessing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Numpy	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Pandas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Machine Learning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Keras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Scikit Learn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Jupyter Notebook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Achievement</a:t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171925" y="1768775"/>
            <a:ext cx="3263400" cy="2960400"/>
          </a:xfrm>
          <a:prstGeom prst="star16">
            <a:avLst>
              <a:gd name="adj" fmla="val 375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799225" y="1768775"/>
            <a:ext cx="2008800" cy="24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Over</a:t>
            </a:r>
            <a:r>
              <a:rPr lang="en" sz="6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85%</a:t>
            </a:r>
            <a:endParaRPr sz="6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Accuracy</a:t>
            </a: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725" y="1911425"/>
            <a:ext cx="5403873" cy="2888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502200" y="564250"/>
            <a:ext cx="5348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Architecture</a:t>
            </a:r>
            <a:endParaRPr/>
          </a:p>
        </p:txBody>
      </p:sp>
      <p:grpSp>
        <p:nvGrpSpPr>
          <p:cNvPr id="101" name="Google Shape;101;p18"/>
          <p:cNvGrpSpPr/>
          <p:nvPr/>
        </p:nvGrpSpPr>
        <p:grpSpPr>
          <a:xfrm>
            <a:off x="61725" y="1751525"/>
            <a:ext cx="9048325" cy="3428450"/>
            <a:chOff x="61725" y="1751525"/>
            <a:chExt cx="9048325" cy="3428450"/>
          </a:xfrm>
        </p:grpSpPr>
        <p:sp>
          <p:nvSpPr>
            <p:cNvPr id="102" name="Google Shape;102;p18"/>
            <p:cNvSpPr/>
            <p:nvPr/>
          </p:nvSpPr>
          <p:spPr>
            <a:xfrm>
              <a:off x="61725" y="1751525"/>
              <a:ext cx="1283175" cy="222275"/>
            </a:xfrm>
            <a:prstGeom prst="flowChartProcess">
              <a:avLst/>
            </a:prstGeom>
            <a:solidFill>
              <a:srgbClr val="9FC5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Course 1 A</a:t>
              </a:r>
              <a:endParaRPr/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61725" y="2190750"/>
              <a:ext cx="1283175" cy="222275"/>
            </a:xfrm>
            <a:prstGeom prst="flowChartProcess">
              <a:avLst/>
            </a:prstGeom>
            <a:solidFill>
              <a:srgbClr val="9FC5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Course 1 B+</a:t>
              </a: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>
              <a:off x="61725" y="2696775"/>
              <a:ext cx="1283175" cy="222275"/>
            </a:xfrm>
            <a:prstGeom prst="flowChartProcess">
              <a:avLst/>
            </a:prstGeom>
            <a:solidFill>
              <a:srgbClr val="9FC5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Course 2 C+</a:t>
              </a:r>
              <a:endParaRPr/>
            </a:p>
          </p:txBody>
        </p:sp>
        <p:sp>
          <p:nvSpPr>
            <p:cNvPr id="105" name="Google Shape;105;p18"/>
            <p:cNvSpPr/>
            <p:nvPr/>
          </p:nvSpPr>
          <p:spPr>
            <a:xfrm>
              <a:off x="61725" y="3768625"/>
              <a:ext cx="1283175" cy="222275"/>
            </a:xfrm>
            <a:prstGeom prst="flowChartProcess">
              <a:avLst/>
            </a:prstGeom>
            <a:solidFill>
              <a:srgbClr val="9FC5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CS Major</a:t>
              </a:r>
              <a:endParaRPr/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1725" y="4248275"/>
              <a:ext cx="1283175" cy="222275"/>
            </a:xfrm>
            <a:prstGeom prst="flowChartProcess">
              <a:avLst/>
            </a:prstGeom>
            <a:solidFill>
              <a:srgbClr val="9FC5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CSE Major</a:t>
              </a:r>
              <a:endParaRPr/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1725" y="3111450"/>
              <a:ext cx="1283175" cy="222275"/>
            </a:xfrm>
            <a:prstGeom prst="flowChartProcess">
              <a:avLst/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……..</a:t>
              </a:r>
              <a:endParaRPr/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1780225" y="1751525"/>
              <a:ext cx="1283175" cy="222275"/>
            </a:xfrm>
            <a:prstGeom prst="flowChartProcess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L1 Node 1</a:t>
              </a:r>
              <a:endParaRPr/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1780225" y="2190750"/>
              <a:ext cx="1283175" cy="222275"/>
            </a:xfrm>
            <a:prstGeom prst="flowChartProcess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L1 Node 2</a:t>
              </a:r>
              <a:endParaRPr/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1780225" y="2696775"/>
              <a:ext cx="1283175" cy="222275"/>
            </a:xfrm>
            <a:prstGeom prst="flowChartProcess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L1 Node 3</a:t>
              </a:r>
              <a:endParaRPr/>
            </a:p>
          </p:txBody>
        </p:sp>
        <p:sp>
          <p:nvSpPr>
            <p:cNvPr id="111" name="Google Shape;111;p18"/>
            <p:cNvSpPr/>
            <p:nvPr/>
          </p:nvSpPr>
          <p:spPr>
            <a:xfrm>
              <a:off x="1780225" y="3768625"/>
              <a:ext cx="1283175" cy="222275"/>
            </a:xfrm>
            <a:prstGeom prst="flowChartProcess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L1 Node 99</a:t>
              </a:r>
              <a:endParaRPr/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1780225" y="4248275"/>
              <a:ext cx="1283175" cy="222275"/>
            </a:xfrm>
            <a:prstGeom prst="flowChartProcess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L1 Node 100</a:t>
              </a:r>
              <a:endParaRPr/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1780225" y="3111450"/>
              <a:ext cx="1283175" cy="222275"/>
            </a:xfrm>
            <a:prstGeom prst="flowChartProcess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……..</a:t>
              </a:r>
              <a:endParaRPr/>
            </a:p>
          </p:txBody>
        </p:sp>
        <p:sp>
          <p:nvSpPr>
            <p:cNvPr id="114" name="Google Shape;114;p18"/>
            <p:cNvSpPr/>
            <p:nvPr/>
          </p:nvSpPr>
          <p:spPr>
            <a:xfrm>
              <a:off x="3619975" y="1751525"/>
              <a:ext cx="1283175" cy="222275"/>
            </a:xfrm>
            <a:prstGeom prst="flowChartProcess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L2 Node 1</a:t>
              </a:r>
              <a:endParaRPr/>
            </a:p>
          </p:txBody>
        </p:sp>
        <p:sp>
          <p:nvSpPr>
            <p:cNvPr id="115" name="Google Shape;115;p18"/>
            <p:cNvSpPr/>
            <p:nvPr/>
          </p:nvSpPr>
          <p:spPr>
            <a:xfrm>
              <a:off x="3619975" y="2190750"/>
              <a:ext cx="1283175" cy="222275"/>
            </a:xfrm>
            <a:prstGeom prst="flowChartProcess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L2 Node 2</a:t>
              </a:r>
              <a:endParaRPr/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3619975" y="2696775"/>
              <a:ext cx="1283175" cy="222275"/>
            </a:xfrm>
            <a:prstGeom prst="flowChartProcess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L2 Node 3</a:t>
              </a:r>
              <a:endParaRPr/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3619975" y="3768625"/>
              <a:ext cx="1283175" cy="222275"/>
            </a:xfrm>
            <a:prstGeom prst="flowChartProcess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L2 Node 99</a:t>
              </a:r>
              <a:endParaRPr/>
            </a:p>
          </p:txBody>
        </p:sp>
        <p:sp>
          <p:nvSpPr>
            <p:cNvPr id="118" name="Google Shape;118;p18"/>
            <p:cNvSpPr/>
            <p:nvPr/>
          </p:nvSpPr>
          <p:spPr>
            <a:xfrm>
              <a:off x="3619975" y="4248275"/>
              <a:ext cx="1283175" cy="222275"/>
            </a:xfrm>
            <a:prstGeom prst="flowChartProcess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L2 Node 100</a:t>
              </a:r>
              <a:endParaRPr/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3619975" y="3111450"/>
              <a:ext cx="1283175" cy="222275"/>
            </a:xfrm>
            <a:prstGeom prst="flowChartProcess">
              <a:avLst/>
            </a:pr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……..</a:t>
              </a: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5318250" y="2190750"/>
              <a:ext cx="1283175" cy="222275"/>
            </a:xfrm>
            <a:prstGeom prst="flowChartProcess">
              <a:avLst/>
            </a:prstGeom>
            <a:solidFill>
              <a:srgbClr val="EA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L3 Node 1</a:t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5318250" y="2696775"/>
              <a:ext cx="1283175" cy="222275"/>
            </a:xfrm>
            <a:prstGeom prst="flowChartProcess">
              <a:avLst/>
            </a:prstGeom>
            <a:solidFill>
              <a:srgbClr val="EA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L3 Node 2</a:t>
              </a: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5318250" y="3768625"/>
              <a:ext cx="1283175" cy="222275"/>
            </a:xfrm>
            <a:prstGeom prst="flowChartProcess">
              <a:avLst/>
            </a:prstGeom>
            <a:solidFill>
              <a:srgbClr val="EA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L3 Node 50</a:t>
              </a: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5318250" y="3111450"/>
              <a:ext cx="1283175" cy="222275"/>
            </a:xfrm>
            <a:prstGeom prst="flowChartProcess">
              <a:avLst/>
            </a:pr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……..</a:t>
              </a: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7169250" y="1751525"/>
              <a:ext cx="1940800" cy="218214"/>
            </a:xfrm>
            <a:prstGeom prst="flowChartProcess">
              <a:avLst/>
            </a:prstGeom>
            <a:solidFill>
              <a:srgbClr val="6AA84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Senior Course 1 A</a:t>
              </a: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7169250" y="2182726"/>
              <a:ext cx="1940800" cy="218214"/>
            </a:xfrm>
            <a:prstGeom prst="flowChartProcess">
              <a:avLst/>
            </a:prstGeom>
            <a:solidFill>
              <a:srgbClr val="6AA84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Senior Course 1 B+</a:t>
              </a: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7169250" y="2679506"/>
              <a:ext cx="1940800" cy="218214"/>
            </a:xfrm>
            <a:prstGeom prst="flowChartProcess">
              <a:avLst/>
            </a:prstGeom>
            <a:solidFill>
              <a:srgbClr val="6AA84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Senior Course 2 C+</a:t>
              </a: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7169250" y="3731774"/>
              <a:ext cx="1940800" cy="218214"/>
            </a:xfrm>
            <a:prstGeom prst="flowChartProcess">
              <a:avLst/>
            </a:prstGeom>
            <a:solidFill>
              <a:srgbClr val="6AA84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Senior Course 49 B</a:t>
              </a:r>
              <a:endParaRPr/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7169250" y="4202661"/>
              <a:ext cx="1940800" cy="218214"/>
            </a:xfrm>
            <a:prstGeom prst="flowChartProcess">
              <a:avLst/>
            </a:prstGeom>
            <a:solidFill>
              <a:srgbClr val="6AA84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Senior Course 50 B</a:t>
              </a:r>
              <a:endParaRPr/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7169250" y="3086605"/>
              <a:ext cx="1940800" cy="218214"/>
            </a:xfrm>
            <a:prstGeom prst="flowChartProcess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……..</a:t>
              </a:r>
              <a:endParaRPr/>
            </a:p>
          </p:txBody>
        </p:sp>
        <p:cxnSp>
          <p:nvCxnSpPr>
            <p:cNvPr id="130" name="Google Shape;130;p18"/>
            <p:cNvCxnSpPr>
              <a:endCxn id="108" idx="1"/>
            </p:cNvCxnSpPr>
            <p:nvPr/>
          </p:nvCxnSpPr>
          <p:spPr>
            <a:xfrm>
              <a:off x="1365025" y="1837763"/>
              <a:ext cx="415200" cy="24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1" name="Google Shape;131;p18"/>
            <p:cNvCxnSpPr>
              <a:stCxn id="102" idx="3"/>
              <a:endCxn id="109" idx="1"/>
            </p:cNvCxnSpPr>
            <p:nvPr/>
          </p:nvCxnSpPr>
          <p:spPr>
            <a:xfrm>
              <a:off x="1344900" y="1862663"/>
              <a:ext cx="435300" cy="439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2" name="Google Shape;132;p18"/>
            <p:cNvCxnSpPr>
              <a:stCxn id="102" idx="3"/>
              <a:endCxn id="110" idx="1"/>
            </p:cNvCxnSpPr>
            <p:nvPr/>
          </p:nvCxnSpPr>
          <p:spPr>
            <a:xfrm>
              <a:off x="1344900" y="1862663"/>
              <a:ext cx="435300" cy="94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3" name="Google Shape;133;p18"/>
            <p:cNvCxnSpPr>
              <a:stCxn id="103" idx="3"/>
              <a:endCxn id="108" idx="1"/>
            </p:cNvCxnSpPr>
            <p:nvPr/>
          </p:nvCxnSpPr>
          <p:spPr>
            <a:xfrm rot="10800000" flipH="1">
              <a:off x="1344900" y="1862688"/>
              <a:ext cx="435300" cy="439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4" name="Google Shape;134;p18"/>
            <p:cNvCxnSpPr>
              <a:stCxn id="104" idx="3"/>
              <a:endCxn id="108" idx="1"/>
            </p:cNvCxnSpPr>
            <p:nvPr/>
          </p:nvCxnSpPr>
          <p:spPr>
            <a:xfrm rot="10800000" flipH="1">
              <a:off x="1344900" y="1862613"/>
              <a:ext cx="435300" cy="94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5" name="Google Shape;135;p18"/>
            <p:cNvCxnSpPr>
              <a:stCxn id="104" idx="3"/>
              <a:endCxn id="109" idx="1"/>
            </p:cNvCxnSpPr>
            <p:nvPr/>
          </p:nvCxnSpPr>
          <p:spPr>
            <a:xfrm rot="10800000" flipH="1">
              <a:off x="1344900" y="2301813"/>
              <a:ext cx="435300" cy="50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6" name="Google Shape;136;p18"/>
            <p:cNvCxnSpPr>
              <a:stCxn id="103" idx="3"/>
              <a:endCxn id="110" idx="1"/>
            </p:cNvCxnSpPr>
            <p:nvPr/>
          </p:nvCxnSpPr>
          <p:spPr>
            <a:xfrm>
              <a:off x="1344900" y="2301888"/>
              <a:ext cx="435300" cy="50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7" name="Google Shape;137;p18"/>
            <p:cNvCxnSpPr>
              <a:stCxn id="104" idx="3"/>
              <a:endCxn id="110" idx="1"/>
            </p:cNvCxnSpPr>
            <p:nvPr/>
          </p:nvCxnSpPr>
          <p:spPr>
            <a:xfrm>
              <a:off x="1344900" y="2807913"/>
              <a:ext cx="435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8" name="Google Shape;138;p18"/>
            <p:cNvCxnSpPr>
              <a:stCxn id="103" idx="3"/>
              <a:endCxn id="109" idx="1"/>
            </p:cNvCxnSpPr>
            <p:nvPr/>
          </p:nvCxnSpPr>
          <p:spPr>
            <a:xfrm>
              <a:off x="1344900" y="2301888"/>
              <a:ext cx="435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9" name="Google Shape;139;p18"/>
            <p:cNvCxnSpPr>
              <a:stCxn id="105" idx="3"/>
              <a:endCxn id="111" idx="1"/>
            </p:cNvCxnSpPr>
            <p:nvPr/>
          </p:nvCxnSpPr>
          <p:spPr>
            <a:xfrm>
              <a:off x="1344900" y="3879763"/>
              <a:ext cx="435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0" name="Google Shape;140;p18"/>
            <p:cNvCxnSpPr>
              <a:stCxn id="105" idx="3"/>
              <a:endCxn id="110" idx="1"/>
            </p:cNvCxnSpPr>
            <p:nvPr/>
          </p:nvCxnSpPr>
          <p:spPr>
            <a:xfrm rot="10800000" flipH="1">
              <a:off x="1344900" y="2807863"/>
              <a:ext cx="435300" cy="1071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1" name="Google Shape;141;p18"/>
            <p:cNvCxnSpPr>
              <a:stCxn id="105" idx="3"/>
              <a:endCxn id="112" idx="1"/>
            </p:cNvCxnSpPr>
            <p:nvPr/>
          </p:nvCxnSpPr>
          <p:spPr>
            <a:xfrm>
              <a:off x="1344900" y="3879763"/>
              <a:ext cx="435300" cy="47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2" name="Google Shape;142;p18"/>
            <p:cNvCxnSpPr>
              <a:stCxn id="105" idx="3"/>
              <a:endCxn id="109" idx="1"/>
            </p:cNvCxnSpPr>
            <p:nvPr/>
          </p:nvCxnSpPr>
          <p:spPr>
            <a:xfrm rot="10800000" flipH="1">
              <a:off x="1344900" y="2301763"/>
              <a:ext cx="435300" cy="157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3" name="Google Shape;143;p18"/>
            <p:cNvCxnSpPr>
              <a:stCxn id="105" idx="3"/>
              <a:endCxn id="108" idx="1"/>
            </p:cNvCxnSpPr>
            <p:nvPr/>
          </p:nvCxnSpPr>
          <p:spPr>
            <a:xfrm rot="10800000" flipH="1">
              <a:off x="1344900" y="1862563"/>
              <a:ext cx="435300" cy="201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4" name="Google Shape;144;p18"/>
            <p:cNvCxnSpPr>
              <a:stCxn id="106" idx="3"/>
              <a:endCxn id="112" idx="1"/>
            </p:cNvCxnSpPr>
            <p:nvPr/>
          </p:nvCxnSpPr>
          <p:spPr>
            <a:xfrm>
              <a:off x="1344900" y="4359413"/>
              <a:ext cx="435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5" name="Google Shape;145;p18"/>
            <p:cNvCxnSpPr>
              <a:stCxn id="106" idx="3"/>
              <a:endCxn id="111" idx="1"/>
            </p:cNvCxnSpPr>
            <p:nvPr/>
          </p:nvCxnSpPr>
          <p:spPr>
            <a:xfrm rot="10800000" flipH="1">
              <a:off x="1344900" y="3879713"/>
              <a:ext cx="435300" cy="47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6" name="Google Shape;146;p18"/>
            <p:cNvCxnSpPr>
              <a:stCxn id="106" idx="3"/>
              <a:endCxn id="110" idx="1"/>
            </p:cNvCxnSpPr>
            <p:nvPr/>
          </p:nvCxnSpPr>
          <p:spPr>
            <a:xfrm rot="10800000" flipH="1">
              <a:off x="1344900" y="2807813"/>
              <a:ext cx="435300" cy="155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7" name="Google Shape;147;p18"/>
            <p:cNvCxnSpPr>
              <a:stCxn id="104" idx="3"/>
              <a:endCxn id="111" idx="1"/>
            </p:cNvCxnSpPr>
            <p:nvPr/>
          </p:nvCxnSpPr>
          <p:spPr>
            <a:xfrm>
              <a:off x="1344900" y="2807913"/>
              <a:ext cx="435300" cy="1071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8" name="Google Shape;148;p18"/>
            <p:cNvCxnSpPr>
              <a:stCxn id="104" idx="3"/>
              <a:endCxn id="112" idx="1"/>
            </p:cNvCxnSpPr>
            <p:nvPr/>
          </p:nvCxnSpPr>
          <p:spPr>
            <a:xfrm>
              <a:off x="1344900" y="2807913"/>
              <a:ext cx="435300" cy="155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9" name="Google Shape;149;p18"/>
            <p:cNvCxnSpPr>
              <a:stCxn id="106" idx="3"/>
              <a:endCxn id="109" idx="1"/>
            </p:cNvCxnSpPr>
            <p:nvPr/>
          </p:nvCxnSpPr>
          <p:spPr>
            <a:xfrm rot="10800000" flipH="1">
              <a:off x="1344900" y="2302013"/>
              <a:ext cx="435300" cy="205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0" name="Google Shape;150;p18"/>
            <p:cNvCxnSpPr/>
            <p:nvPr/>
          </p:nvCxnSpPr>
          <p:spPr>
            <a:xfrm>
              <a:off x="3089130" y="1829900"/>
              <a:ext cx="530700" cy="24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1" name="Google Shape;151;p18"/>
            <p:cNvCxnSpPr/>
            <p:nvPr/>
          </p:nvCxnSpPr>
          <p:spPr>
            <a:xfrm>
              <a:off x="3063400" y="1854800"/>
              <a:ext cx="556500" cy="439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2" name="Google Shape;152;p18"/>
            <p:cNvCxnSpPr/>
            <p:nvPr/>
          </p:nvCxnSpPr>
          <p:spPr>
            <a:xfrm>
              <a:off x="3063400" y="1854800"/>
              <a:ext cx="556500" cy="94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3" name="Google Shape;153;p18"/>
            <p:cNvCxnSpPr/>
            <p:nvPr/>
          </p:nvCxnSpPr>
          <p:spPr>
            <a:xfrm rot="10800000" flipH="1">
              <a:off x="3063400" y="1854825"/>
              <a:ext cx="556500" cy="439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4" name="Google Shape;154;p18"/>
            <p:cNvCxnSpPr/>
            <p:nvPr/>
          </p:nvCxnSpPr>
          <p:spPr>
            <a:xfrm rot="10800000" flipH="1">
              <a:off x="3063400" y="1854750"/>
              <a:ext cx="556500" cy="94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5" name="Google Shape;155;p18"/>
            <p:cNvCxnSpPr/>
            <p:nvPr/>
          </p:nvCxnSpPr>
          <p:spPr>
            <a:xfrm rot="10800000" flipH="1">
              <a:off x="3063400" y="2293950"/>
              <a:ext cx="556500" cy="50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6" name="Google Shape;156;p18"/>
            <p:cNvCxnSpPr/>
            <p:nvPr/>
          </p:nvCxnSpPr>
          <p:spPr>
            <a:xfrm>
              <a:off x="3063400" y="2294025"/>
              <a:ext cx="556500" cy="50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7" name="Google Shape;157;p18"/>
            <p:cNvCxnSpPr/>
            <p:nvPr/>
          </p:nvCxnSpPr>
          <p:spPr>
            <a:xfrm>
              <a:off x="3063400" y="2800050"/>
              <a:ext cx="556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8" name="Google Shape;158;p18"/>
            <p:cNvCxnSpPr/>
            <p:nvPr/>
          </p:nvCxnSpPr>
          <p:spPr>
            <a:xfrm>
              <a:off x="3063400" y="2294025"/>
              <a:ext cx="556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9" name="Google Shape;159;p18"/>
            <p:cNvCxnSpPr/>
            <p:nvPr/>
          </p:nvCxnSpPr>
          <p:spPr>
            <a:xfrm>
              <a:off x="3063400" y="3871900"/>
              <a:ext cx="556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0" name="Google Shape;160;p18"/>
            <p:cNvCxnSpPr/>
            <p:nvPr/>
          </p:nvCxnSpPr>
          <p:spPr>
            <a:xfrm rot="10800000" flipH="1">
              <a:off x="3063400" y="2800000"/>
              <a:ext cx="556500" cy="1071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1" name="Google Shape;161;p18"/>
            <p:cNvCxnSpPr/>
            <p:nvPr/>
          </p:nvCxnSpPr>
          <p:spPr>
            <a:xfrm>
              <a:off x="3063400" y="3871900"/>
              <a:ext cx="556500" cy="47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2" name="Google Shape;162;p18"/>
            <p:cNvCxnSpPr/>
            <p:nvPr/>
          </p:nvCxnSpPr>
          <p:spPr>
            <a:xfrm rot="10800000" flipH="1">
              <a:off x="3063400" y="2293900"/>
              <a:ext cx="556500" cy="157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3" name="Google Shape;163;p18"/>
            <p:cNvCxnSpPr/>
            <p:nvPr/>
          </p:nvCxnSpPr>
          <p:spPr>
            <a:xfrm rot="10800000" flipH="1">
              <a:off x="3063400" y="1854700"/>
              <a:ext cx="556500" cy="201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4" name="Google Shape;164;p18"/>
            <p:cNvCxnSpPr/>
            <p:nvPr/>
          </p:nvCxnSpPr>
          <p:spPr>
            <a:xfrm>
              <a:off x="3063400" y="4351550"/>
              <a:ext cx="556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5" name="Google Shape;165;p18"/>
            <p:cNvCxnSpPr/>
            <p:nvPr/>
          </p:nvCxnSpPr>
          <p:spPr>
            <a:xfrm rot="10800000" flipH="1">
              <a:off x="3063400" y="3871850"/>
              <a:ext cx="556500" cy="47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6" name="Google Shape;166;p18"/>
            <p:cNvCxnSpPr/>
            <p:nvPr/>
          </p:nvCxnSpPr>
          <p:spPr>
            <a:xfrm rot="10800000" flipH="1">
              <a:off x="3063400" y="2799950"/>
              <a:ext cx="556500" cy="155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7" name="Google Shape;167;p18"/>
            <p:cNvCxnSpPr/>
            <p:nvPr/>
          </p:nvCxnSpPr>
          <p:spPr>
            <a:xfrm>
              <a:off x="3063400" y="2800050"/>
              <a:ext cx="556500" cy="1071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8" name="Google Shape;168;p18"/>
            <p:cNvCxnSpPr/>
            <p:nvPr/>
          </p:nvCxnSpPr>
          <p:spPr>
            <a:xfrm>
              <a:off x="3063400" y="2800050"/>
              <a:ext cx="556500" cy="155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9" name="Google Shape;169;p18"/>
            <p:cNvCxnSpPr/>
            <p:nvPr/>
          </p:nvCxnSpPr>
          <p:spPr>
            <a:xfrm rot="10800000" flipH="1">
              <a:off x="3063400" y="2294150"/>
              <a:ext cx="556500" cy="205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0" name="Google Shape;170;p18"/>
            <p:cNvCxnSpPr/>
            <p:nvPr/>
          </p:nvCxnSpPr>
          <p:spPr>
            <a:xfrm>
              <a:off x="4903075" y="1846925"/>
              <a:ext cx="435300" cy="439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1" name="Google Shape;171;p18"/>
            <p:cNvCxnSpPr/>
            <p:nvPr/>
          </p:nvCxnSpPr>
          <p:spPr>
            <a:xfrm>
              <a:off x="4903075" y="1846925"/>
              <a:ext cx="435300" cy="94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2" name="Google Shape;172;p18"/>
            <p:cNvCxnSpPr/>
            <p:nvPr/>
          </p:nvCxnSpPr>
          <p:spPr>
            <a:xfrm rot="10800000" flipH="1">
              <a:off x="4903075" y="2286075"/>
              <a:ext cx="435300" cy="50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3" name="Google Shape;173;p18"/>
            <p:cNvCxnSpPr/>
            <p:nvPr/>
          </p:nvCxnSpPr>
          <p:spPr>
            <a:xfrm>
              <a:off x="4903075" y="2286150"/>
              <a:ext cx="435300" cy="50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4" name="Google Shape;174;p18"/>
            <p:cNvCxnSpPr/>
            <p:nvPr/>
          </p:nvCxnSpPr>
          <p:spPr>
            <a:xfrm>
              <a:off x="4903075" y="2792175"/>
              <a:ext cx="435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5" name="Google Shape;175;p18"/>
            <p:cNvCxnSpPr/>
            <p:nvPr/>
          </p:nvCxnSpPr>
          <p:spPr>
            <a:xfrm>
              <a:off x="4903075" y="2286150"/>
              <a:ext cx="435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6" name="Google Shape;176;p18"/>
            <p:cNvCxnSpPr/>
            <p:nvPr/>
          </p:nvCxnSpPr>
          <p:spPr>
            <a:xfrm>
              <a:off x="4903075" y="3864025"/>
              <a:ext cx="435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7" name="Google Shape;177;p18"/>
            <p:cNvCxnSpPr/>
            <p:nvPr/>
          </p:nvCxnSpPr>
          <p:spPr>
            <a:xfrm rot="10800000" flipH="1">
              <a:off x="4903075" y="2792125"/>
              <a:ext cx="435300" cy="1071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8" name="Google Shape;178;p18"/>
            <p:cNvCxnSpPr/>
            <p:nvPr/>
          </p:nvCxnSpPr>
          <p:spPr>
            <a:xfrm rot="10800000" flipH="1">
              <a:off x="4903075" y="2286025"/>
              <a:ext cx="435300" cy="157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9" name="Google Shape;179;p18"/>
            <p:cNvCxnSpPr/>
            <p:nvPr/>
          </p:nvCxnSpPr>
          <p:spPr>
            <a:xfrm rot="10800000" flipH="1">
              <a:off x="4903075" y="3863975"/>
              <a:ext cx="435300" cy="47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0" name="Google Shape;180;p18"/>
            <p:cNvCxnSpPr/>
            <p:nvPr/>
          </p:nvCxnSpPr>
          <p:spPr>
            <a:xfrm rot="10800000" flipH="1">
              <a:off x="4903075" y="2792075"/>
              <a:ext cx="435300" cy="155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1" name="Google Shape;181;p18"/>
            <p:cNvCxnSpPr/>
            <p:nvPr/>
          </p:nvCxnSpPr>
          <p:spPr>
            <a:xfrm>
              <a:off x="4903075" y="2792175"/>
              <a:ext cx="435300" cy="1071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2" name="Google Shape;182;p18"/>
            <p:cNvCxnSpPr/>
            <p:nvPr/>
          </p:nvCxnSpPr>
          <p:spPr>
            <a:xfrm rot="10800000" flipH="1">
              <a:off x="4903075" y="2286275"/>
              <a:ext cx="435300" cy="205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3" name="Google Shape;183;p18"/>
            <p:cNvCxnSpPr>
              <a:stCxn id="103" idx="3"/>
              <a:endCxn id="111" idx="1"/>
            </p:cNvCxnSpPr>
            <p:nvPr/>
          </p:nvCxnSpPr>
          <p:spPr>
            <a:xfrm>
              <a:off x="1344900" y="2301888"/>
              <a:ext cx="435300" cy="157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4" name="Google Shape;184;p18"/>
            <p:cNvCxnSpPr>
              <a:stCxn id="102" idx="3"/>
              <a:endCxn id="111" idx="1"/>
            </p:cNvCxnSpPr>
            <p:nvPr/>
          </p:nvCxnSpPr>
          <p:spPr>
            <a:xfrm>
              <a:off x="1344900" y="1862663"/>
              <a:ext cx="435300" cy="201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5" name="Google Shape;185;p18"/>
            <p:cNvCxnSpPr>
              <a:stCxn id="109" idx="3"/>
              <a:endCxn id="117" idx="1"/>
            </p:cNvCxnSpPr>
            <p:nvPr/>
          </p:nvCxnSpPr>
          <p:spPr>
            <a:xfrm>
              <a:off x="3063400" y="2301888"/>
              <a:ext cx="556500" cy="157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6" name="Google Shape;186;p18"/>
            <p:cNvCxnSpPr>
              <a:stCxn id="115" idx="3"/>
              <a:endCxn id="122" idx="1"/>
            </p:cNvCxnSpPr>
            <p:nvPr/>
          </p:nvCxnSpPr>
          <p:spPr>
            <a:xfrm>
              <a:off x="4903150" y="2301888"/>
              <a:ext cx="415200" cy="157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7" name="Google Shape;187;p18"/>
            <p:cNvCxnSpPr/>
            <p:nvPr/>
          </p:nvCxnSpPr>
          <p:spPr>
            <a:xfrm rot="10800000" flipH="1">
              <a:off x="6607088" y="1852650"/>
              <a:ext cx="556500" cy="439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8" name="Google Shape;188;p18"/>
            <p:cNvCxnSpPr/>
            <p:nvPr/>
          </p:nvCxnSpPr>
          <p:spPr>
            <a:xfrm rot="10800000" flipH="1">
              <a:off x="6607088" y="1852575"/>
              <a:ext cx="556500" cy="94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9" name="Google Shape;189;p18"/>
            <p:cNvCxnSpPr/>
            <p:nvPr/>
          </p:nvCxnSpPr>
          <p:spPr>
            <a:xfrm rot="10800000" flipH="1">
              <a:off x="6607088" y="2291775"/>
              <a:ext cx="556500" cy="50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0" name="Google Shape;190;p18"/>
            <p:cNvCxnSpPr/>
            <p:nvPr/>
          </p:nvCxnSpPr>
          <p:spPr>
            <a:xfrm>
              <a:off x="6607088" y="2291850"/>
              <a:ext cx="556500" cy="50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1" name="Google Shape;191;p18"/>
            <p:cNvCxnSpPr/>
            <p:nvPr/>
          </p:nvCxnSpPr>
          <p:spPr>
            <a:xfrm>
              <a:off x="6607088" y="2797875"/>
              <a:ext cx="556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2" name="Google Shape;192;p18"/>
            <p:cNvCxnSpPr/>
            <p:nvPr/>
          </p:nvCxnSpPr>
          <p:spPr>
            <a:xfrm>
              <a:off x="6607088" y="2291850"/>
              <a:ext cx="556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3" name="Google Shape;193;p18"/>
            <p:cNvCxnSpPr/>
            <p:nvPr/>
          </p:nvCxnSpPr>
          <p:spPr>
            <a:xfrm>
              <a:off x="6607088" y="3869725"/>
              <a:ext cx="556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4" name="Google Shape;194;p18"/>
            <p:cNvCxnSpPr/>
            <p:nvPr/>
          </p:nvCxnSpPr>
          <p:spPr>
            <a:xfrm rot="10800000" flipH="1">
              <a:off x="6607088" y="2797825"/>
              <a:ext cx="556500" cy="1071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5" name="Google Shape;195;p18"/>
            <p:cNvCxnSpPr/>
            <p:nvPr/>
          </p:nvCxnSpPr>
          <p:spPr>
            <a:xfrm>
              <a:off x="6607088" y="3869725"/>
              <a:ext cx="556500" cy="47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6" name="Google Shape;196;p18"/>
            <p:cNvCxnSpPr/>
            <p:nvPr/>
          </p:nvCxnSpPr>
          <p:spPr>
            <a:xfrm rot="10800000" flipH="1">
              <a:off x="6607088" y="2291725"/>
              <a:ext cx="556500" cy="157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7" name="Google Shape;197;p18"/>
            <p:cNvCxnSpPr/>
            <p:nvPr/>
          </p:nvCxnSpPr>
          <p:spPr>
            <a:xfrm rot="10800000" flipH="1">
              <a:off x="6607088" y="1852525"/>
              <a:ext cx="556500" cy="201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8" name="Google Shape;198;p18"/>
            <p:cNvCxnSpPr/>
            <p:nvPr/>
          </p:nvCxnSpPr>
          <p:spPr>
            <a:xfrm>
              <a:off x="6607088" y="2797875"/>
              <a:ext cx="556500" cy="1071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9" name="Google Shape;199;p18"/>
            <p:cNvCxnSpPr/>
            <p:nvPr/>
          </p:nvCxnSpPr>
          <p:spPr>
            <a:xfrm>
              <a:off x="6607088" y="2797875"/>
              <a:ext cx="556500" cy="155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0" name="Google Shape;200;p18"/>
            <p:cNvCxnSpPr/>
            <p:nvPr/>
          </p:nvCxnSpPr>
          <p:spPr>
            <a:xfrm>
              <a:off x="6607088" y="2299713"/>
              <a:ext cx="556500" cy="157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01" name="Google Shape;201;p18"/>
            <p:cNvSpPr txBox="1"/>
            <p:nvPr/>
          </p:nvSpPr>
          <p:spPr>
            <a:xfrm>
              <a:off x="61775" y="4549975"/>
              <a:ext cx="1283100" cy="5934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Input Layer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475 Features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" name="Google Shape;202;p18"/>
            <p:cNvSpPr txBox="1"/>
            <p:nvPr/>
          </p:nvSpPr>
          <p:spPr>
            <a:xfrm>
              <a:off x="1616750" y="4470550"/>
              <a:ext cx="1607400" cy="7062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Dense Hidden Layer - 100 Nodes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ReLu Act. Func.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" name="Google Shape;203;p18"/>
            <p:cNvSpPr txBox="1"/>
            <p:nvPr/>
          </p:nvSpPr>
          <p:spPr>
            <a:xfrm>
              <a:off x="3425350" y="4473775"/>
              <a:ext cx="1607400" cy="7062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Dense Hidden Layer - 200 Nodes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ReLu Act. Func.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" name="Google Shape;204;p18"/>
            <p:cNvSpPr txBox="1"/>
            <p:nvPr/>
          </p:nvSpPr>
          <p:spPr>
            <a:xfrm>
              <a:off x="5233950" y="4473775"/>
              <a:ext cx="1556100" cy="7062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Dense Hidden Layer - 50 Nodes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ReLu Act. Func.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" name="Google Shape;205;p18"/>
            <p:cNvSpPr txBox="1"/>
            <p:nvPr/>
          </p:nvSpPr>
          <p:spPr>
            <a:xfrm>
              <a:off x="7163588" y="4473775"/>
              <a:ext cx="1283100" cy="7062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Softmax Output Layer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50 Nodes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211" name="Google Shape;211;p1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Extracting courses taken only during a single level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information about instructors of particular courses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learnt</a:t>
            </a:r>
            <a:endParaRPr/>
          </a:p>
        </p:txBody>
      </p:sp>
      <p:sp>
        <p:nvSpPr>
          <p:cNvPr id="217" name="Google Shape;217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Importance of </a:t>
            </a:r>
            <a:r>
              <a:rPr lang="en" b="1"/>
              <a:t>Plan B. </a:t>
            </a:r>
            <a:r>
              <a:rPr lang="en"/>
              <a:t>This was our second plan in case we fail in our mobile app.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Learnt Scikit Learn Library in Python.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</a:t>
            </a:r>
            <a:endParaRPr/>
          </a:p>
        </p:txBody>
      </p:sp>
      <p:sp>
        <p:nvSpPr>
          <p:cNvPr id="223" name="Google Shape;223;p2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Incorporate instructor details as input features to improve accuracy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 out similar courses and build smaller neural networks for specialized majors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Microsoft Macintosh PowerPoint</Application>
  <PresentationFormat>On-screen Show (16:9)</PresentationFormat>
  <Paragraphs>72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Roboto</vt:lpstr>
      <vt:lpstr>Arial</vt:lpstr>
      <vt:lpstr>Material</vt:lpstr>
      <vt:lpstr>MyNextA+?</vt:lpstr>
      <vt:lpstr>Background</vt:lpstr>
      <vt:lpstr>Our solution</vt:lpstr>
      <vt:lpstr>Technologies</vt:lpstr>
      <vt:lpstr>Our Achievement</vt:lpstr>
      <vt:lpstr>Neural Network Architecture</vt:lpstr>
      <vt:lpstr>Challenges</vt:lpstr>
      <vt:lpstr>What we learnt</vt:lpstr>
      <vt:lpstr>What’s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MyNextA+?</dc:title>
  <cp:lastModifiedBy>Ekanayake Wasala Mudiyanselage, Harsha Rakkitha Bandara Pitawela</cp:lastModifiedBy>
  <cp:revision>1</cp:revision>
  <dcterms:modified xsi:type="dcterms:W3CDTF">2019-10-13T17:18:19Z</dcterms:modified>
</cp:coreProperties>
</file>