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8" r:id="rId2"/>
    <p:sldId id="1136" r:id="rId3"/>
    <p:sldId id="1145" r:id="rId4"/>
    <p:sldId id="1146" r:id="rId5"/>
    <p:sldId id="1151" r:id="rId6"/>
    <p:sldId id="1152" r:id="rId7"/>
    <p:sldId id="1157" r:id="rId8"/>
    <p:sldId id="1153" r:id="rId9"/>
    <p:sldId id="1154" r:id="rId10"/>
    <p:sldId id="1155" r:id="rId11"/>
    <p:sldId id="1156" r:id="rId12"/>
    <p:sldId id="1158" r:id="rId13"/>
    <p:sldId id="1159" r:id="rId14"/>
    <p:sldId id="1160" r:id="rId15"/>
    <p:sldId id="1149" r:id="rId16"/>
    <p:sldId id="1148" r:id="rId17"/>
    <p:sldId id="11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2341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  <a:srgbClr val="CCFFFF"/>
    <a:srgbClr val="FFCCFF"/>
    <a:srgbClr val="FF0000"/>
    <a:srgbClr val="000000"/>
    <a:srgbClr val="FF33CC"/>
    <a:srgbClr val="66FF33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89612" autoAdjust="0"/>
  </p:normalViewPr>
  <p:slideViewPr>
    <p:cSldViewPr snapToGrid="0">
      <p:cViewPr varScale="1">
        <p:scale>
          <a:sx n="77" d="100"/>
          <a:sy n="77" d="100"/>
        </p:scale>
        <p:origin x="936" y="91"/>
      </p:cViewPr>
      <p:guideLst>
        <p:guide pos="211"/>
        <p:guide pos="7469"/>
        <p:guide orient="horz" pos="799"/>
        <p:guide orient="horz" pos="731"/>
        <p:guide orient="horz" pos="4133"/>
        <p:guide orient="horz" pos="1706"/>
        <p:guide orient="horz" pos="2341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0C76-2647-47C2-B4F2-FD1F6E4B88A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BECF-D92E-4B88-906F-99188947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930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020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9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431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936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400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28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871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341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809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48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5658" y="144236"/>
            <a:ext cx="700314" cy="5524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4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fld id="{3A166E0F-C44D-4359-AE45-4625A7806B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5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4343" y="182562"/>
            <a:ext cx="511628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microsoft.com/office/2007/relationships/hdphoto" Target="../media/hdphoto2.wdp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8850" y="396281"/>
            <a:ext cx="655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Wire Arc Additive Manufacturing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4131" y="267590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By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86" y="3242198"/>
            <a:ext cx="167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19" y="5345027"/>
            <a:ext cx="1312360" cy="132530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36956" y="265718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36956" y="1243308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6206" y="4041720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358" y="1739309"/>
            <a:ext cx="386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Performance Index</a:t>
            </a:r>
          </a:p>
        </p:txBody>
      </p:sp>
    </p:spTree>
    <p:extLst>
      <p:ext uri="{BB962C8B-B14F-4D97-AF65-F5344CB8AC3E}">
        <p14:creationId xmlns:p14="http://schemas.microsoft.com/office/powerpoint/2010/main" val="211758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97988" y="1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Manipulability Index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15C46F-4F78-4EAE-B140-43ABEF49D88F}"/>
              </a:ext>
            </a:extLst>
          </p:cNvPr>
          <p:cNvSpPr txBox="1"/>
          <p:nvPr/>
        </p:nvSpPr>
        <p:spPr>
          <a:xfrm>
            <a:off x="820294" y="1965915"/>
            <a:ext cx="10829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This ellipsoid can be called the manipulability ellipsoid and could be a good means for the analysis, design, and control of robot manipulators.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B7A6EE-7035-4CE3-906C-A7B5AC36DD6F}"/>
                  </a:ext>
                </a:extLst>
              </p:cNvPr>
              <p:cNvSpPr txBox="1"/>
              <p:nvPr/>
            </p:nvSpPr>
            <p:spPr>
              <a:xfrm>
                <a:off x="690388" y="1123490"/>
                <a:ext cx="110897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2) This forms an ellipsoid with principal axes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IN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…..</a:t>
                </a:r>
                <a:r>
                  <a:rPr lang="en-IN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B7A6EE-7035-4CE3-906C-A7B5AC36D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88" y="1123490"/>
                <a:ext cx="11089769" cy="461665"/>
              </a:xfrm>
              <a:prstGeom prst="rect">
                <a:avLst/>
              </a:prstGeom>
              <a:blipFill>
                <a:blip r:embed="rId5"/>
                <a:stretch>
                  <a:fillRect l="-825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3EEDEA8-EFB0-4691-88DA-3ACF7A4B9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810" y="3032654"/>
            <a:ext cx="5824380" cy="31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2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97988" y="1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Manipulability Index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1ACCEE-B424-4E7F-A2F2-068FDC97AA54}"/>
                  </a:ext>
                </a:extLst>
              </p:cNvPr>
              <p:cNvSpPr txBox="1"/>
              <p:nvPr/>
            </p:nvSpPr>
            <p:spPr>
              <a:xfrm>
                <a:off x="771296" y="1035735"/>
                <a:ext cx="103207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b="0" i="0" u="none" strike="noStrike" baseline="0" dirty="0"/>
                  <a:t>3) When m = n, that is, when we consider nonredundant manipulators, the measure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US" sz="2400" b="0" i="0" u="none" strike="noStrike" baseline="0" dirty="0"/>
                  <a:t>reduces to </a:t>
                </a:r>
                <a:r>
                  <a:rPr lang="en-IN" sz="2400" dirty="0"/>
                  <a:t>t</a:t>
                </a:r>
                <a:r>
                  <a:rPr lang="en-IN" sz="2400" b="0" i="0" u="none" strike="noStrike" baseline="0" dirty="0"/>
                  <a:t>his </a:t>
                </a:r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1ACCEE-B424-4E7F-A2F2-068FDC97A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96" y="1035735"/>
                <a:ext cx="10320773" cy="830997"/>
              </a:xfrm>
              <a:prstGeom prst="rect">
                <a:avLst/>
              </a:prstGeom>
              <a:blipFill>
                <a:blip r:embed="rId5"/>
                <a:stretch>
                  <a:fillRect l="-945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CF39B-F731-4A17-BD79-D9B78F693A1F}"/>
                  </a:ext>
                </a:extLst>
              </p:cNvPr>
              <p:cNvSpPr txBox="1"/>
              <p:nvPr/>
            </p:nvSpPr>
            <p:spPr>
              <a:xfrm>
                <a:off x="4354811" y="1510868"/>
                <a:ext cx="348237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3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3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I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IN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IN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CF39B-F731-4A17-BD79-D9B78F69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811" y="1510868"/>
                <a:ext cx="3482378" cy="553998"/>
              </a:xfrm>
              <a:prstGeom prst="rect">
                <a:avLst/>
              </a:prstGeom>
              <a:blipFill>
                <a:blip r:embed="rId6"/>
                <a:stretch>
                  <a:fillRect t="-25275" b="-49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AD0976-014B-4DB7-A485-77DA5B4F8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19" y="2690623"/>
            <a:ext cx="5679778" cy="40323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F29792-6014-4EDB-9F7C-B3EFA90A4627}"/>
              </a:ext>
            </a:extLst>
          </p:cNvPr>
          <p:cNvSpPr txBox="1"/>
          <p:nvPr/>
        </p:nvSpPr>
        <p:spPr>
          <a:xfrm>
            <a:off x="553139" y="2309166"/>
            <a:ext cx="10320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/>
              <a:t>Example: Two joint link mechanism 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A2A39-E058-460C-A7A8-39FBCAC1F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886" y="2690623"/>
            <a:ext cx="4260463" cy="1248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1D9E0C-91AA-4C30-974A-44F029E28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185" y="4010814"/>
            <a:ext cx="3611762" cy="620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E1CBA5-D650-4678-A95B-1E1116D70F8B}"/>
                  </a:ext>
                </a:extLst>
              </p:cNvPr>
              <p:cNvSpPr txBox="1"/>
              <p:nvPr/>
            </p:nvSpPr>
            <p:spPr>
              <a:xfrm>
                <a:off x="6096000" y="5070041"/>
                <a:ext cx="555089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/>
                  <a:t>Therefore, the manipulator takes its best posture when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="0" i="0" u="none" strike="noStrike" baseline="0" dirty="0"/>
                  <a:t> = ± 90 °, for any given values of l1, l2 and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="0" i="0" u="none" strike="noStrike" baseline="0" dirty="0"/>
                  <a:t>.</a:t>
                </a:r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E1CBA5-D650-4678-A95B-1E1116D70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70041"/>
                <a:ext cx="5550891" cy="1200329"/>
              </a:xfrm>
              <a:prstGeom prst="rect">
                <a:avLst/>
              </a:prstGeom>
              <a:blipFill>
                <a:blip r:embed="rId10"/>
                <a:stretch>
                  <a:fillRect l="-1647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86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97988" y="1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Manipulability Index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F42CD6-C917-4597-AEB9-8D874BB74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913" y="792251"/>
            <a:ext cx="8474174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90352" y="1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Number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4E2B22-E60E-49F4-AFFF-D2AE1A122FD0}"/>
                  </a:ext>
                </a:extLst>
              </p:cNvPr>
              <p:cNvSpPr txBox="1"/>
              <p:nvPr/>
            </p:nvSpPr>
            <p:spPr>
              <a:xfrm>
                <a:off x="667657" y="1051709"/>
                <a:ext cx="110897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Singular value </a:t>
                </a:r>
                <a:r>
                  <a:rPr lang="en-US" sz="2400" b="0" i="0" u="none" strike="noStrike" baseline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Decomposion</a:t>
                </a:r>
                <a:r>
                  <a:rPr lang="en-US" sz="24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had obtained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600" b="0" i="0" u="none" strike="noStrike" baseline="0" dirty="0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sz="36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0" u="none" strike="noStrike" baseline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0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4E2B22-E60E-49F4-AFFF-D2AE1A12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7" y="1051709"/>
                <a:ext cx="11089769" cy="1015663"/>
              </a:xfrm>
              <a:prstGeom prst="rect">
                <a:avLst/>
              </a:prstGeom>
              <a:blipFill>
                <a:blip r:embed="rId5"/>
                <a:stretch>
                  <a:fillRect l="-880" t="-4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21CF507-8F66-4CFF-AE01-252A50CEF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55" y="2125359"/>
            <a:ext cx="4299284" cy="1967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CA385-5940-476D-9439-DF6F60CE9FF1}"/>
                  </a:ext>
                </a:extLst>
              </p:cNvPr>
              <p:cNvSpPr txBox="1"/>
              <p:nvPr/>
            </p:nvSpPr>
            <p:spPr>
              <a:xfrm>
                <a:off x="5420750" y="1823883"/>
                <a:ext cx="6103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singular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…….</a:t>
                </a:r>
                <a:r>
                  <a:rPr lang="en-IN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CA385-5940-476D-9439-DF6F60C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750" y="1823883"/>
                <a:ext cx="6103593" cy="461665"/>
              </a:xfrm>
              <a:prstGeom prst="rect">
                <a:avLst/>
              </a:prstGeom>
              <a:blipFill>
                <a:blip r:embed="rId7"/>
                <a:stretch>
                  <a:fillRect l="-1499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3BB18-EA7A-438D-A5CA-05994DEAD734}"/>
                  </a:ext>
                </a:extLst>
              </p:cNvPr>
              <p:cNvSpPr txBox="1"/>
              <p:nvPr/>
            </p:nvSpPr>
            <p:spPr>
              <a:xfrm>
                <a:off x="5676564" y="2571394"/>
                <a:ext cx="6103593" cy="136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the Condition number is</a:t>
                </a:r>
              </a:p>
              <a:p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3BB18-EA7A-438D-A5CA-05994DEA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64" y="2571394"/>
                <a:ext cx="6103593" cy="1368644"/>
              </a:xfrm>
              <a:prstGeom prst="rect">
                <a:avLst/>
              </a:prstGeom>
              <a:blipFill>
                <a:blip r:embed="rId8"/>
                <a:stretch>
                  <a:fillRect l="-1499" t="-3571" b="-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AFDE15-4B3D-462B-BFD8-6C129BB7D05D}"/>
              </a:ext>
            </a:extLst>
          </p:cNvPr>
          <p:cNvSpPr txBox="1"/>
          <p:nvPr/>
        </p:nvSpPr>
        <p:spPr>
          <a:xfrm>
            <a:off x="295427" y="4790629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Obviously the conditioning index depends on the joints coordinates of the manipulator and therefore it is posture-</a:t>
            </a:r>
            <a:r>
              <a:rPr lang="en-US" sz="2400" b="0" i="0" u="none" strike="noStrike" baseline="0" dirty="0" err="1"/>
              <a:t>dependant</a:t>
            </a:r>
            <a:r>
              <a:rPr lang="en-US" sz="2400" b="0" i="0" u="none" strike="noStrike" baseline="0" dirty="0"/>
              <a:t>.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2EB5AC-402B-4B6E-B35D-BB1A2999B821}"/>
                  </a:ext>
                </a:extLst>
              </p:cNvPr>
              <p:cNvSpPr txBox="1"/>
              <p:nvPr/>
            </p:nvSpPr>
            <p:spPr>
              <a:xfrm>
                <a:off x="6309612" y="4790629"/>
                <a:ext cx="5586961" cy="155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N" sz="2400" b="0" i="0" u="none" strike="noStrike" baseline="0" dirty="0"/>
                  <a:t>The reciprocal conditioning </a:t>
                </a:r>
                <a:r>
                  <a:rPr lang="en-US" sz="2400" b="0" i="0" u="none" strike="noStrike" baseline="0" dirty="0"/>
                  <a:t>index for a manipulator can be defined as follows: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u="none" strike="noStrike" baseline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b="0" i="0" u="none" strike="noStrike" baseline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2EB5AC-402B-4B6E-B35D-BB1A2999B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12" y="4790629"/>
                <a:ext cx="5586961" cy="1554336"/>
              </a:xfrm>
              <a:prstGeom prst="rect">
                <a:avLst/>
              </a:prstGeom>
              <a:blipFill>
                <a:blip r:embed="rId9"/>
                <a:stretch>
                  <a:fillRect l="-1636" t="-3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360BF6-BF74-41CD-ABC2-F6D882B2582F}"/>
              </a:ext>
            </a:extLst>
          </p:cNvPr>
          <p:cNvSpPr/>
          <p:nvPr/>
        </p:nvSpPr>
        <p:spPr>
          <a:xfrm>
            <a:off x="3990352" y="1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DAA70-278D-4A1A-822E-64DC292F0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286" y="1090523"/>
            <a:ext cx="7296999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9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D7C0D6-B914-4306-AB6E-0DF6D8BEC048}"/>
              </a:ext>
            </a:extLst>
          </p:cNvPr>
          <p:cNvSpPr txBox="1"/>
          <p:nvPr/>
        </p:nvSpPr>
        <p:spPr>
          <a:xfrm>
            <a:off x="6846215" y="630726"/>
            <a:ext cx="2447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C24B5-D9B1-4DE7-A2A4-065AAABF3226}"/>
              </a:ext>
            </a:extLst>
          </p:cNvPr>
          <p:cNvCxnSpPr/>
          <p:nvPr/>
        </p:nvCxnSpPr>
        <p:spPr>
          <a:xfrm>
            <a:off x="6057990" y="528459"/>
            <a:ext cx="4158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3231F-7A45-46B2-A813-853E4C7E610F}"/>
              </a:ext>
            </a:extLst>
          </p:cNvPr>
          <p:cNvCxnSpPr/>
          <p:nvPr/>
        </p:nvCxnSpPr>
        <p:spPr>
          <a:xfrm>
            <a:off x="5990794" y="1440879"/>
            <a:ext cx="4158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CEB6F0-7FE5-45A9-8303-F6600B93CC1B}"/>
              </a:ext>
            </a:extLst>
          </p:cNvPr>
          <p:cNvSpPr txBox="1"/>
          <p:nvPr/>
        </p:nvSpPr>
        <p:spPr>
          <a:xfrm>
            <a:off x="7137916" y="1704245"/>
            <a:ext cx="170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3CA7CC-40EE-42FE-986A-D0E6CADEF9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3" y="3874553"/>
            <a:ext cx="1731288" cy="17483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BF8125-BABC-40EF-817F-696E092E6A48}"/>
              </a:ext>
            </a:extLst>
          </p:cNvPr>
          <p:cNvSpPr txBox="1"/>
          <p:nvPr/>
        </p:nvSpPr>
        <p:spPr>
          <a:xfrm>
            <a:off x="5780374" y="5715338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A7C90-8D6A-418C-91B8-3B3E5DC48FE9}"/>
              </a:ext>
            </a:extLst>
          </p:cNvPr>
          <p:cNvSpPr txBox="1"/>
          <p:nvPr/>
        </p:nvSpPr>
        <p:spPr>
          <a:xfrm>
            <a:off x="3800630" y="2429275"/>
            <a:ext cx="8379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BTech: Mechanical Engineering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8EF9A3-11FC-4A95-93FC-01D8D4146DE3}"/>
              </a:ext>
            </a:extLst>
          </p:cNvPr>
          <p:cNvSpPr/>
          <p:nvPr/>
        </p:nvSpPr>
        <p:spPr>
          <a:xfrm>
            <a:off x="6691167" y="3077740"/>
            <a:ext cx="2892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Email: harsh.ajay@iitg.ac.in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B0B-D750-4416-9746-16B833CFF56A}"/>
              </a:ext>
            </a:extLst>
          </p:cNvPr>
          <p:cNvSpPr/>
          <p:nvPr/>
        </p:nvSpPr>
        <p:spPr>
          <a:xfrm>
            <a:off x="6578283" y="3412801"/>
            <a:ext cx="311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Mobile Number: 9773102188</a:t>
            </a:r>
          </a:p>
        </p:txBody>
      </p:sp>
    </p:spTree>
    <p:extLst>
      <p:ext uri="{BB962C8B-B14F-4D97-AF65-F5344CB8AC3E}">
        <p14:creationId xmlns:p14="http://schemas.microsoft.com/office/powerpoint/2010/main" val="288822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5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77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r="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F7797-CC0A-4225-B7D2-3022A5E848D2}"/>
              </a:ext>
            </a:extLst>
          </p:cNvPr>
          <p:cNvSpPr txBox="1"/>
          <p:nvPr/>
        </p:nvSpPr>
        <p:spPr>
          <a:xfrm>
            <a:off x="5961738" y="692282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Dexterity and Manipulability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DAAA38-ADCC-4876-B99E-E8E5859D3453}"/>
              </a:ext>
            </a:extLst>
          </p:cNvPr>
          <p:cNvCxnSpPr>
            <a:cxnSpLocks/>
          </p:cNvCxnSpPr>
          <p:nvPr/>
        </p:nvCxnSpPr>
        <p:spPr>
          <a:xfrm>
            <a:off x="6057990" y="528459"/>
            <a:ext cx="546146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9B1DA0-8476-43F7-B41A-749AA11DAC98}"/>
              </a:ext>
            </a:extLst>
          </p:cNvPr>
          <p:cNvCxnSpPr>
            <a:cxnSpLocks/>
          </p:cNvCxnSpPr>
          <p:nvPr/>
        </p:nvCxnSpPr>
        <p:spPr>
          <a:xfrm>
            <a:off x="5990794" y="1440879"/>
            <a:ext cx="552865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D62250-E2D6-478C-B844-45C2A772C4CD}"/>
              </a:ext>
            </a:extLst>
          </p:cNvPr>
          <p:cNvSpPr txBox="1"/>
          <p:nvPr/>
        </p:nvSpPr>
        <p:spPr>
          <a:xfrm>
            <a:off x="5659458" y="2267978"/>
            <a:ext cx="619132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/>
              <a:t>Dexterity: </a:t>
            </a:r>
            <a:r>
              <a:rPr lang="en-IN" sz="2400" dirty="0"/>
              <a:t>All possible orientations of the end-effector about a point in the manipulator workspace.</a:t>
            </a:r>
            <a:endParaRPr lang="en-IN" sz="2400" b="1" i="1" dirty="0"/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b="1" i="1" dirty="0"/>
              <a:t>Manipulability: </a:t>
            </a:r>
            <a:r>
              <a:rPr lang="en-IN" sz="2400" dirty="0"/>
              <a:t>Ability of the manipulator to move and apply forces in arbitrary directions.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338567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87202" y="1"/>
            <a:ext cx="8417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Performance Indices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6CEB2-BCE8-43CF-960D-F54B0F8A6FDB}"/>
              </a:ext>
            </a:extLst>
          </p:cNvPr>
          <p:cNvSpPr txBox="1"/>
          <p:nvPr/>
        </p:nvSpPr>
        <p:spPr>
          <a:xfrm>
            <a:off x="4518605" y="760884"/>
            <a:ext cx="3154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Local vs Global Indices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373D7-1808-4033-AB7D-E94210EA0158}"/>
              </a:ext>
            </a:extLst>
          </p:cNvPr>
          <p:cNvSpPr txBox="1"/>
          <p:nvPr/>
        </p:nvSpPr>
        <p:spPr>
          <a:xfrm>
            <a:off x="133089" y="1134598"/>
            <a:ext cx="5767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Local Indices: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Dependent on the posture of the manipulator.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Scope is confined to a particular posture/position alone in the workspace.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Most Jacobian based performance indices are local indices.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Example: Manipulability Index, condition number,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374E9-C9B1-4ACD-B0FB-BA95968862E1}"/>
              </a:ext>
            </a:extLst>
          </p:cNvPr>
          <p:cNvSpPr txBox="1"/>
          <p:nvPr/>
        </p:nvSpPr>
        <p:spPr>
          <a:xfrm>
            <a:off x="6023111" y="1134598"/>
            <a:ext cx="611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Global Indices: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Posture Independent Indices.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Represent a global characteristic of the manipulator workspace.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Have single value for a given manipulator workspace, hence can compare the structure and behaviour of two manipulators that perform the same task.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/>
              <a:t>Example: Global Conditioning Index(GCI),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AB466-6827-44B1-83AC-E5D98859C7DA}"/>
              </a:ext>
            </a:extLst>
          </p:cNvPr>
          <p:cNvSpPr txBox="1"/>
          <p:nvPr/>
        </p:nvSpPr>
        <p:spPr>
          <a:xfrm>
            <a:off x="434574" y="4986341"/>
            <a:ext cx="113417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u="none" strike="noStrike" baseline="0" dirty="0"/>
              <a:t>Local indices can be adapted to global scale by integrating the local measures over the region of the configuration space.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/>
              <a:t>It is important to note here that, high values of a local performance index do not always translate into high values for its global version, and the converse is also </a:t>
            </a:r>
            <a:r>
              <a:rPr lang="en-IN" sz="2400" b="0" i="0" u="none" strike="noStrike" baseline="0" dirty="0"/>
              <a:t>true.</a:t>
            </a:r>
            <a:endParaRPr lang="en-US" sz="2400" b="0" u="none" strike="noStrike" baseline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14123B-055E-4658-B19B-EB5B7A4F37A2}"/>
              </a:ext>
            </a:extLst>
          </p:cNvPr>
          <p:cNvSpPr/>
          <p:nvPr/>
        </p:nvSpPr>
        <p:spPr>
          <a:xfrm>
            <a:off x="275481" y="4906131"/>
            <a:ext cx="11500861" cy="176930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0853D-1107-40B5-AD26-87FD38771B8E}"/>
              </a:ext>
            </a:extLst>
          </p:cNvPr>
          <p:cNvCxnSpPr>
            <a:cxnSpLocks/>
          </p:cNvCxnSpPr>
          <p:nvPr/>
        </p:nvCxnSpPr>
        <p:spPr>
          <a:xfrm flipV="1">
            <a:off x="5874027" y="1379935"/>
            <a:ext cx="0" cy="3170983"/>
          </a:xfrm>
          <a:prstGeom prst="line">
            <a:avLst/>
          </a:prstGeom>
          <a:ln w="38100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7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87202" y="1"/>
            <a:ext cx="8417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Performance Indices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6CEB2-BCE8-43CF-960D-F54B0F8A6FDB}"/>
              </a:ext>
            </a:extLst>
          </p:cNvPr>
          <p:cNvSpPr txBox="1"/>
          <p:nvPr/>
        </p:nvSpPr>
        <p:spPr>
          <a:xfrm>
            <a:off x="4040113" y="809010"/>
            <a:ext cx="4111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Kinematic vs Dynamic Indices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373D7-1808-4033-AB7D-E94210EA0158}"/>
              </a:ext>
            </a:extLst>
          </p:cNvPr>
          <p:cNvSpPr txBox="1"/>
          <p:nvPr/>
        </p:nvSpPr>
        <p:spPr>
          <a:xfrm>
            <a:off x="434574" y="1278976"/>
            <a:ext cx="5767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Kinematic Indices: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Quantify Kinematic behaviour.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Based on the Jacobian matrix, and also are structure-dependent.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374E9-C9B1-4ACD-B0FB-BA95968862E1}"/>
              </a:ext>
            </a:extLst>
          </p:cNvPr>
          <p:cNvSpPr txBox="1"/>
          <p:nvPr/>
        </p:nvSpPr>
        <p:spPr>
          <a:xfrm>
            <a:off x="6202017" y="1278976"/>
            <a:ext cx="576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Dynamic Indices: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Evaluate Dynamic performance.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Depends on Internal characteristics.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28D76-351F-413C-86AD-DC86A2A30F2D}"/>
              </a:ext>
            </a:extLst>
          </p:cNvPr>
          <p:cNvSpPr txBox="1"/>
          <p:nvPr/>
        </p:nvSpPr>
        <p:spPr>
          <a:xfrm>
            <a:off x="1387222" y="3069699"/>
            <a:ext cx="91743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There are other indices that are neither kinematic nor dynamic, i.e., they are simple indices, such as dexterity index, service angle, etc.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86683-F62A-414A-9205-614001C600C9}"/>
              </a:ext>
            </a:extLst>
          </p:cNvPr>
          <p:cNvSpPr txBox="1"/>
          <p:nvPr/>
        </p:nvSpPr>
        <p:spPr>
          <a:xfrm>
            <a:off x="4146716" y="4012990"/>
            <a:ext cx="38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Intrinsic vs Extrinsic Indices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3937C-490A-4904-B8CC-75457DE93C98}"/>
              </a:ext>
            </a:extLst>
          </p:cNvPr>
          <p:cNvSpPr txBox="1"/>
          <p:nvPr/>
        </p:nvSpPr>
        <p:spPr>
          <a:xfrm>
            <a:off x="434574" y="4482956"/>
            <a:ext cx="5767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Intrinsic Indices: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Unrelated to Manipulator’s task or application.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Example: Dexterity, manipulability and Condition number.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A8627-782F-40AA-AC45-163CE2A516E6}"/>
              </a:ext>
            </a:extLst>
          </p:cNvPr>
          <p:cNvSpPr txBox="1"/>
          <p:nvPr/>
        </p:nvSpPr>
        <p:spPr>
          <a:xfrm>
            <a:off x="6202017" y="4482956"/>
            <a:ext cx="5767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Extrinsic Indices: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Measure the ability of the Manipulator to perform a specific task.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Example: Robot-task conformance index, Power manipulability index.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662F15-6C5B-499C-968B-8744DFE840C5}"/>
              </a:ext>
            </a:extLst>
          </p:cNvPr>
          <p:cNvCxnSpPr>
            <a:cxnSpLocks/>
          </p:cNvCxnSpPr>
          <p:nvPr/>
        </p:nvCxnSpPr>
        <p:spPr>
          <a:xfrm flipV="1">
            <a:off x="5884665" y="1278976"/>
            <a:ext cx="0" cy="1569660"/>
          </a:xfrm>
          <a:prstGeom prst="line">
            <a:avLst/>
          </a:prstGeom>
          <a:ln w="38100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47BD2-3D4D-4C85-80E4-6096D44150EE}"/>
              </a:ext>
            </a:extLst>
          </p:cNvPr>
          <p:cNvCxnSpPr>
            <a:cxnSpLocks/>
          </p:cNvCxnSpPr>
          <p:nvPr/>
        </p:nvCxnSpPr>
        <p:spPr>
          <a:xfrm flipV="1">
            <a:off x="5884665" y="4570907"/>
            <a:ext cx="0" cy="1947293"/>
          </a:xfrm>
          <a:prstGeom prst="line">
            <a:avLst/>
          </a:prstGeom>
          <a:ln w="38100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F2A8C4-B862-4C5B-AC45-7AF5D8D2872D}"/>
              </a:ext>
            </a:extLst>
          </p:cNvPr>
          <p:cNvSpPr/>
          <p:nvPr/>
        </p:nvSpPr>
        <p:spPr>
          <a:xfrm>
            <a:off x="1265463" y="3027195"/>
            <a:ext cx="9450661" cy="873501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8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419" y="1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Dexterity Index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44DDA8-B63B-4374-A616-BC3071269F16}"/>
              </a:ext>
            </a:extLst>
          </p:cNvPr>
          <p:cNvSpPr txBox="1"/>
          <p:nvPr/>
        </p:nvSpPr>
        <p:spPr>
          <a:xfrm>
            <a:off x="866574" y="1043393"/>
            <a:ext cx="10657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u="none" strike="noStrike" baseline="0" dirty="0" err="1">
                <a:latin typeface="Calibri "/>
              </a:rPr>
              <a:t>Dextrous</a:t>
            </a:r>
            <a:r>
              <a:rPr lang="en-US" sz="1800" b="0" u="none" strike="noStrike" baseline="0" dirty="0">
                <a:latin typeface="Calibri "/>
              </a:rPr>
              <a:t> Workspace : the volume within which every point can be reached by the manipulator end-effector with any desired orientation.</a:t>
            </a:r>
            <a:endParaRPr lang="en-IN" dirty="0">
              <a:latin typeface="Calibri 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A31E1-9113-45CA-B589-CE053E3167EE}"/>
              </a:ext>
            </a:extLst>
          </p:cNvPr>
          <p:cNvSpPr txBox="1"/>
          <p:nvPr/>
        </p:nvSpPr>
        <p:spPr>
          <a:xfrm>
            <a:off x="866574" y="1649239"/>
            <a:ext cx="9721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u="none" strike="noStrike" baseline="0" dirty="0"/>
              <a:t>The dexterity index of a manipulator at a point in the workspace can be also defined as "a measure of a manipulator to achieve varying orientations at that point."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122627-63C0-421A-B1F9-853356313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096" y="2281530"/>
            <a:ext cx="7485799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3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419" y="1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Dexterity Index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AEFF29-92D3-4CD1-ACEE-35FAAF529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992" y="917233"/>
            <a:ext cx="7772301" cy="5250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5C744B-D631-4685-A7F2-65D88AA7C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3" y="2748312"/>
            <a:ext cx="4563166" cy="27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419" y="1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Dexterity Index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BCAC53-FC75-4A38-B56D-F1EB06C0D9EF}"/>
                  </a:ext>
                </a:extLst>
              </p:cNvPr>
              <p:cNvSpPr txBox="1"/>
              <p:nvPr/>
            </p:nvSpPr>
            <p:spPr>
              <a:xfrm>
                <a:off x="792646" y="1650618"/>
                <a:ext cx="10299424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400" b="0" i="0" u="none" strike="noStrike" baseline="0" dirty="0"/>
                  <a:t>for a point of the workspace of the manipulator vary the roll, pitch and yaw</a:t>
                </a:r>
                <a:r>
                  <a:rPr lang="en-US" sz="2400" b="0" i="0" u="none" strike="noStrike" dirty="0"/>
                  <a:t> </a:t>
                </a:r>
                <a:r>
                  <a:rPr lang="en-IN" sz="2400" b="0" i="0" u="none" strike="noStrike" baseline="0" dirty="0"/>
                  <a:t>angles (</a:t>
                </a: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b="0" i="0" u="none" strike="noStrike" baseline="0" dirty="0"/>
                  <a:t>);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endParaRPr lang="en-IN" sz="2400" b="0" i="0" u="none" strike="noStrike" baseline="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400" b="0" i="0" u="none" strike="noStrike" baseline="0" dirty="0"/>
                  <a:t>solve the inverse position problem;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endParaRPr lang="en-US" sz="2400" b="0" i="0" u="none" strike="noStrike" baseline="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400" b="0" i="0" u="none" strike="noStrike" baseline="0" dirty="0"/>
                  <a:t>check whether the obtained joint coordinates are within the range of variation;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endParaRPr lang="en-US" sz="2400" b="0" i="0" u="none" strike="noStrike" baseline="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400" b="0" i="0" u="none" strike="noStrike" baseline="0" dirty="0"/>
                  <a:t>determine the possible range of variation for the three angles </a:t>
                </a: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b="0" i="0" u="none" strike="noStrike" baseline="0" dirty="0"/>
                  <a:t>;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endParaRPr lang="en-US" sz="2400" b="0" i="0" u="none" strike="noStrike" baseline="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400" b="0" i="0" u="none" strike="noStrike" baseline="0" dirty="0"/>
                  <a:t>compute the dexterity index for this point.</a:t>
                </a:r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BCAC53-FC75-4A38-B56D-F1EB06C0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46" y="1650618"/>
                <a:ext cx="10299424" cy="3785652"/>
              </a:xfrm>
              <a:prstGeom prst="rect">
                <a:avLst/>
              </a:prstGeom>
              <a:blipFill>
                <a:blip r:embed="rId5"/>
                <a:stretch>
                  <a:fillRect l="-769" t="-1288" r="-710" b="-2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63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97988" y="1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Manipulability Index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6262F0-F91B-4231-8DDE-DBC64711B098}"/>
                  </a:ext>
                </a:extLst>
              </p:cNvPr>
              <p:cNvSpPr txBox="1"/>
              <p:nvPr/>
            </p:nvSpPr>
            <p:spPr>
              <a:xfrm>
                <a:off x="1517005" y="2514815"/>
                <a:ext cx="1703273" cy="579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3600" dirty="0"/>
                  <a:t> = J(</a:t>
                </a:r>
                <a14:m>
                  <m:oMath xmlns:m="http://schemas.openxmlformats.org/officeDocument/2006/math">
                    <m:r>
                      <a:rPr lang="en-IN" sz="3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3600" dirty="0"/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3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6262F0-F91B-4231-8DDE-DBC64711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5" y="2514815"/>
                <a:ext cx="1703273" cy="579839"/>
              </a:xfrm>
              <a:prstGeom prst="rect">
                <a:avLst/>
              </a:prstGeom>
              <a:blipFill>
                <a:blip r:embed="rId5"/>
                <a:stretch>
                  <a:fillRect t="-18947" b="-47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B853D3F-293C-4055-918B-7E8B754F7BEF}"/>
              </a:ext>
            </a:extLst>
          </p:cNvPr>
          <p:cNvSpPr txBox="1"/>
          <p:nvPr/>
        </p:nvSpPr>
        <p:spPr>
          <a:xfrm>
            <a:off x="616226" y="1203865"/>
            <a:ext cx="11419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can write the velocity of the end-effector vector in terms of the joint velocity vector using the Jacobian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BC7B6-C158-43D2-AE1E-E30A3576AE05}"/>
                  </a:ext>
                </a:extLst>
              </p:cNvPr>
              <p:cNvSpPr txBox="1"/>
              <p:nvPr/>
            </p:nvSpPr>
            <p:spPr>
              <a:xfrm>
                <a:off x="4515182" y="2132182"/>
                <a:ext cx="69925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Where r is a m </a:t>
                </a:r>
                <a:r>
                  <a:rPr lang="en-IN" sz="2400" dirty="0" err="1"/>
                  <a:t>dimentional</a:t>
                </a:r>
                <a:r>
                  <a:rPr lang="en-IN" sz="2400" dirty="0"/>
                  <a:t> vector (m </a:t>
                </a:r>
                <a:r>
                  <a:rPr lang="en-IN" sz="2400" dirty="0" err="1"/>
                  <a:t>dimentional</a:t>
                </a:r>
                <a:r>
                  <a:rPr lang="en-IN" sz="2400" dirty="0"/>
                  <a:t> </a:t>
                </a:r>
                <a:r>
                  <a:rPr lang="en-IN" sz="2400" dirty="0" err="1"/>
                  <a:t>Eucledian</a:t>
                </a:r>
                <a:r>
                  <a:rPr lang="en-IN" sz="2400" dirty="0"/>
                  <a:t> space) and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400" dirty="0"/>
                  <a:t> is a n </a:t>
                </a:r>
                <a:r>
                  <a:rPr lang="en-IN" sz="2400" dirty="0" err="1"/>
                  <a:t>dimentional</a:t>
                </a:r>
                <a:r>
                  <a:rPr lang="en-IN" sz="2400" dirty="0"/>
                  <a:t> vector (n joint parameters. Hence J is a m*n matrix.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BC7B6-C158-43D2-AE1E-E30A3576A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182" y="2132182"/>
                <a:ext cx="6992596" cy="1200329"/>
              </a:xfrm>
              <a:prstGeom prst="rect">
                <a:avLst/>
              </a:prstGeom>
              <a:blipFill>
                <a:blip r:embed="rId6"/>
                <a:stretch>
                  <a:fillRect l="-1395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C3EEAE8-5E33-448E-B7E3-895D95F59E14}"/>
              </a:ext>
            </a:extLst>
          </p:cNvPr>
          <p:cNvSpPr txBox="1"/>
          <p:nvPr/>
        </p:nvSpPr>
        <p:spPr>
          <a:xfrm>
            <a:off x="258322" y="3859137"/>
            <a:ext cx="6251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Max rank of J = m</a:t>
            </a:r>
          </a:p>
          <a:p>
            <a:endParaRPr lang="en-IN" sz="2400" b="0" i="0" u="none" strike="noStrike" baseline="0" dirty="0"/>
          </a:p>
          <a:p>
            <a:r>
              <a:rPr lang="en-US" sz="2400" b="0" i="0" u="none" strike="noStrike" baseline="0" dirty="0"/>
              <a:t>Failing to satisfy this condition usually means that the selection of manipulation variables is redundant and that the number of these variables m can be reduced.</a:t>
            </a:r>
            <a:r>
              <a:rPr lang="en-IN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229CE0-FA63-483A-90EE-C755E383C463}"/>
                  </a:ext>
                </a:extLst>
              </p:cNvPr>
              <p:cNvSpPr txBox="1"/>
              <p:nvPr/>
            </p:nvSpPr>
            <p:spPr>
              <a:xfrm>
                <a:off x="7220607" y="3947832"/>
                <a:ext cx="43037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tx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* if J(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*) &lt; m</a:t>
                </a:r>
              </a:p>
              <a:p>
                <a:endParaRPr lang="en-IN" sz="2400" dirty="0">
                  <a:solidFill>
                    <a:schemeClr val="tx1"/>
                  </a:solidFill>
                </a:endParaRPr>
              </a:p>
              <a:p>
                <a:r>
                  <a:rPr lang="en-US" sz="2400" b="0" i="0" u="none" strike="noStrike" baseline="0" dirty="0">
                    <a:solidFill>
                      <a:schemeClr val="tx1"/>
                    </a:solidFill>
                  </a:rPr>
                  <a:t>then we say that the manipulator is in a singular state.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229CE0-FA63-483A-90EE-C755E383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607" y="3947832"/>
                <a:ext cx="4303736" cy="1569660"/>
              </a:xfrm>
              <a:prstGeom prst="rect">
                <a:avLst/>
              </a:prstGeom>
              <a:blipFill>
                <a:blip r:embed="rId7"/>
                <a:stretch>
                  <a:fillRect l="-2125" t="-3113" r="-1558" b="-81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03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97988" y="1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Manipulability Index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6262F0-F91B-4231-8DDE-DBC64711B098}"/>
                  </a:ext>
                </a:extLst>
              </p:cNvPr>
              <p:cNvSpPr txBox="1"/>
              <p:nvPr/>
            </p:nvSpPr>
            <p:spPr>
              <a:xfrm>
                <a:off x="6461643" y="1298226"/>
                <a:ext cx="3482378" cy="67088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36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IN" sz="3600" dirty="0"/>
                          <m:t>J</m:t>
                        </m:r>
                        <m:r>
                          <m:rPr>
                            <m:nor/>
                          </m:rPr>
                          <a:rPr lang="en-IN" sz="3600" dirty="0"/>
                          <m:t>(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IN" sz="3600" dirty="0"/>
                          <m:t>)∗</m:t>
                        </m:r>
                        <m:sSup>
                          <m:sSupPr>
                            <m:ctrlPr>
                              <a:rPr lang="en-I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N" sz="36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(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rad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6262F0-F91B-4231-8DDE-DBC64711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43" y="1298226"/>
                <a:ext cx="3482378" cy="670889"/>
              </a:xfrm>
              <a:prstGeom prst="rect">
                <a:avLst/>
              </a:prstGeom>
              <a:blipFill>
                <a:blip r:embed="rId5"/>
                <a:stretch>
                  <a:fillRect t="-4545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994BA0-5439-4E19-B0D4-A0F46B1A411B}"/>
              </a:ext>
            </a:extLst>
          </p:cNvPr>
          <p:cNvSpPr txBox="1"/>
          <p:nvPr/>
        </p:nvSpPr>
        <p:spPr>
          <a:xfrm>
            <a:off x="434572" y="805416"/>
            <a:ext cx="11089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analyze this problem, Yoshikawa (in 1983) proposed the following quantitative measure of manipulability.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F6A2E4-E233-4317-B4E2-3B7A0C2EAFBE}"/>
                  </a:ext>
                </a:extLst>
              </p:cNvPr>
              <p:cNvSpPr txBox="1"/>
              <p:nvPr/>
            </p:nvSpPr>
            <p:spPr>
              <a:xfrm>
                <a:off x="434571" y="2004663"/>
                <a:ext cx="1108976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Following were the facts established by Yoshikawa: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l">
                  <a:buAutoNum type="arabicParenR"/>
                </a:pPr>
                <a:r>
                  <a:rPr lang="en-US" sz="24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singular value decomposition of J </a:t>
                </a:r>
                <a:endParaRPr lang="en-IN" sz="240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600" b="0" i="0" u="none" strike="noStrike" baseline="0" dirty="0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sz="36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0" u="none" strike="noStrike" baseline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600" b="0" i="0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6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U and V are Orthogonal matrices</a:t>
                </a:r>
                <a:r>
                  <a:rPr lang="en-US" sz="2400" b="0" i="0" u="none" strike="noStrik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</a:t>
                </a:r>
                <a:endParaRPr lang="en-US" sz="240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F6A2E4-E233-4317-B4E2-3B7A0C2EA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71" y="2004663"/>
                <a:ext cx="11089769" cy="1384995"/>
              </a:xfrm>
              <a:prstGeom prst="rect">
                <a:avLst/>
              </a:prstGeom>
              <a:blipFill>
                <a:blip r:embed="rId6"/>
                <a:stretch>
                  <a:fillRect l="-880" t="-3524" b="-6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5AC0C0A-7C9D-4EA1-8C84-D45F59800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3161" y="3509524"/>
            <a:ext cx="5558127" cy="25430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928848-F24B-4E80-9B70-4AE3D3748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1288" y="5442156"/>
            <a:ext cx="3522154" cy="610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592465-26D9-4B54-AF74-F0ADD76AB797}"/>
                  </a:ext>
                </a:extLst>
              </p:cNvPr>
              <p:cNvSpPr txBox="1"/>
              <p:nvPr/>
            </p:nvSpPr>
            <p:spPr>
              <a:xfrm>
                <a:off x="551115" y="6213773"/>
                <a:ext cx="110897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r>
                  <a:rPr lang="en-IN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r>
                  <a:rPr lang="en-IN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…….</a:t>
                </a:r>
                <a:r>
                  <a:rPr lang="en-IN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592465-26D9-4B54-AF74-F0ADD76AB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5" y="6213773"/>
                <a:ext cx="11089769" cy="461665"/>
              </a:xfrm>
              <a:prstGeom prst="rect">
                <a:avLst/>
              </a:prstGeom>
              <a:blipFill>
                <a:blip r:embed="rId9"/>
                <a:stretch>
                  <a:fillRect l="-824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69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62935</TotalTime>
  <Words>877</Words>
  <Application>Microsoft Office PowerPoint</Application>
  <PresentationFormat>Widescreen</PresentationFormat>
  <Paragraphs>124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</vt:lpstr>
      <vt:lpstr>Calibri Light</vt:lpstr>
      <vt:lpstr>Cambria</vt:lpstr>
      <vt:lpstr>Cambria Math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Harsh Rana</cp:lastModifiedBy>
  <cp:revision>1938</cp:revision>
  <dcterms:created xsi:type="dcterms:W3CDTF">2018-12-13T05:11:08Z</dcterms:created>
  <dcterms:modified xsi:type="dcterms:W3CDTF">2021-05-23T12:50:52Z</dcterms:modified>
</cp:coreProperties>
</file>