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8" r:id="rId2"/>
    <p:sldId id="1145" r:id="rId3"/>
    <p:sldId id="1154" r:id="rId4"/>
    <p:sldId id="1155" r:id="rId5"/>
    <p:sldId id="1151" r:id="rId6"/>
    <p:sldId id="1152" r:id="rId7"/>
    <p:sldId id="1153" r:id="rId8"/>
    <p:sldId id="1156" r:id="rId9"/>
    <p:sldId id="1157" r:id="rId10"/>
    <p:sldId id="1148" r:id="rId11"/>
    <p:sldId id="115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orient="horz" pos="731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orient="horz" pos="2341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99"/>
    <a:srgbClr val="CCFFFF"/>
    <a:srgbClr val="FFCCFF"/>
    <a:srgbClr val="FF0000"/>
    <a:srgbClr val="000000"/>
    <a:srgbClr val="FF33CC"/>
    <a:srgbClr val="66FF33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 autoAdjust="0"/>
    <p:restoredTop sz="89612" autoAdjust="0"/>
  </p:normalViewPr>
  <p:slideViewPr>
    <p:cSldViewPr snapToGrid="0">
      <p:cViewPr varScale="1">
        <p:scale>
          <a:sx n="77" d="100"/>
          <a:sy n="77" d="100"/>
        </p:scale>
        <p:origin x="936" y="91"/>
      </p:cViewPr>
      <p:guideLst>
        <p:guide pos="211"/>
        <p:guide pos="7469"/>
        <p:guide orient="horz" pos="799"/>
        <p:guide orient="horz" pos="731"/>
        <p:guide orient="horz" pos="4133"/>
        <p:guide orient="horz" pos="1706"/>
        <p:guide orient="horz" pos="2341"/>
        <p:guide orient="horz" pos="15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0C76-2647-47C2-B4F2-FD1F6E4B88A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2BECF-D92E-4B88-906F-991889476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593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7987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817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275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181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253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857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8CC33-E03F-4055-8B4E-4A54ABB18FD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800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35658" y="144236"/>
            <a:ext cx="700314" cy="5524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7816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4" y="1981200"/>
            <a:ext cx="5087816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fld id="{3A166E0F-C44D-4359-AE45-4625A7806B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5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F380-C9C1-4936-830B-D4D46E49D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24343" y="182562"/>
            <a:ext cx="511628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D575F380-C9C1-4936-830B-D4D46E49DD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2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8850" y="396281"/>
            <a:ext cx="655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Wire Arc Additive Manufacturing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4131" y="267590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By</a:t>
            </a:r>
            <a:endParaRPr lang="en-US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86" y="3242198"/>
            <a:ext cx="1676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Harsh Rana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19" y="5345027"/>
            <a:ext cx="1312360" cy="132530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036956" y="265718"/>
            <a:ext cx="811808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36956" y="1243308"/>
            <a:ext cx="811808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6206" y="4041720"/>
            <a:ext cx="4579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Department of Mechanical Engineering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Indian Institute of Technology, Guwahati</a:t>
            </a:r>
          </a:p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Guwahati, Assam</a:t>
            </a: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4902" y="1739309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Plots</a:t>
            </a:r>
          </a:p>
        </p:txBody>
      </p:sp>
    </p:spTree>
    <p:extLst>
      <p:ext uri="{BB962C8B-B14F-4D97-AF65-F5344CB8AC3E}">
        <p14:creationId xmlns:p14="http://schemas.microsoft.com/office/powerpoint/2010/main" val="211758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5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77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22" y="1"/>
            <a:ext cx="3493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5E936-358A-411A-9B95-168B6CBBB1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79"/>
          <a:stretch/>
        </p:blipFill>
        <p:spPr>
          <a:xfrm>
            <a:off x="5245766" y="767380"/>
            <a:ext cx="6651059" cy="5972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C68498E2-39A3-4694-A476-58750E618A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120086"/>
                  </p:ext>
                </p:extLst>
              </p:nvPr>
            </p:nvGraphicFramePr>
            <p:xfrm>
              <a:off x="434574" y="1585776"/>
              <a:ext cx="3739860" cy="1676355"/>
            </p:xfrm>
            <a:graphic>
              <a:graphicData uri="http://schemas.openxmlformats.org/drawingml/2006/table">
                <a:tbl>
                  <a:tblPr firstRow="1" bandRow="1" bandCol="1">
                    <a:effectLst>
                      <a:innerShdw blurRad="114300">
                        <a:prstClr val="black"/>
                      </a:innerShdw>
                    </a:effectLst>
                    <a:tableStyleId>{F2DE63D5-997A-4646-A377-4702673A728D}</a:tableStyleId>
                  </a:tblPr>
                  <a:tblGrid>
                    <a:gridCol w="747972">
                      <a:extLst>
                        <a:ext uri="{9D8B030D-6E8A-4147-A177-3AD203B41FA5}">
                          <a16:colId xmlns:a16="http://schemas.microsoft.com/office/drawing/2014/main" val="248440364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198889137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48417130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73617608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523869236"/>
                        </a:ext>
                      </a:extLst>
                    </a:gridCol>
                  </a:tblGrid>
                  <a:tr h="4063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d</a:t>
                          </a:r>
                          <a:endParaRPr lang="en-IN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p/r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537501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3002722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550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620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C68498E2-39A3-4694-A476-58750E618A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120086"/>
                  </p:ext>
                </p:extLst>
              </p:nvPr>
            </p:nvGraphicFramePr>
            <p:xfrm>
              <a:off x="434574" y="1585776"/>
              <a:ext cx="3739860" cy="1676355"/>
            </p:xfrm>
            <a:graphic>
              <a:graphicData uri="http://schemas.openxmlformats.org/drawingml/2006/table">
                <a:tbl>
                  <a:tblPr firstRow="1" bandRow="1" bandCol="1">
                    <a:effectLst>
                      <a:innerShdw blurRad="114300">
                        <a:prstClr val="black"/>
                      </a:innerShdw>
                    </a:effectLst>
                    <a:tableStyleId>{F2DE63D5-997A-4646-A377-4702673A728D}</a:tableStyleId>
                  </a:tblPr>
                  <a:tblGrid>
                    <a:gridCol w="747972">
                      <a:extLst>
                        <a:ext uri="{9D8B030D-6E8A-4147-A177-3AD203B41FA5}">
                          <a16:colId xmlns:a16="http://schemas.microsoft.com/office/drawing/2014/main" val="248440364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198889137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48417130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73617608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52386923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13" t="-10667" r="-400813" b="-27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d</a:t>
                          </a:r>
                          <a:endParaRPr lang="en-IN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000" t="-10667" r="-101626" b="-27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p/r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537501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3002722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550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6203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AD6EDB50-2CC9-499B-A7DA-F767444505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018191"/>
                  </p:ext>
                </p:extLst>
              </p:nvPr>
            </p:nvGraphicFramePr>
            <p:xfrm>
              <a:off x="425060" y="3927791"/>
              <a:ext cx="3739860" cy="2489125"/>
            </p:xfrm>
            <a:graphic>
              <a:graphicData uri="http://schemas.openxmlformats.org/drawingml/2006/table">
                <a:tbl>
                  <a:tblPr firstRow="1" bandRow="1" bandCol="1">
                    <a:effectLst>
                      <a:innerShdw blurRad="114300">
                        <a:prstClr val="black"/>
                      </a:innerShdw>
                    </a:effectLst>
                    <a:tableStyleId>{F2DE63D5-997A-4646-A377-4702673A728D}</a:tableStyleId>
                  </a:tblPr>
                  <a:tblGrid>
                    <a:gridCol w="747972">
                      <a:extLst>
                        <a:ext uri="{9D8B030D-6E8A-4147-A177-3AD203B41FA5}">
                          <a16:colId xmlns:a16="http://schemas.microsoft.com/office/drawing/2014/main" val="248440364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198889137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48417130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73617608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523869236"/>
                        </a:ext>
                      </a:extLst>
                    </a:gridCol>
                  </a:tblGrid>
                  <a:tr h="4063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d</a:t>
                          </a:r>
                          <a:endParaRPr lang="en-IN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p/r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537501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3002722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550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6203166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5698957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5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AD6EDB50-2CC9-499B-A7DA-F767444505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4018191"/>
                  </p:ext>
                </p:extLst>
              </p:nvPr>
            </p:nvGraphicFramePr>
            <p:xfrm>
              <a:off x="425060" y="3927791"/>
              <a:ext cx="3739860" cy="2489125"/>
            </p:xfrm>
            <a:graphic>
              <a:graphicData uri="http://schemas.openxmlformats.org/drawingml/2006/table">
                <a:tbl>
                  <a:tblPr firstRow="1" bandRow="1" bandCol="1">
                    <a:effectLst>
                      <a:innerShdw blurRad="114300">
                        <a:prstClr val="black"/>
                      </a:innerShdw>
                    </a:effectLst>
                    <a:tableStyleId>{F2DE63D5-997A-4646-A377-4702673A728D}</a:tableStyleId>
                  </a:tblPr>
                  <a:tblGrid>
                    <a:gridCol w="747972">
                      <a:extLst>
                        <a:ext uri="{9D8B030D-6E8A-4147-A177-3AD203B41FA5}">
                          <a16:colId xmlns:a16="http://schemas.microsoft.com/office/drawing/2014/main" val="248440364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198889137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48417130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73617608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52386923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13" t="-10667" r="-401626" b="-4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d</a:t>
                          </a:r>
                          <a:endParaRPr lang="en-IN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0813" t="-10667" r="-101626" b="-4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p/r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537501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3002722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550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6203166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5698957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5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1A55154-8486-486B-A5FE-759F21E0E53E}"/>
              </a:ext>
            </a:extLst>
          </p:cNvPr>
          <p:cNvSpPr txBox="1"/>
          <p:nvPr/>
        </p:nvSpPr>
        <p:spPr>
          <a:xfrm>
            <a:off x="434574" y="1193181"/>
            <a:ext cx="17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PPP tool plot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10BAD-C1C7-47DC-AE10-3F1CDD47BEA7}"/>
              </a:ext>
            </a:extLst>
          </p:cNvPr>
          <p:cNvSpPr txBox="1"/>
          <p:nvPr/>
        </p:nvSpPr>
        <p:spPr>
          <a:xfrm>
            <a:off x="364846" y="3429000"/>
            <a:ext cx="263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Trunnion Table BC axis</a:t>
            </a:r>
          </a:p>
        </p:txBody>
      </p:sp>
    </p:spTree>
    <p:extLst>
      <p:ext uri="{BB962C8B-B14F-4D97-AF65-F5344CB8AC3E}">
        <p14:creationId xmlns:p14="http://schemas.microsoft.com/office/powerpoint/2010/main" val="49837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18" y="1"/>
            <a:ext cx="3493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5E936-358A-411A-9B95-168B6CBBB1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079"/>
          <a:stretch/>
        </p:blipFill>
        <p:spPr>
          <a:xfrm>
            <a:off x="87972" y="1211330"/>
            <a:ext cx="5852316" cy="5255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62F1B-C744-4F86-B486-3EE8B3831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78" y="1233331"/>
            <a:ext cx="6057259" cy="52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49318" y="1"/>
            <a:ext cx="3493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Trunnion table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17404B-806B-4367-93E7-20299CF18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728" y="790709"/>
            <a:ext cx="7785024" cy="59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9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57187" y="1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Swivel Head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C68498E2-39A3-4694-A476-58750E618A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854222"/>
                  </p:ext>
                </p:extLst>
              </p:nvPr>
            </p:nvGraphicFramePr>
            <p:xfrm>
              <a:off x="434574" y="1585776"/>
              <a:ext cx="3739860" cy="1676355"/>
            </p:xfrm>
            <a:graphic>
              <a:graphicData uri="http://schemas.openxmlformats.org/drawingml/2006/table">
                <a:tbl>
                  <a:tblPr firstRow="1" bandRow="1" bandCol="1">
                    <a:effectLst>
                      <a:innerShdw blurRad="114300">
                        <a:prstClr val="black"/>
                      </a:innerShdw>
                    </a:effectLst>
                    <a:tableStyleId>{F2DE63D5-997A-4646-A377-4702673A728D}</a:tableStyleId>
                  </a:tblPr>
                  <a:tblGrid>
                    <a:gridCol w="747972">
                      <a:extLst>
                        <a:ext uri="{9D8B030D-6E8A-4147-A177-3AD203B41FA5}">
                          <a16:colId xmlns:a16="http://schemas.microsoft.com/office/drawing/2014/main" val="248440364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198889137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48417130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73617608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523869236"/>
                        </a:ext>
                      </a:extLst>
                    </a:gridCol>
                  </a:tblGrid>
                  <a:tr h="4063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d</a:t>
                          </a:r>
                          <a:endParaRPr lang="en-IN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p/r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537501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3002722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-3pi/4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550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6203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4">
                <a:extLst>
                  <a:ext uri="{FF2B5EF4-FFF2-40B4-BE49-F238E27FC236}">
                    <a16:creationId xmlns:a16="http://schemas.microsoft.com/office/drawing/2014/main" id="{C68498E2-39A3-4694-A476-58750E618A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7854222"/>
                  </p:ext>
                </p:extLst>
              </p:nvPr>
            </p:nvGraphicFramePr>
            <p:xfrm>
              <a:off x="434574" y="1585776"/>
              <a:ext cx="3739860" cy="1676355"/>
            </p:xfrm>
            <a:graphic>
              <a:graphicData uri="http://schemas.openxmlformats.org/drawingml/2006/table">
                <a:tbl>
                  <a:tblPr firstRow="1" bandRow="1" bandCol="1">
                    <a:effectLst>
                      <a:innerShdw blurRad="114300">
                        <a:prstClr val="black"/>
                      </a:innerShdw>
                    </a:effectLst>
                    <a:tableStyleId>{F2DE63D5-997A-4646-A377-4702673A728D}</a:tableStyleId>
                  </a:tblPr>
                  <a:tblGrid>
                    <a:gridCol w="747972">
                      <a:extLst>
                        <a:ext uri="{9D8B030D-6E8A-4147-A177-3AD203B41FA5}">
                          <a16:colId xmlns:a16="http://schemas.microsoft.com/office/drawing/2014/main" val="248440364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198889137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48417130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73617608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52386923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13" t="-10667" r="-400813" b="-27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d</a:t>
                          </a:r>
                          <a:endParaRPr lang="en-IN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0" t="-10667" r="-101626" b="-27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p/r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537501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3002722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-3pi/4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550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6203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AD6EDB50-2CC9-499B-A7DA-F767444505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5060" y="3927791"/>
              <a:ext cx="3739860" cy="2489125"/>
            </p:xfrm>
            <a:graphic>
              <a:graphicData uri="http://schemas.openxmlformats.org/drawingml/2006/table">
                <a:tbl>
                  <a:tblPr firstRow="1" bandRow="1" bandCol="1">
                    <a:effectLst>
                      <a:innerShdw blurRad="114300">
                        <a:prstClr val="black"/>
                      </a:innerShdw>
                    </a:effectLst>
                    <a:tableStyleId>{F2DE63D5-997A-4646-A377-4702673A728D}</a:tableStyleId>
                  </a:tblPr>
                  <a:tblGrid>
                    <a:gridCol w="747972">
                      <a:extLst>
                        <a:ext uri="{9D8B030D-6E8A-4147-A177-3AD203B41FA5}">
                          <a16:colId xmlns:a16="http://schemas.microsoft.com/office/drawing/2014/main" val="248440364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198889137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48417130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73617608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523869236"/>
                        </a:ext>
                      </a:extLst>
                    </a:gridCol>
                  </a:tblGrid>
                  <a:tr h="4063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IN" sz="2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d</a:t>
                          </a:r>
                          <a:endParaRPr lang="en-IN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p/r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537501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3002722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550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6203166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5698957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5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AD6EDB50-2CC9-499B-A7DA-F767444505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5060" y="3927791"/>
              <a:ext cx="3739860" cy="2489125"/>
            </p:xfrm>
            <a:graphic>
              <a:graphicData uri="http://schemas.openxmlformats.org/drawingml/2006/table">
                <a:tbl>
                  <a:tblPr firstRow="1" bandRow="1" bandCol="1">
                    <a:effectLst>
                      <a:innerShdw blurRad="114300">
                        <a:prstClr val="black"/>
                      </a:innerShdw>
                    </a:effectLst>
                    <a:tableStyleId>{F2DE63D5-997A-4646-A377-4702673A728D}</a:tableStyleId>
                  </a:tblPr>
                  <a:tblGrid>
                    <a:gridCol w="747972">
                      <a:extLst>
                        <a:ext uri="{9D8B030D-6E8A-4147-A177-3AD203B41FA5}">
                          <a16:colId xmlns:a16="http://schemas.microsoft.com/office/drawing/2014/main" val="248440364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1988891377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48417130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973617608"/>
                        </a:ext>
                      </a:extLst>
                    </a:gridCol>
                    <a:gridCol w="747972">
                      <a:extLst>
                        <a:ext uri="{9D8B030D-6E8A-4147-A177-3AD203B41FA5}">
                          <a16:colId xmlns:a16="http://schemas.microsoft.com/office/drawing/2014/main" val="352386923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13" t="-10667" r="-401626" b="-4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d</a:t>
                          </a:r>
                          <a:endParaRPr lang="en-IN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0813" t="-10667" r="-101626" b="-45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0" dirty="0"/>
                            <a:t>p/r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537501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3002722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745505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6203166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pi/2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5698957"/>
                      </a:ext>
                    </a:extLst>
                  </a:tr>
                  <a:tr h="4063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51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1A55154-8486-486B-A5FE-759F21E0E53E}"/>
              </a:ext>
            </a:extLst>
          </p:cNvPr>
          <p:cNvSpPr txBox="1"/>
          <p:nvPr/>
        </p:nvSpPr>
        <p:spPr>
          <a:xfrm>
            <a:off x="434574" y="1193181"/>
            <a:ext cx="250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Swivel head tool plot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10BAD-C1C7-47DC-AE10-3F1CDD47BEA7}"/>
              </a:ext>
            </a:extLst>
          </p:cNvPr>
          <p:cNvSpPr txBox="1"/>
          <p:nvPr/>
        </p:nvSpPr>
        <p:spPr>
          <a:xfrm>
            <a:off x="364846" y="3429000"/>
            <a:ext cx="161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Table C axis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ED2B3A-4760-4BCB-B134-D231FA927A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937"/>
          <a:stretch/>
        </p:blipFill>
        <p:spPr>
          <a:xfrm>
            <a:off x="5247859" y="844560"/>
            <a:ext cx="6400235" cy="59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9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CA7310-0A3D-4EE6-AFB5-7501206A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21" y="182598"/>
            <a:ext cx="4541914" cy="649280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57183" y="1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Swivel Head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E2115A-0BA0-4282-B88C-4CD40CDEC6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937"/>
          <a:stretch/>
        </p:blipFill>
        <p:spPr>
          <a:xfrm>
            <a:off x="656364" y="1051709"/>
            <a:ext cx="5954628" cy="54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0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57191" y="1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Swivel Head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B3C0E-9B20-43C0-AC8B-A275A7F5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44" y="805072"/>
            <a:ext cx="11371397" cy="59355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6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00573" y="1"/>
            <a:ext cx="4390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Kinematics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A1D62B-1E91-48FD-8D93-D101F8BBA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863" y="1007502"/>
            <a:ext cx="2624001" cy="261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1E69B-AF96-4C49-8E9F-98CACC3F4C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913"/>
          <a:stretch/>
        </p:blipFill>
        <p:spPr>
          <a:xfrm>
            <a:off x="866574" y="1283617"/>
            <a:ext cx="6613329" cy="5004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D7A94B-A4B9-46DA-B3BD-FAE9A1C12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8863" y="3940641"/>
            <a:ext cx="2655480" cy="25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4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2681797" y="690539"/>
            <a:ext cx="6830568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00573" y="1"/>
            <a:ext cx="4390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Kinematics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66E0F-C44D-4359-AE45-4625A7806B3C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4" y="134980"/>
            <a:ext cx="864000" cy="8725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B48280-8247-4616-93F5-C4786DE98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1171410"/>
            <a:ext cx="4769757" cy="4757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4CBBD-2C13-4047-BD5A-9E63B9898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843" y="910511"/>
            <a:ext cx="6412510" cy="58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6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63588</TotalTime>
  <Words>222</Words>
  <Application>Microsoft Office PowerPoint</Application>
  <PresentationFormat>Widescreen</PresentationFormat>
  <Paragraphs>135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Harsh Rana</cp:lastModifiedBy>
  <cp:revision>1954</cp:revision>
  <dcterms:created xsi:type="dcterms:W3CDTF">2018-12-13T05:11:08Z</dcterms:created>
  <dcterms:modified xsi:type="dcterms:W3CDTF">2021-05-30T11:52:45Z</dcterms:modified>
</cp:coreProperties>
</file>