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8" r:id="rId2"/>
    <p:sldId id="1145" r:id="rId3"/>
    <p:sldId id="1151" r:id="rId4"/>
    <p:sldId id="1152" r:id="rId5"/>
    <p:sldId id="1153" r:id="rId6"/>
    <p:sldId id="1156" r:id="rId7"/>
    <p:sldId id="1158" r:id="rId8"/>
    <p:sldId id="1157" r:id="rId9"/>
    <p:sldId id="1148" r:id="rId10"/>
    <p:sldId id="11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orient="horz" pos="2341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5050"/>
    <a:srgbClr val="FF9999"/>
    <a:srgbClr val="CCFFFF"/>
    <a:srgbClr val="FFCCFF"/>
    <a:srgbClr val="FF0000"/>
    <a:srgbClr val="FF33CC"/>
    <a:srgbClr val="66FF33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89612" autoAdjust="0"/>
  </p:normalViewPr>
  <p:slideViewPr>
    <p:cSldViewPr snapToGrid="0">
      <p:cViewPr varScale="1">
        <p:scale>
          <a:sx n="77" d="100"/>
          <a:sy n="77" d="100"/>
        </p:scale>
        <p:origin x="936" y="67"/>
      </p:cViewPr>
      <p:guideLst>
        <p:guide pos="211"/>
        <p:guide pos="7469"/>
        <p:guide orient="horz" pos="799"/>
        <p:guide orient="horz" pos="731"/>
        <p:guide orient="horz" pos="4133"/>
        <p:guide orient="horz" pos="1706"/>
        <p:guide orient="horz" pos="2341"/>
        <p:guide orient="horz" pos="15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0C76-2647-47C2-B4F2-FD1F6E4B88A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BECF-D92E-4B88-906F-99188947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593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934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245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542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0903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510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08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5657" y="144236"/>
            <a:ext cx="700315" cy="5524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7816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4" y="1981200"/>
            <a:ext cx="5087816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fld id="{3A166E0F-C44D-4359-AE45-4625A7806B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5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4343" y="182564"/>
            <a:ext cx="511628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8853" y="396285"/>
            <a:ext cx="655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Wire Arc Additive Manufacturing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4136" y="2675902"/>
            <a:ext cx="52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By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86" y="3242200"/>
            <a:ext cx="167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Harsh Rana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19" y="5345027"/>
            <a:ext cx="1312360" cy="132530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36956" y="265719"/>
            <a:ext cx="811808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36956" y="1243308"/>
            <a:ext cx="811808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6210" y="4041721"/>
            <a:ext cx="4579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Department of Mechanical Engineering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Indian Institute of Technology, Guwahati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Guwahati, Assam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6499" y="1739313"/>
            <a:ext cx="4051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Dexterity Algorithm</a:t>
            </a:r>
          </a:p>
        </p:txBody>
      </p:sp>
    </p:spTree>
    <p:extLst>
      <p:ext uri="{BB962C8B-B14F-4D97-AF65-F5344CB8AC3E}">
        <p14:creationId xmlns:p14="http://schemas.microsoft.com/office/powerpoint/2010/main" val="211758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DEC559-4C17-40B3-B6AE-31EE5D705EB1}"/>
              </a:ext>
            </a:extLst>
          </p:cNvPr>
          <p:cNvSpPr/>
          <p:nvPr/>
        </p:nvSpPr>
        <p:spPr>
          <a:xfrm>
            <a:off x="2063324" y="1512408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63F67-B045-4F0F-BA5D-1B7102A96FF3}"/>
              </a:ext>
            </a:extLst>
          </p:cNvPr>
          <p:cNvSpPr/>
          <p:nvPr/>
        </p:nvSpPr>
        <p:spPr>
          <a:xfrm>
            <a:off x="1353628" y="2072313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9F1441-4893-4773-959D-675CE61EC050}"/>
              </a:ext>
            </a:extLst>
          </p:cNvPr>
          <p:cNvCxnSpPr/>
          <p:nvPr/>
        </p:nvCxnSpPr>
        <p:spPr>
          <a:xfrm flipV="1">
            <a:off x="1327828" y="1512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496C94-4183-4B8B-8449-23F52F7489C9}"/>
              </a:ext>
            </a:extLst>
          </p:cNvPr>
          <p:cNvCxnSpPr/>
          <p:nvPr/>
        </p:nvCxnSpPr>
        <p:spPr>
          <a:xfrm flipV="1">
            <a:off x="3619751" y="1535604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BD59B8-7A0C-4476-919E-7EA4089501E7}"/>
              </a:ext>
            </a:extLst>
          </p:cNvPr>
          <p:cNvCxnSpPr/>
          <p:nvPr/>
        </p:nvCxnSpPr>
        <p:spPr>
          <a:xfrm flipV="1">
            <a:off x="1353628" y="3798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1EC7E-1A78-4560-B13C-D2ED4DE8AC37}"/>
              </a:ext>
            </a:extLst>
          </p:cNvPr>
          <p:cNvCxnSpPr/>
          <p:nvPr/>
        </p:nvCxnSpPr>
        <p:spPr>
          <a:xfrm flipV="1">
            <a:off x="3619751" y="3798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D9B7995-4250-4E17-A00A-C70A8057D782}"/>
              </a:ext>
            </a:extLst>
          </p:cNvPr>
          <p:cNvSpPr/>
          <p:nvPr/>
        </p:nvSpPr>
        <p:spPr>
          <a:xfrm>
            <a:off x="7738017" y="1619900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511E7-2339-4C8F-BE3A-DE9C7D3F6F82}"/>
              </a:ext>
            </a:extLst>
          </p:cNvPr>
          <p:cNvSpPr/>
          <p:nvPr/>
        </p:nvSpPr>
        <p:spPr>
          <a:xfrm>
            <a:off x="7738017" y="3140588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A8C7B-28E9-4172-8FEB-624508EFD8FD}"/>
              </a:ext>
            </a:extLst>
          </p:cNvPr>
          <p:cNvCxnSpPr>
            <a:cxnSpLocks/>
            <a:stCxn id="5" idx="2"/>
            <a:endCxn id="23" idx="2"/>
          </p:cNvCxnSpPr>
          <p:nvPr/>
        </p:nvCxnSpPr>
        <p:spPr>
          <a:xfrm>
            <a:off x="7738017" y="1833578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1713F1-EB25-4DE4-8AC4-28D007131C1A}"/>
              </a:ext>
            </a:extLst>
          </p:cNvPr>
          <p:cNvCxnSpPr>
            <a:cxnSpLocks/>
            <a:stCxn id="5" idx="6"/>
            <a:endCxn id="23" idx="6"/>
          </p:cNvCxnSpPr>
          <p:nvPr/>
        </p:nvCxnSpPr>
        <p:spPr>
          <a:xfrm>
            <a:off x="8910834" y="1833578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D3551B9-2788-4C02-94A4-08DA2CA3FBA8}"/>
              </a:ext>
            </a:extLst>
          </p:cNvPr>
          <p:cNvSpPr/>
          <p:nvPr/>
        </p:nvSpPr>
        <p:spPr>
          <a:xfrm rot="18730439">
            <a:off x="5426728" y="3130846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191175-A6E7-4B4E-AF24-51181C9A4180}"/>
              </a:ext>
            </a:extLst>
          </p:cNvPr>
          <p:cNvSpPr/>
          <p:nvPr/>
        </p:nvSpPr>
        <p:spPr>
          <a:xfrm rot="18730439">
            <a:off x="6530856" y="4152974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A80BAE-AF42-4018-9163-EF852AF846B4}"/>
              </a:ext>
            </a:extLst>
          </p:cNvPr>
          <p:cNvCxnSpPr>
            <a:cxnSpLocks/>
          </p:cNvCxnSpPr>
          <p:nvPr/>
        </p:nvCxnSpPr>
        <p:spPr>
          <a:xfrm rot="18730439">
            <a:off x="6171496" y="3530416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8A0A88-6717-4B75-B074-7A3F52B76231}"/>
              </a:ext>
            </a:extLst>
          </p:cNvPr>
          <p:cNvCxnSpPr>
            <a:cxnSpLocks/>
          </p:cNvCxnSpPr>
          <p:nvPr/>
        </p:nvCxnSpPr>
        <p:spPr>
          <a:xfrm rot="18730439">
            <a:off x="6958906" y="2661230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7771E8D-9039-44A4-9DED-6DEA2B66DDD2}"/>
              </a:ext>
            </a:extLst>
          </p:cNvPr>
          <p:cNvSpPr/>
          <p:nvPr/>
        </p:nvSpPr>
        <p:spPr>
          <a:xfrm>
            <a:off x="8309815" y="3728636"/>
            <a:ext cx="1818861" cy="586409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CF259-54CD-46C3-BDB6-73A8D91F0AF9}"/>
              </a:ext>
            </a:extLst>
          </p:cNvPr>
          <p:cNvSpPr/>
          <p:nvPr/>
        </p:nvSpPr>
        <p:spPr>
          <a:xfrm>
            <a:off x="8309815" y="5249324"/>
            <a:ext cx="1818861" cy="586409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410F92-7D34-438F-8A2A-C260FF02C5A7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>
            <a:off x="8309815" y="4021841"/>
            <a:ext cx="0" cy="1520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135B7-028E-4F65-9270-01FE493502F4}"/>
              </a:ext>
            </a:extLst>
          </p:cNvPr>
          <p:cNvCxnSpPr>
            <a:cxnSpLocks/>
          </p:cNvCxnSpPr>
          <p:nvPr/>
        </p:nvCxnSpPr>
        <p:spPr>
          <a:xfrm>
            <a:off x="10128676" y="4021841"/>
            <a:ext cx="0" cy="1520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9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DEC559-4C17-40B3-B6AE-31EE5D705EB1}"/>
              </a:ext>
            </a:extLst>
          </p:cNvPr>
          <p:cNvSpPr/>
          <p:nvPr/>
        </p:nvSpPr>
        <p:spPr>
          <a:xfrm>
            <a:off x="2008269" y="1616008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63F67-B045-4F0F-BA5D-1B7102A96FF3}"/>
              </a:ext>
            </a:extLst>
          </p:cNvPr>
          <p:cNvSpPr/>
          <p:nvPr/>
        </p:nvSpPr>
        <p:spPr>
          <a:xfrm>
            <a:off x="1298573" y="2175913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9F1441-4893-4773-959D-675CE61EC050}"/>
              </a:ext>
            </a:extLst>
          </p:cNvPr>
          <p:cNvCxnSpPr>
            <a:cxnSpLocks/>
          </p:cNvCxnSpPr>
          <p:nvPr/>
        </p:nvCxnSpPr>
        <p:spPr>
          <a:xfrm flipV="1">
            <a:off x="1298575" y="1616013"/>
            <a:ext cx="709696" cy="5367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496C94-4183-4B8B-8449-23F52F7489C9}"/>
              </a:ext>
            </a:extLst>
          </p:cNvPr>
          <p:cNvCxnSpPr>
            <a:cxnSpLocks/>
          </p:cNvCxnSpPr>
          <p:nvPr/>
        </p:nvCxnSpPr>
        <p:spPr>
          <a:xfrm flipV="1">
            <a:off x="3564696" y="1630790"/>
            <a:ext cx="709696" cy="545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BD59B8-7A0C-4476-919E-7EA4089501E7}"/>
              </a:ext>
            </a:extLst>
          </p:cNvPr>
          <p:cNvCxnSpPr>
            <a:cxnSpLocks/>
          </p:cNvCxnSpPr>
          <p:nvPr/>
        </p:nvCxnSpPr>
        <p:spPr>
          <a:xfrm flipV="1">
            <a:off x="1298575" y="39020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1EC7E-1A78-4560-B13C-D2ED4DE8AC37}"/>
              </a:ext>
            </a:extLst>
          </p:cNvPr>
          <p:cNvCxnSpPr>
            <a:cxnSpLocks/>
          </p:cNvCxnSpPr>
          <p:nvPr/>
        </p:nvCxnSpPr>
        <p:spPr>
          <a:xfrm flipV="1">
            <a:off x="3564696" y="39020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4886040" y="870715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PPP Tool plot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F90812-89B4-4E12-8861-78C1C4E48800}"/>
              </a:ext>
            </a:extLst>
          </p:cNvPr>
          <p:cNvSpPr/>
          <p:nvPr/>
        </p:nvSpPr>
        <p:spPr>
          <a:xfrm>
            <a:off x="2664255" y="2888221"/>
            <a:ext cx="238540" cy="24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837A7E-750D-4FCB-B64C-760DECBFCF9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773584" y="2401200"/>
            <a:ext cx="9939" cy="487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1B882E-0A93-483B-818F-EEAE961F98C0}"/>
              </a:ext>
            </a:extLst>
          </p:cNvPr>
          <p:cNvCxnSpPr>
            <a:cxnSpLocks/>
          </p:cNvCxnSpPr>
          <p:nvPr/>
        </p:nvCxnSpPr>
        <p:spPr>
          <a:xfrm flipH="1">
            <a:off x="2111680" y="2417766"/>
            <a:ext cx="661904" cy="47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9323DD-3F90-4E2D-9455-92159A7A7C23}"/>
              </a:ext>
            </a:extLst>
          </p:cNvPr>
          <p:cNvCxnSpPr>
            <a:cxnSpLocks/>
          </p:cNvCxnSpPr>
          <p:nvPr/>
        </p:nvCxnSpPr>
        <p:spPr>
          <a:xfrm flipH="1">
            <a:off x="1740621" y="2888220"/>
            <a:ext cx="395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B7FE50-2B08-4A9D-A49D-D5D24BB9F4B1}"/>
              </a:ext>
            </a:extLst>
          </p:cNvPr>
          <p:cNvCxnSpPr>
            <a:cxnSpLocks/>
          </p:cNvCxnSpPr>
          <p:nvPr/>
        </p:nvCxnSpPr>
        <p:spPr>
          <a:xfrm flipH="1" flipV="1">
            <a:off x="1760393" y="2871656"/>
            <a:ext cx="9939" cy="487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F45C90-F183-4697-915D-281FEA7C31F3}"/>
              </a:ext>
            </a:extLst>
          </p:cNvPr>
          <p:cNvSpPr txBox="1"/>
          <p:nvPr/>
        </p:nvSpPr>
        <p:spPr>
          <a:xfrm>
            <a:off x="4726892" y="2279524"/>
            <a:ext cx="2793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will not have any Dexterity as the Tool can point in only one direction (i.e. downwards)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A918790-2FCF-407A-BFFC-3B6725250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704"/>
          <a:stretch/>
        </p:blipFill>
        <p:spPr>
          <a:xfrm>
            <a:off x="7495314" y="870712"/>
            <a:ext cx="3992071" cy="417511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7ACB13A-8FD9-49AB-876B-D08276F434D9}"/>
              </a:ext>
            </a:extLst>
          </p:cNvPr>
          <p:cNvSpPr txBox="1"/>
          <p:nvPr/>
        </p:nvSpPr>
        <p:spPr>
          <a:xfrm>
            <a:off x="1005390" y="5326071"/>
            <a:ext cx="668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But the Table can Orient itself, so we can calculate the dexterity of the points on the table!!!</a:t>
            </a:r>
          </a:p>
        </p:txBody>
      </p:sp>
    </p:spTree>
    <p:extLst>
      <p:ext uri="{BB962C8B-B14F-4D97-AF65-F5344CB8AC3E}">
        <p14:creationId xmlns:p14="http://schemas.microsoft.com/office/powerpoint/2010/main" val="49837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DEC559-4C17-40B3-B6AE-31EE5D705EB1}"/>
              </a:ext>
            </a:extLst>
          </p:cNvPr>
          <p:cNvSpPr/>
          <p:nvPr/>
        </p:nvSpPr>
        <p:spPr>
          <a:xfrm>
            <a:off x="1300771" y="1794024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63F67-B045-4F0F-BA5D-1B7102A96FF3}"/>
              </a:ext>
            </a:extLst>
          </p:cNvPr>
          <p:cNvSpPr/>
          <p:nvPr/>
        </p:nvSpPr>
        <p:spPr>
          <a:xfrm>
            <a:off x="591075" y="2353929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9F1441-4893-4773-959D-675CE61EC050}"/>
              </a:ext>
            </a:extLst>
          </p:cNvPr>
          <p:cNvCxnSpPr>
            <a:cxnSpLocks/>
          </p:cNvCxnSpPr>
          <p:nvPr/>
        </p:nvCxnSpPr>
        <p:spPr>
          <a:xfrm flipV="1">
            <a:off x="565275" y="1794028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496C94-4183-4B8B-8449-23F52F7489C9}"/>
              </a:ext>
            </a:extLst>
          </p:cNvPr>
          <p:cNvCxnSpPr>
            <a:cxnSpLocks/>
          </p:cNvCxnSpPr>
          <p:nvPr/>
        </p:nvCxnSpPr>
        <p:spPr>
          <a:xfrm flipV="1">
            <a:off x="2857198" y="1817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BD59B8-7A0C-4476-919E-7EA4089501E7}"/>
              </a:ext>
            </a:extLst>
          </p:cNvPr>
          <p:cNvCxnSpPr>
            <a:cxnSpLocks/>
          </p:cNvCxnSpPr>
          <p:nvPr/>
        </p:nvCxnSpPr>
        <p:spPr>
          <a:xfrm flipV="1">
            <a:off x="591075" y="4080028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1EC7E-1A78-4560-B13C-D2ED4DE8AC37}"/>
              </a:ext>
            </a:extLst>
          </p:cNvPr>
          <p:cNvCxnSpPr>
            <a:cxnSpLocks/>
          </p:cNvCxnSpPr>
          <p:nvPr/>
        </p:nvCxnSpPr>
        <p:spPr>
          <a:xfrm flipV="1">
            <a:off x="2857198" y="4080028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D9B7995-4250-4E17-A00A-C70A8057D782}"/>
              </a:ext>
            </a:extLst>
          </p:cNvPr>
          <p:cNvSpPr/>
          <p:nvPr/>
        </p:nvSpPr>
        <p:spPr>
          <a:xfrm>
            <a:off x="1051237" y="2532832"/>
            <a:ext cx="1818861" cy="586409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511E7-2339-4C8F-BE3A-DE9C7D3F6F82}"/>
              </a:ext>
            </a:extLst>
          </p:cNvPr>
          <p:cNvSpPr/>
          <p:nvPr/>
        </p:nvSpPr>
        <p:spPr>
          <a:xfrm>
            <a:off x="1051237" y="4053520"/>
            <a:ext cx="1818861" cy="586409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A8C7B-28E9-4172-8FEB-624508EFD8FD}"/>
              </a:ext>
            </a:extLst>
          </p:cNvPr>
          <p:cNvCxnSpPr>
            <a:cxnSpLocks/>
            <a:stCxn id="5" idx="2"/>
            <a:endCxn id="23" idx="2"/>
          </p:cNvCxnSpPr>
          <p:nvPr/>
        </p:nvCxnSpPr>
        <p:spPr>
          <a:xfrm>
            <a:off x="1051237" y="2826037"/>
            <a:ext cx="0" cy="1520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1713F1-EB25-4DE4-8AC4-28D007131C1A}"/>
              </a:ext>
            </a:extLst>
          </p:cNvPr>
          <p:cNvCxnSpPr>
            <a:cxnSpLocks/>
          </p:cNvCxnSpPr>
          <p:nvPr/>
        </p:nvCxnSpPr>
        <p:spPr>
          <a:xfrm>
            <a:off x="2870098" y="2826037"/>
            <a:ext cx="0" cy="1520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4031271" y="953425"/>
            <a:ext cx="500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Wait ! Lets start simple . . . . . .  Only C axis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289885-E5B5-4686-923D-C69F42734EE5}"/>
              </a:ext>
            </a:extLst>
          </p:cNvPr>
          <p:cNvSpPr/>
          <p:nvPr/>
        </p:nvSpPr>
        <p:spPr>
          <a:xfrm>
            <a:off x="5037886" y="1794024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4EEAB8-298B-42A3-8257-6ED2252D20AB}"/>
              </a:ext>
            </a:extLst>
          </p:cNvPr>
          <p:cNvSpPr/>
          <p:nvPr/>
        </p:nvSpPr>
        <p:spPr>
          <a:xfrm>
            <a:off x="4328190" y="2353929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7F556E-B795-447C-98BF-CA6DCD0C0F7D}"/>
              </a:ext>
            </a:extLst>
          </p:cNvPr>
          <p:cNvCxnSpPr/>
          <p:nvPr/>
        </p:nvCxnSpPr>
        <p:spPr>
          <a:xfrm flipV="1">
            <a:off x="4302390" y="1794028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A435A5-9C9A-4B5C-852F-EAA2D62266A2}"/>
              </a:ext>
            </a:extLst>
          </p:cNvPr>
          <p:cNvCxnSpPr/>
          <p:nvPr/>
        </p:nvCxnSpPr>
        <p:spPr>
          <a:xfrm flipV="1">
            <a:off x="6594313" y="1817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26CA51-DAA0-49C1-A863-B6605CB8EA91}"/>
              </a:ext>
            </a:extLst>
          </p:cNvPr>
          <p:cNvCxnSpPr/>
          <p:nvPr/>
        </p:nvCxnSpPr>
        <p:spPr>
          <a:xfrm flipV="1">
            <a:off x="4328190" y="4080028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5CEAF7-0772-4E6B-ACB2-0B72503A61F1}"/>
              </a:ext>
            </a:extLst>
          </p:cNvPr>
          <p:cNvCxnSpPr/>
          <p:nvPr/>
        </p:nvCxnSpPr>
        <p:spPr>
          <a:xfrm flipV="1">
            <a:off x="6594313" y="4080028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72BC4B7-AB36-48D3-AF97-C6CC72B54D63}"/>
              </a:ext>
            </a:extLst>
          </p:cNvPr>
          <p:cNvSpPr/>
          <p:nvPr/>
        </p:nvSpPr>
        <p:spPr>
          <a:xfrm>
            <a:off x="4775452" y="3349506"/>
            <a:ext cx="1818861" cy="586409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7CFAE7-3BEA-475F-BFD1-42147EE51757}"/>
              </a:ext>
            </a:extLst>
          </p:cNvPr>
          <p:cNvSpPr/>
          <p:nvPr/>
        </p:nvSpPr>
        <p:spPr>
          <a:xfrm>
            <a:off x="4775452" y="4870194"/>
            <a:ext cx="1818861" cy="586409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8BB28F-52B9-469E-8835-96D73EA4F846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>
            <a:off x="4775452" y="3642711"/>
            <a:ext cx="0" cy="1520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7EFCC-3A4A-4456-B97F-BFAF2FFEB893}"/>
              </a:ext>
            </a:extLst>
          </p:cNvPr>
          <p:cNvCxnSpPr>
            <a:cxnSpLocks/>
          </p:cNvCxnSpPr>
          <p:nvPr/>
        </p:nvCxnSpPr>
        <p:spPr>
          <a:xfrm>
            <a:off x="6594313" y="3642711"/>
            <a:ext cx="0" cy="1520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2B61265-1C86-4521-A15C-593E6593828D}"/>
              </a:ext>
            </a:extLst>
          </p:cNvPr>
          <p:cNvSpPr/>
          <p:nvPr/>
        </p:nvSpPr>
        <p:spPr>
          <a:xfrm>
            <a:off x="7928823" y="3253462"/>
            <a:ext cx="3851334" cy="59140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7F402A-3B22-4147-BA7B-A094119C5F10}"/>
              </a:ext>
            </a:extLst>
          </p:cNvPr>
          <p:cNvSpPr/>
          <p:nvPr/>
        </p:nvSpPr>
        <p:spPr>
          <a:xfrm>
            <a:off x="7928823" y="4774150"/>
            <a:ext cx="3851334" cy="59140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77690C-553E-4F52-BDC9-03E4446730FD}"/>
              </a:ext>
            </a:extLst>
          </p:cNvPr>
          <p:cNvCxnSpPr>
            <a:cxnSpLocks/>
            <a:stCxn id="36" idx="2"/>
            <a:endCxn id="37" idx="2"/>
          </p:cNvCxnSpPr>
          <p:nvPr/>
        </p:nvCxnSpPr>
        <p:spPr>
          <a:xfrm>
            <a:off x="7928823" y="3549165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683602-6D25-4464-855E-451A848122C5}"/>
              </a:ext>
            </a:extLst>
          </p:cNvPr>
          <p:cNvCxnSpPr>
            <a:cxnSpLocks/>
          </p:cNvCxnSpPr>
          <p:nvPr/>
        </p:nvCxnSpPr>
        <p:spPr>
          <a:xfrm>
            <a:off x="11780156" y="3538708"/>
            <a:ext cx="0" cy="1533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48E7634-CE4D-4A34-95C4-64085E6D2952}"/>
              </a:ext>
            </a:extLst>
          </p:cNvPr>
          <p:cNvSpPr/>
          <p:nvPr/>
        </p:nvSpPr>
        <p:spPr>
          <a:xfrm>
            <a:off x="9079474" y="1802318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1780A4-4FB4-42A5-B1B2-F142A610CB55}"/>
              </a:ext>
            </a:extLst>
          </p:cNvPr>
          <p:cNvSpPr/>
          <p:nvPr/>
        </p:nvSpPr>
        <p:spPr>
          <a:xfrm>
            <a:off x="8369778" y="2362223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AA5C82-3E82-4847-817E-23B97B76CE2D}"/>
              </a:ext>
            </a:extLst>
          </p:cNvPr>
          <p:cNvCxnSpPr/>
          <p:nvPr/>
        </p:nvCxnSpPr>
        <p:spPr>
          <a:xfrm flipV="1">
            <a:off x="8343978" y="180232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08B670-3BB8-44DA-BB7B-3BA3E2CF5FDB}"/>
              </a:ext>
            </a:extLst>
          </p:cNvPr>
          <p:cNvCxnSpPr/>
          <p:nvPr/>
        </p:nvCxnSpPr>
        <p:spPr>
          <a:xfrm flipV="1">
            <a:off x="10635901" y="1825514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8465D1-9E07-4DAB-97BD-7EAE349CD82B}"/>
              </a:ext>
            </a:extLst>
          </p:cNvPr>
          <p:cNvCxnSpPr/>
          <p:nvPr/>
        </p:nvCxnSpPr>
        <p:spPr>
          <a:xfrm flipV="1">
            <a:off x="8369778" y="408832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A8B720-C26A-4317-BB54-6856DBB2107A}"/>
              </a:ext>
            </a:extLst>
          </p:cNvPr>
          <p:cNvCxnSpPr/>
          <p:nvPr/>
        </p:nvCxnSpPr>
        <p:spPr>
          <a:xfrm flipV="1">
            <a:off x="10635901" y="408832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ADCFC04-4D77-4E0D-8D9B-650C2EAB1DB9}"/>
              </a:ext>
            </a:extLst>
          </p:cNvPr>
          <p:cNvSpPr txBox="1"/>
          <p:nvPr/>
        </p:nvSpPr>
        <p:spPr>
          <a:xfrm>
            <a:off x="930548" y="5133960"/>
            <a:ext cx="1751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Full Dexterity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F9AF5-F0BD-4B56-8707-F627CE552A2C}"/>
              </a:ext>
            </a:extLst>
          </p:cNvPr>
          <p:cNvSpPr txBox="1"/>
          <p:nvPr/>
        </p:nvSpPr>
        <p:spPr>
          <a:xfrm>
            <a:off x="4111104" y="5600715"/>
            <a:ext cx="352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Full Dexterity of points inside, No dexterity for points outside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2169D9-E994-4D34-937A-9B8DF7766AC1}"/>
              </a:ext>
            </a:extLst>
          </p:cNvPr>
          <p:cNvSpPr txBox="1"/>
          <p:nvPr/>
        </p:nvSpPr>
        <p:spPr>
          <a:xfrm>
            <a:off x="8212982" y="5634302"/>
            <a:ext cx="352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&lt;1 Dexterity of points above h, No dexterity for points below h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8B061C-0AAD-4D1C-BDD0-3BBDA05B80CE}"/>
              </a:ext>
            </a:extLst>
          </p:cNvPr>
          <p:cNvCxnSpPr/>
          <p:nvPr/>
        </p:nvCxnSpPr>
        <p:spPr>
          <a:xfrm>
            <a:off x="11524343" y="4648223"/>
            <a:ext cx="422492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AB8858F-02AD-47F7-9DEC-CBC797FF8133}"/>
              </a:ext>
            </a:extLst>
          </p:cNvPr>
          <p:cNvSpPr txBox="1"/>
          <p:nvPr/>
        </p:nvSpPr>
        <p:spPr>
          <a:xfrm>
            <a:off x="11867839" y="4470084"/>
            <a:ext cx="33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3707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DEC559-4C17-40B3-B6AE-31EE5D705EB1}"/>
              </a:ext>
            </a:extLst>
          </p:cNvPr>
          <p:cNvSpPr/>
          <p:nvPr/>
        </p:nvSpPr>
        <p:spPr>
          <a:xfrm>
            <a:off x="1927376" y="2029243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63F67-B045-4F0F-BA5D-1B7102A96FF3}"/>
              </a:ext>
            </a:extLst>
          </p:cNvPr>
          <p:cNvSpPr/>
          <p:nvPr/>
        </p:nvSpPr>
        <p:spPr>
          <a:xfrm>
            <a:off x="1217680" y="2589148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9F1441-4893-4773-959D-675CE61EC050}"/>
              </a:ext>
            </a:extLst>
          </p:cNvPr>
          <p:cNvCxnSpPr/>
          <p:nvPr/>
        </p:nvCxnSpPr>
        <p:spPr>
          <a:xfrm flipV="1">
            <a:off x="1191880" y="2029247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496C94-4183-4B8B-8449-23F52F7489C9}"/>
              </a:ext>
            </a:extLst>
          </p:cNvPr>
          <p:cNvCxnSpPr/>
          <p:nvPr/>
        </p:nvCxnSpPr>
        <p:spPr>
          <a:xfrm flipV="1">
            <a:off x="3483803" y="2052439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BD59B8-7A0C-4476-919E-7EA4089501E7}"/>
              </a:ext>
            </a:extLst>
          </p:cNvPr>
          <p:cNvCxnSpPr/>
          <p:nvPr/>
        </p:nvCxnSpPr>
        <p:spPr>
          <a:xfrm flipV="1">
            <a:off x="1217680" y="4315247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1EC7E-1A78-4560-B13C-D2ED4DE8AC37}"/>
              </a:ext>
            </a:extLst>
          </p:cNvPr>
          <p:cNvCxnSpPr/>
          <p:nvPr/>
        </p:nvCxnSpPr>
        <p:spPr>
          <a:xfrm flipV="1">
            <a:off x="3483803" y="4315247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D9B7995-4250-4E17-A00A-C70A8057D782}"/>
              </a:ext>
            </a:extLst>
          </p:cNvPr>
          <p:cNvSpPr/>
          <p:nvPr/>
        </p:nvSpPr>
        <p:spPr>
          <a:xfrm>
            <a:off x="520036" y="3496080"/>
            <a:ext cx="4323522" cy="571501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511E7-2339-4C8F-BE3A-DE9C7D3F6F82}"/>
              </a:ext>
            </a:extLst>
          </p:cNvPr>
          <p:cNvSpPr/>
          <p:nvPr/>
        </p:nvSpPr>
        <p:spPr>
          <a:xfrm>
            <a:off x="520036" y="5016768"/>
            <a:ext cx="4323522" cy="571501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A8C7B-28E9-4172-8FEB-624508EFD8FD}"/>
              </a:ext>
            </a:extLst>
          </p:cNvPr>
          <p:cNvCxnSpPr>
            <a:cxnSpLocks/>
            <a:stCxn id="5" idx="2"/>
            <a:endCxn id="23" idx="2"/>
          </p:cNvCxnSpPr>
          <p:nvPr/>
        </p:nvCxnSpPr>
        <p:spPr>
          <a:xfrm>
            <a:off x="520036" y="3781831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1713F1-EB25-4DE4-8AC4-28D007131C1A}"/>
              </a:ext>
            </a:extLst>
          </p:cNvPr>
          <p:cNvCxnSpPr>
            <a:cxnSpLocks/>
          </p:cNvCxnSpPr>
          <p:nvPr/>
        </p:nvCxnSpPr>
        <p:spPr>
          <a:xfrm>
            <a:off x="4843557" y="3813037"/>
            <a:ext cx="0" cy="14820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4031271" y="953425"/>
            <a:ext cx="500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Wait ! Lets start simple . . . . . .  Only C axis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311B47-5A24-48A8-93AD-A4FC7F509261}"/>
              </a:ext>
            </a:extLst>
          </p:cNvPr>
          <p:cNvSpPr/>
          <p:nvPr/>
        </p:nvSpPr>
        <p:spPr>
          <a:xfrm>
            <a:off x="4734797" y="3660731"/>
            <a:ext cx="168398" cy="191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0D5216-E7D4-4E8F-B857-70D6E961D023}"/>
              </a:ext>
            </a:extLst>
          </p:cNvPr>
          <p:cNvSpPr/>
          <p:nvPr/>
        </p:nvSpPr>
        <p:spPr>
          <a:xfrm>
            <a:off x="3745988" y="3429000"/>
            <a:ext cx="168398" cy="191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38F484-2108-4892-AAC4-CF52BF099749}"/>
              </a:ext>
            </a:extLst>
          </p:cNvPr>
          <p:cNvSpPr/>
          <p:nvPr/>
        </p:nvSpPr>
        <p:spPr>
          <a:xfrm>
            <a:off x="4734797" y="5245364"/>
            <a:ext cx="168398" cy="191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0D418C-E8DB-4931-8D20-DA01A175085E}"/>
              </a:ext>
            </a:extLst>
          </p:cNvPr>
          <p:cNvSpPr/>
          <p:nvPr/>
        </p:nvSpPr>
        <p:spPr>
          <a:xfrm>
            <a:off x="3745988" y="4963771"/>
            <a:ext cx="168398" cy="191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8F5E2-4D15-4F62-8CFA-BB44D539127B}"/>
              </a:ext>
            </a:extLst>
          </p:cNvPr>
          <p:cNvCxnSpPr>
            <a:cxnSpLocks/>
          </p:cNvCxnSpPr>
          <p:nvPr/>
        </p:nvCxnSpPr>
        <p:spPr>
          <a:xfrm flipH="1">
            <a:off x="3936034" y="2186784"/>
            <a:ext cx="1699453" cy="1279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49BB2-4620-4BD8-95B6-2F92143A44A6}"/>
              </a:ext>
            </a:extLst>
          </p:cNvPr>
          <p:cNvCxnSpPr>
            <a:cxnSpLocks/>
          </p:cNvCxnSpPr>
          <p:nvPr/>
        </p:nvCxnSpPr>
        <p:spPr>
          <a:xfrm flipH="1">
            <a:off x="4926001" y="2589148"/>
            <a:ext cx="1037477" cy="107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F9F36E-5467-42B5-A2A8-2E7B4C46AB10}"/>
              </a:ext>
            </a:extLst>
          </p:cNvPr>
          <p:cNvCxnSpPr>
            <a:cxnSpLocks/>
          </p:cNvCxnSpPr>
          <p:nvPr/>
        </p:nvCxnSpPr>
        <p:spPr>
          <a:xfrm flipH="1">
            <a:off x="3936034" y="3671417"/>
            <a:ext cx="1699453" cy="1279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E29DFD-594A-4ECE-A5E5-68101C89C0F9}"/>
              </a:ext>
            </a:extLst>
          </p:cNvPr>
          <p:cNvCxnSpPr>
            <a:cxnSpLocks/>
          </p:cNvCxnSpPr>
          <p:nvPr/>
        </p:nvCxnSpPr>
        <p:spPr>
          <a:xfrm flipH="1">
            <a:off x="4926000" y="3671417"/>
            <a:ext cx="709487" cy="147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346A0A-230D-4ABE-A531-788B6A821279}"/>
              </a:ext>
            </a:extLst>
          </p:cNvPr>
          <p:cNvSpPr txBox="1"/>
          <p:nvPr/>
        </p:nvSpPr>
        <p:spPr>
          <a:xfrm>
            <a:off x="5635487" y="1904628"/>
            <a:ext cx="430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Right now this point can be reached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F307-8E5A-4F23-92E7-0AA95567D555}"/>
              </a:ext>
            </a:extLst>
          </p:cNvPr>
          <p:cNvSpPr txBox="1"/>
          <p:nvPr/>
        </p:nvSpPr>
        <p:spPr>
          <a:xfrm>
            <a:off x="5963477" y="2383338"/>
            <a:ext cx="417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Right now this point can’t be reached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1605B4-3BE3-4C92-B273-B023C2C44ECF}"/>
              </a:ext>
            </a:extLst>
          </p:cNvPr>
          <p:cNvSpPr txBox="1"/>
          <p:nvPr/>
        </p:nvSpPr>
        <p:spPr>
          <a:xfrm>
            <a:off x="5689032" y="3451941"/>
            <a:ext cx="4846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These points will always have Dexterity Zero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008D3A-2CE8-4582-9528-0B8441D7BE8E}"/>
              </a:ext>
            </a:extLst>
          </p:cNvPr>
          <p:cNvSpPr txBox="1"/>
          <p:nvPr/>
        </p:nvSpPr>
        <p:spPr>
          <a:xfrm>
            <a:off x="6584536" y="4875148"/>
            <a:ext cx="3697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rgbClr val="FF0000"/>
                </a:solidFill>
              </a:rPr>
              <a:t>Remember: </a:t>
            </a:r>
            <a:r>
              <a:rPr lang="en-IN" sz="2000" dirty="0"/>
              <a:t>All points lying on the Circumference of a circle of radius “r” will have the same Dexterity!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CF06ED-FBAB-4AB2-AD46-AC81D56CA062}"/>
              </a:ext>
            </a:extLst>
          </p:cNvPr>
          <p:cNvSpPr/>
          <p:nvPr/>
        </p:nvSpPr>
        <p:spPr>
          <a:xfrm>
            <a:off x="6531314" y="4740965"/>
            <a:ext cx="3825260" cy="142649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DEC559-4C17-40B3-B6AE-31EE5D705EB1}"/>
              </a:ext>
            </a:extLst>
          </p:cNvPr>
          <p:cNvSpPr/>
          <p:nvPr/>
        </p:nvSpPr>
        <p:spPr>
          <a:xfrm>
            <a:off x="2057401" y="1870216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9F1441-4893-4773-959D-675CE61EC050}"/>
              </a:ext>
            </a:extLst>
          </p:cNvPr>
          <p:cNvCxnSpPr/>
          <p:nvPr/>
        </p:nvCxnSpPr>
        <p:spPr>
          <a:xfrm flipV="1">
            <a:off x="1321905" y="1870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496C94-4183-4B8B-8449-23F52F7489C9}"/>
              </a:ext>
            </a:extLst>
          </p:cNvPr>
          <p:cNvCxnSpPr/>
          <p:nvPr/>
        </p:nvCxnSpPr>
        <p:spPr>
          <a:xfrm flipV="1">
            <a:off x="3613828" y="1893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BD59B8-7A0C-4476-919E-7EA4089501E7}"/>
              </a:ext>
            </a:extLst>
          </p:cNvPr>
          <p:cNvCxnSpPr/>
          <p:nvPr/>
        </p:nvCxnSpPr>
        <p:spPr>
          <a:xfrm flipV="1">
            <a:off x="1347705" y="4156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1EC7E-1A78-4560-B13C-D2ED4DE8AC37}"/>
              </a:ext>
            </a:extLst>
          </p:cNvPr>
          <p:cNvCxnSpPr/>
          <p:nvPr/>
        </p:nvCxnSpPr>
        <p:spPr>
          <a:xfrm flipV="1">
            <a:off x="3613828" y="4156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D9B7995-4250-4E17-A00A-C70A8057D782}"/>
              </a:ext>
            </a:extLst>
          </p:cNvPr>
          <p:cNvSpPr/>
          <p:nvPr/>
        </p:nvSpPr>
        <p:spPr>
          <a:xfrm>
            <a:off x="2070215" y="3417396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511E7-2339-4C8F-BE3A-DE9C7D3F6F82}"/>
              </a:ext>
            </a:extLst>
          </p:cNvPr>
          <p:cNvSpPr/>
          <p:nvPr/>
        </p:nvSpPr>
        <p:spPr>
          <a:xfrm>
            <a:off x="2070215" y="4938084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A8C7B-28E9-4172-8FEB-624508EFD8F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70215" y="3631074"/>
            <a:ext cx="0" cy="911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1713F1-EB25-4DE4-8AC4-28D007131C1A}"/>
              </a:ext>
            </a:extLst>
          </p:cNvPr>
          <p:cNvCxnSpPr>
            <a:cxnSpLocks/>
            <a:stCxn id="5" idx="6"/>
            <a:endCxn id="23" idx="6"/>
          </p:cNvCxnSpPr>
          <p:nvPr/>
        </p:nvCxnSpPr>
        <p:spPr>
          <a:xfrm>
            <a:off x="3243032" y="3631074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4031271" y="953425"/>
            <a:ext cx="336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Now  lets have C and A axis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44BE1B-B45B-4586-81E7-971A11E5CF3C}"/>
              </a:ext>
            </a:extLst>
          </p:cNvPr>
          <p:cNvSpPr/>
          <p:nvPr/>
        </p:nvSpPr>
        <p:spPr>
          <a:xfrm rot="1337320">
            <a:off x="976720" y="4152269"/>
            <a:ext cx="1002512" cy="12738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25462B-19AD-49C9-BEFA-93C7333D766D}"/>
              </a:ext>
            </a:extLst>
          </p:cNvPr>
          <p:cNvSpPr/>
          <p:nvPr/>
        </p:nvSpPr>
        <p:spPr>
          <a:xfrm rot="1337320">
            <a:off x="1902869" y="4990107"/>
            <a:ext cx="709857" cy="9632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A9B3AB-9533-4DC2-95FA-A802C1B0F48D}"/>
              </a:ext>
            </a:extLst>
          </p:cNvPr>
          <p:cNvCxnSpPr>
            <a:cxnSpLocks/>
          </p:cNvCxnSpPr>
          <p:nvPr/>
        </p:nvCxnSpPr>
        <p:spPr>
          <a:xfrm>
            <a:off x="1897338" y="4344422"/>
            <a:ext cx="668303" cy="7818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543F5-3AEB-4467-969B-4613D40F0CC6}"/>
              </a:ext>
            </a:extLst>
          </p:cNvPr>
          <p:cNvCxnSpPr>
            <a:cxnSpLocks/>
            <a:stCxn id="29" idx="4"/>
            <a:endCxn id="30" idx="4"/>
          </p:cNvCxnSpPr>
          <p:nvPr/>
        </p:nvCxnSpPr>
        <p:spPr>
          <a:xfrm>
            <a:off x="1236406" y="5378539"/>
            <a:ext cx="838727" cy="538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C7ECE2-F13D-488D-8035-A0A605AF9660}"/>
              </a:ext>
            </a:extLst>
          </p:cNvPr>
          <p:cNvCxnSpPr>
            <a:cxnSpLocks/>
          </p:cNvCxnSpPr>
          <p:nvPr/>
        </p:nvCxnSpPr>
        <p:spPr>
          <a:xfrm>
            <a:off x="3635879" y="2406933"/>
            <a:ext cx="0" cy="2286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8F0A12-480D-4B42-91AD-386CD84A622A}"/>
              </a:ext>
            </a:extLst>
          </p:cNvPr>
          <p:cNvCxnSpPr>
            <a:cxnSpLocks/>
          </p:cNvCxnSpPr>
          <p:nvPr/>
        </p:nvCxnSpPr>
        <p:spPr>
          <a:xfrm>
            <a:off x="1347705" y="2406933"/>
            <a:ext cx="0" cy="18370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6A83FC-694A-4012-B2DB-0EB85ED31EEE}"/>
              </a:ext>
            </a:extLst>
          </p:cNvPr>
          <p:cNvCxnSpPr>
            <a:cxnSpLocks/>
          </p:cNvCxnSpPr>
          <p:nvPr/>
        </p:nvCxnSpPr>
        <p:spPr>
          <a:xfrm>
            <a:off x="2183351" y="4692933"/>
            <a:ext cx="145252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9722C4-8B0E-450F-A608-66DB5DFB3F40}"/>
              </a:ext>
            </a:extLst>
          </p:cNvPr>
          <p:cNvCxnSpPr>
            <a:cxnSpLocks/>
          </p:cNvCxnSpPr>
          <p:nvPr/>
        </p:nvCxnSpPr>
        <p:spPr>
          <a:xfrm>
            <a:off x="1347705" y="2430125"/>
            <a:ext cx="228817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E2CAF6-E449-4B98-98F7-5B4CEFD07CC9}"/>
              </a:ext>
            </a:extLst>
          </p:cNvPr>
          <p:cNvCxnSpPr/>
          <p:nvPr/>
        </p:nvCxnSpPr>
        <p:spPr>
          <a:xfrm>
            <a:off x="5709468" y="4009744"/>
            <a:ext cx="1769165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68DCDB-886D-4AB3-93DE-69F1AD171A62}"/>
              </a:ext>
            </a:extLst>
          </p:cNvPr>
          <p:cNvCxnSpPr/>
          <p:nvPr/>
        </p:nvCxnSpPr>
        <p:spPr>
          <a:xfrm flipV="1">
            <a:off x="5729346" y="2490750"/>
            <a:ext cx="0" cy="151899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6C5B01-4DCD-4B7B-BBC1-2A60E4A0C4AE}"/>
              </a:ext>
            </a:extLst>
          </p:cNvPr>
          <p:cNvCxnSpPr/>
          <p:nvPr/>
        </p:nvCxnSpPr>
        <p:spPr>
          <a:xfrm flipH="1">
            <a:off x="4616163" y="4009744"/>
            <a:ext cx="1093305" cy="104672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Curved Down 71">
            <a:extLst>
              <a:ext uri="{FF2B5EF4-FFF2-40B4-BE49-F238E27FC236}">
                <a16:creationId xmlns:a16="http://schemas.microsoft.com/office/drawing/2014/main" id="{42E7FE15-F7D2-4F2D-8AD1-E9AB6778F78E}"/>
              </a:ext>
            </a:extLst>
          </p:cNvPr>
          <p:cNvSpPr/>
          <p:nvPr/>
        </p:nvSpPr>
        <p:spPr>
          <a:xfrm>
            <a:off x="7092848" y="3765846"/>
            <a:ext cx="655983" cy="4273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4" name="Arrow: Curved Up 73">
            <a:extLst>
              <a:ext uri="{FF2B5EF4-FFF2-40B4-BE49-F238E27FC236}">
                <a16:creationId xmlns:a16="http://schemas.microsoft.com/office/drawing/2014/main" id="{08559AE6-02BA-4DC9-9B80-369BD1A25C7D}"/>
              </a:ext>
            </a:extLst>
          </p:cNvPr>
          <p:cNvSpPr/>
          <p:nvPr/>
        </p:nvSpPr>
        <p:spPr>
          <a:xfrm>
            <a:off x="5401354" y="2605048"/>
            <a:ext cx="685797" cy="3579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A276C3-5CA8-43A7-AF1B-4508F7841210}"/>
              </a:ext>
            </a:extLst>
          </p:cNvPr>
          <p:cNvSpPr txBox="1"/>
          <p:nvPr/>
        </p:nvSpPr>
        <p:spPr>
          <a:xfrm>
            <a:off x="5872217" y="2178567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3D1129-CBA0-4EE6-AC56-0968374C73B1}"/>
              </a:ext>
            </a:extLst>
          </p:cNvPr>
          <p:cNvSpPr txBox="1"/>
          <p:nvPr/>
        </p:nvSpPr>
        <p:spPr>
          <a:xfrm>
            <a:off x="7806625" y="3951877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3F5423-E696-4567-BDDB-97CD063390C1}"/>
              </a:ext>
            </a:extLst>
          </p:cNvPr>
          <p:cNvSpPr txBox="1"/>
          <p:nvPr/>
        </p:nvSpPr>
        <p:spPr>
          <a:xfrm>
            <a:off x="6566451" y="1978206"/>
            <a:ext cx="4303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Here also the dexterity for points on the circumference will be same, but now, it will depend on the </a:t>
            </a:r>
            <a:r>
              <a:rPr lang="en-IN" sz="2000" dirty="0">
                <a:solidFill>
                  <a:srgbClr val="FF0000"/>
                </a:solidFill>
              </a:rPr>
              <a:t>A</a:t>
            </a:r>
            <a:r>
              <a:rPr lang="en-IN" sz="2000" dirty="0"/>
              <a:t> tilt also.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210326-F936-4A4F-BF06-54006F5BBAEA}"/>
              </a:ext>
            </a:extLst>
          </p:cNvPr>
          <p:cNvSpPr txBox="1"/>
          <p:nvPr/>
        </p:nvSpPr>
        <p:spPr>
          <a:xfrm>
            <a:off x="8287267" y="3498587"/>
            <a:ext cx="3694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Still the points on the </a:t>
            </a:r>
            <a:r>
              <a:rPr lang="en-IN" sz="2000" dirty="0">
                <a:solidFill>
                  <a:srgbClr val="FF0000"/>
                </a:solidFill>
              </a:rPr>
              <a:t>circumference </a:t>
            </a:r>
            <a:r>
              <a:rPr lang="en-IN" sz="2000" dirty="0"/>
              <a:t>of the tilted cylinder will have same dexterity.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1AE64B-DE78-46B4-BDD6-11A92F08129A}"/>
              </a:ext>
            </a:extLst>
          </p:cNvPr>
          <p:cNvSpPr txBox="1"/>
          <p:nvPr/>
        </p:nvSpPr>
        <p:spPr>
          <a:xfrm>
            <a:off x="6084669" y="5204108"/>
            <a:ext cx="478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can get a 2D plot of </a:t>
            </a:r>
            <a:r>
              <a:rPr lang="en-IN" sz="2000" b="1" dirty="0" err="1"/>
              <a:t>d</a:t>
            </a:r>
            <a:r>
              <a:rPr lang="en-IN" sz="1200" b="1" dirty="0" err="1"/>
              <a:t>C</a:t>
            </a:r>
            <a:r>
              <a:rPr lang="en-IN" sz="2000" b="1" dirty="0"/>
              <a:t> </a:t>
            </a:r>
            <a:r>
              <a:rPr lang="en-IN" sz="2000" dirty="0"/>
              <a:t>varying with </a:t>
            </a:r>
            <a:r>
              <a:rPr lang="en-IN" sz="2000" b="1" dirty="0"/>
              <a:t>A</a:t>
            </a:r>
            <a:r>
              <a:rPr lang="en-IN" sz="2000" dirty="0"/>
              <a:t> tilt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8D1653-6F12-4E67-860A-78E33F7DA3FC}"/>
              </a:ext>
            </a:extLst>
          </p:cNvPr>
          <p:cNvSpPr txBox="1"/>
          <p:nvPr/>
        </p:nvSpPr>
        <p:spPr>
          <a:xfrm>
            <a:off x="6419151" y="3975090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000839-F24C-4C72-8EFA-747E47FD6F94}"/>
              </a:ext>
            </a:extLst>
          </p:cNvPr>
          <p:cNvSpPr txBox="1"/>
          <p:nvPr/>
        </p:nvSpPr>
        <p:spPr>
          <a:xfrm>
            <a:off x="5820831" y="3260665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Z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9A107C-57A6-41AD-85C3-0144B2CCA7ED}"/>
              </a:ext>
            </a:extLst>
          </p:cNvPr>
          <p:cNvSpPr txBox="1"/>
          <p:nvPr/>
        </p:nvSpPr>
        <p:spPr>
          <a:xfrm>
            <a:off x="5377275" y="4307398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078BA0-F6D5-43D5-8814-7FEC3E1567C4}"/>
              </a:ext>
            </a:extLst>
          </p:cNvPr>
          <p:cNvSpPr txBox="1"/>
          <p:nvPr/>
        </p:nvSpPr>
        <p:spPr>
          <a:xfrm>
            <a:off x="4732948" y="4941624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7012F2-EBFE-4A9D-AE53-D70DAF07F13D}"/>
              </a:ext>
            </a:extLst>
          </p:cNvPr>
          <p:cNvSpPr txBox="1"/>
          <p:nvPr/>
        </p:nvSpPr>
        <p:spPr>
          <a:xfrm>
            <a:off x="3279189" y="6018918"/>
            <a:ext cx="8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Or we can get a 3D plot of </a:t>
            </a:r>
            <a:r>
              <a:rPr lang="en-IN" sz="2000" b="1" dirty="0" err="1"/>
              <a:t>d</a:t>
            </a:r>
            <a:r>
              <a:rPr lang="en-IN" sz="1200" b="1" dirty="0" err="1"/>
              <a:t>C</a:t>
            </a:r>
            <a:r>
              <a:rPr lang="en-IN" sz="2000" b="1" dirty="0"/>
              <a:t> </a:t>
            </a:r>
            <a:r>
              <a:rPr lang="en-IN" sz="2000" dirty="0"/>
              <a:t>varying with “</a:t>
            </a:r>
            <a:r>
              <a:rPr lang="en-IN" sz="2000" b="1" dirty="0"/>
              <a:t>A”</a:t>
            </a:r>
            <a:r>
              <a:rPr lang="en-IN" sz="2000" dirty="0"/>
              <a:t> tilt wrt height “h” of the cylinder.</a:t>
            </a:r>
          </a:p>
        </p:txBody>
      </p:sp>
    </p:spTree>
    <p:extLst>
      <p:ext uri="{BB962C8B-B14F-4D97-AF65-F5344CB8AC3E}">
        <p14:creationId xmlns:p14="http://schemas.microsoft.com/office/powerpoint/2010/main" val="392314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DEC559-4C17-40B3-B6AE-31EE5D705EB1}"/>
              </a:ext>
            </a:extLst>
          </p:cNvPr>
          <p:cNvSpPr/>
          <p:nvPr/>
        </p:nvSpPr>
        <p:spPr>
          <a:xfrm>
            <a:off x="2057401" y="1870216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9F1441-4893-4773-959D-675CE61EC050}"/>
              </a:ext>
            </a:extLst>
          </p:cNvPr>
          <p:cNvCxnSpPr/>
          <p:nvPr/>
        </p:nvCxnSpPr>
        <p:spPr>
          <a:xfrm flipV="1">
            <a:off x="1321905" y="1870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496C94-4183-4B8B-8449-23F52F7489C9}"/>
              </a:ext>
            </a:extLst>
          </p:cNvPr>
          <p:cNvCxnSpPr/>
          <p:nvPr/>
        </p:nvCxnSpPr>
        <p:spPr>
          <a:xfrm flipV="1">
            <a:off x="3613828" y="1893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BD59B8-7A0C-4476-919E-7EA4089501E7}"/>
              </a:ext>
            </a:extLst>
          </p:cNvPr>
          <p:cNvCxnSpPr/>
          <p:nvPr/>
        </p:nvCxnSpPr>
        <p:spPr>
          <a:xfrm flipV="1">
            <a:off x="1347705" y="4156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1EC7E-1A78-4560-B13C-D2ED4DE8AC37}"/>
              </a:ext>
            </a:extLst>
          </p:cNvPr>
          <p:cNvCxnSpPr/>
          <p:nvPr/>
        </p:nvCxnSpPr>
        <p:spPr>
          <a:xfrm flipV="1">
            <a:off x="3613828" y="4156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D9B7995-4250-4E17-A00A-C70A8057D782}"/>
              </a:ext>
            </a:extLst>
          </p:cNvPr>
          <p:cNvSpPr/>
          <p:nvPr/>
        </p:nvSpPr>
        <p:spPr>
          <a:xfrm>
            <a:off x="2070215" y="3417396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A8C7B-28E9-4172-8FEB-624508EFD8F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70215" y="3631074"/>
            <a:ext cx="0" cy="911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1713F1-EB25-4DE4-8AC4-28D007131C1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43032" y="3631074"/>
            <a:ext cx="0" cy="6854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4031271" y="953425"/>
            <a:ext cx="336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Now  lets have C and A axis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44BE1B-B45B-4586-81E7-971A11E5CF3C}"/>
              </a:ext>
            </a:extLst>
          </p:cNvPr>
          <p:cNvSpPr/>
          <p:nvPr/>
        </p:nvSpPr>
        <p:spPr>
          <a:xfrm rot="1337320">
            <a:off x="976720" y="4152269"/>
            <a:ext cx="1002512" cy="12738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25462B-19AD-49C9-BEFA-93C7333D766D}"/>
              </a:ext>
            </a:extLst>
          </p:cNvPr>
          <p:cNvSpPr/>
          <p:nvPr/>
        </p:nvSpPr>
        <p:spPr>
          <a:xfrm rot="1337320">
            <a:off x="1902869" y="4990107"/>
            <a:ext cx="709857" cy="9632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A9B3AB-9533-4DC2-95FA-A802C1B0F48D}"/>
              </a:ext>
            </a:extLst>
          </p:cNvPr>
          <p:cNvCxnSpPr>
            <a:cxnSpLocks/>
          </p:cNvCxnSpPr>
          <p:nvPr/>
        </p:nvCxnSpPr>
        <p:spPr>
          <a:xfrm>
            <a:off x="1897338" y="4344422"/>
            <a:ext cx="668303" cy="7818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543F5-3AEB-4467-969B-4613D40F0CC6}"/>
              </a:ext>
            </a:extLst>
          </p:cNvPr>
          <p:cNvCxnSpPr>
            <a:cxnSpLocks/>
            <a:stCxn id="29" idx="4"/>
            <a:endCxn id="30" idx="4"/>
          </p:cNvCxnSpPr>
          <p:nvPr/>
        </p:nvCxnSpPr>
        <p:spPr>
          <a:xfrm>
            <a:off x="1236406" y="5378539"/>
            <a:ext cx="838727" cy="538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C7ECE2-F13D-488D-8035-A0A605AF9660}"/>
              </a:ext>
            </a:extLst>
          </p:cNvPr>
          <p:cNvCxnSpPr>
            <a:cxnSpLocks/>
          </p:cNvCxnSpPr>
          <p:nvPr/>
        </p:nvCxnSpPr>
        <p:spPr>
          <a:xfrm>
            <a:off x="3635879" y="2406933"/>
            <a:ext cx="0" cy="2286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8F0A12-480D-4B42-91AD-386CD84A622A}"/>
              </a:ext>
            </a:extLst>
          </p:cNvPr>
          <p:cNvCxnSpPr>
            <a:cxnSpLocks/>
          </p:cNvCxnSpPr>
          <p:nvPr/>
        </p:nvCxnSpPr>
        <p:spPr>
          <a:xfrm>
            <a:off x="1347705" y="2406933"/>
            <a:ext cx="0" cy="18370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6A83FC-694A-4012-B2DB-0EB85ED31EEE}"/>
              </a:ext>
            </a:extLst>
          </p:cNvPr>
          <p:cNvCxnSpPr>
            <a:cxnSpLocks/>
          </p:cNvCxnSpPr>
          <p:nvPr/>
        </p:nvCxnSpPr>
        <p:spPr>
          <a:xfrm>
            <a:off x="2183351" y="4692933"/>
            <a:ext cx="8153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9722C4-8B0E-450F-A608-66DB5DFB3F40}"/>
              </a:ext>
            </a:extLst>
          </p:cNvPr>
          <p:cNvCxnSpPr>
            <a:cxnSpLocks/>
          </p:cNvCxnSpPr>
          <p:nvPr/>
        </p:nvCxnSpPr>
        <p:spPr>
          <a:xfrm>
            <a:off x="1347705" y="2430125"/>
            <a:ext cx="228817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E2CAF6-E449-4B98-98F7-5B4CEFD07CC9}"/>
              </a:ext>
            </a:extLst>
          </p:cNvPr>
          <p:cNvCxnSpPr/>
          <p:nvPr/>
        </p:nvCxnSpPr>
        <p:spPr>
          <a:xfrm>
            <a:off x="6258216" y="3981809"/>
            <a:ext cx="1769165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68DCDB-886D-4AB3-93DE-69F1AD171A62}"/>
              </a:ext>
            </a:extLst>
          </p:cNvPr>
          <p:cNvCxnSpPr/>
          <p:nvPr/>
        </p:nvCxnSpPr>
        <p:spPr>
          <a:xfrm flipV="1">
            <a:off x="6278094" y="2462815"/>
            <a:ext cx="0" cy="151899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6C5B01-4DCD-4B7B-BBC1-2A60E4A0C4AE}"/>
              </a:ext>
            </a:extLst>
          </p:cNvPr>
          <p:cNvCxnSpPr/>
          <p:nvPr/>
        </p:nvCxnSpPr>
        <p:spPr>
          <a:xfrm flipH="1">
            <a:off x="5164911" y="3981809"/>
            <a:ext cx="1093305" cy="104672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Curved Down 71">
            <a:extLst>
              <a:ext uri="{FF2B5EF4-FFF2-40B4-BE49-F238E27FC236}">
                <a16:creationId xmlns:a16="http://schemas.microsoft.com/office/drawing/2014/main" id="{42E7FE15-F7D2-4F2D-8AD1-E9AB6778F78E}"/>
              </a:ext>
            </a:extLst>
          </p:cNvPr>
          <p:cNvSpPr/>
          <p:nvPr/>
        </p:nvSpPr>
        <p:spPr>
          <a:xfrm>
            <a:off x="7641596" y="3737911"/>
            <a:ext cx="655983" cy="4273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4" name="Arrow: Curved Up 73">
            <a:extLst>
              <a:ext uri="{FF2B5EF4-FFF2-40B4-BE49-F238E27FC236}">
                <a16:creationId xmlns:a16="http://schemas.microsoft.com/office/drawing/2014/main" id="{08559AE6-02BA-4DC9-9B80-369BD1A25C7D}"/>
              </a:ext>
            </a:extLst>
          </p:cNvPr>
          <p:cNvSpPr/>
          <p:nvPr/>
        </p:nvSpPr>
        <p:spPr>
          <a:xfrm>
            <a:off x="5950102" y="2577113"/>
            <a:ext cx="685797" cy="3579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A276C3-5CA8-43A7-AF1B-4508F7841210}"/>
              </a:ext>
            </a:extLst>
          </p:cNvPr>
          <p:cNvSpPr txBox="1"/>
          <p:nvPr/>
        </p:nvSpPr>
        <p:spPr>
          <a:xfrm>
            <a:off x="6043282" y="2138576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3D1129-CBA0-4EE6-AC56-0968374C73B1}"/>
              </a:ext>
            </a:extLst>
          </p:cNvPr>
          <p:cNvSpPr txBox="1"/>
          <p:nvPr/>
        </p:nvSpPr>
        <p:spPr>
          <a:xfrm>
            <a:off x="8355373" y="3923942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8D1653-6F12-4E67-860A-78E33F7DA3FC}"/>
              </a:ext>
            </a:extLst>
          </p:cNvPr>
          <p:cNvSpPr txBox="1"/>
          <p:nvPr/>
        </p:nvSpPr>
        <p:spPr>
          <a:xfrm>
            <a:off x="6967899" y="3947155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000839-F24C-4C72-8EFA-747E47FD6F94}"/>
              </a:ext>
            </a:extLst>
          </p:cNvPr>
          <p:cNvSpPr txBox="1"/>
          <p:nvPr/>
        </p:nvSpPr>
        <p:spPr>
          <a:xfrm>
            <a:off x="6369579" y="3232730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Z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9A107C-57A6-41AD-85C3-0144B2CCA7ED}"/>
              </a:ext>
            </a:extLst>
          </p:cNvPr>
          <p:cNvSpPr txBox="1"/>
          <p:nvPr/>
        </p:nvSpPr>
        <p:spPr>
          <a:xfrm>
            <a:off x="5926023" y="4279463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078BA0-F6D5-43D5-8814-7FEC3E1567C4}"/>
              </a:ext>
            </a:extLst>
          </p:cNvPr>
          <p:cNvSpPr txBox="1"/>
          <p:nvPr/>
        </p:nvSpPr>
        <p:spPr>
          <a:xfrm>
            <a:off x="5281696" y="4913689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id="{264C8A0F-9ADF-41D6-9D1C-7DC9B3EE6DB2}"/>
              </a:ext>
            </a:extLst>
          </p:cNvPr>
          <p:cNvSpPr/>
          <p:nvPr/>
        </p:nvSpPr>
        <p:spPr>
          <a:xfrm>
            <a:off x="5000915" y="4547573"/>
            <a:ext cx="655983" cy="4273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3E4ACF-C32C-4479-832F-D8D80E81E94B}"/>
              </a:ext>
            </a:extLst>
          </p:cNvPr>
          <p:cNvSpPr/>
          <p:nvPr/>
        </p:nvSpPr>
        <p:spPr>
          <a:xfrm rot="20058894">
            <a:off x="3225223" y="4056000"/>
            <a:ext cx="1002512" cy="12738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E58B43-E8E2-4CBD-997E-4BFF3475723A}"/>
              </a:ext>
            </a:extLst>
          </p:cNvPr>
          <p:cNvSpPr/>
          <p:nvPr/>
        </p:nvSpPr>
        <p:spPr>
          <a:xfrm rot="19502826">
            <a:off x="2680067" y="4971360"/>
            <a:ext cx="709857" cy="9632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E8856E-71CF-4318-8F1A-5D67D0BDCF80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2759075" y="4293274"/>
            <a:ext cx="483957" cy="764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5C052B-BDEF-48CA-8AAE-BF6DCF843652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3368496" y="5266923"/>
            <a:ext cx="634044" cy="5160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BC6342-3863-40A9-8106-60F57DE2EC6F}"/>
              </a:ext>
            </a:extLst>
          </p:cNvPr>
          <p:cNvSpPr txBox="1"/>
          <p:nvPr/>
        </p:nvSpPr>
        <p:spPr>
          <a:xfrm>
            <a:off x="7220698" y="1868262"/>
            <a:ext cx="4577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Dexterity for points on the circumference will be same, but now, it will depend on the </a:t>
            </a:r>
            <a:r>
              <a:rPr lang="en-IN" sz="2000" dirty="0">
                <a:solidFill>
                  <a:srgbClr val="FF0000"/>
                </a:solidFill>
              </a:rPr>
              <a:t>A</a:t>
            </a:r>
            <a:r>
              <a:rPr lang="en-IN" sz="2000" dirty="0"/>
              <a:t> tilt and </a:t>
            </a:r>
            <a:r>
              <a:rPr lang="en-IN" sz="2000" dirty="0">
                <a:solidFill>
                  <a:srgbClr val="FF0000"/>
                </a:solidFill>
              </a:rPr>
              <a:t>B</a:t>
            </a:r>
            <a:r>
              <a:rPr lang="en-IN" sz="2000" dirty="0"/>
              <a:t> tilt also.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296961-A943-49EF-86EA-B85BB6BB03AB}"/>
              </a:ext>
            </a:extLst>
          </p:cNvPr>
          <p:cNvSpPr txBox="1"/>
          <p:nvPr/>
        </p:nvSpPr>
        <p:spPr>
          <a:xfrm>
            <a:off x="7937287" y="4575135"/>
            <a:ext cx="3520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can get a 3D plot of </a:t>
            </a:r>
            <a:r>
              <a:rPr lang="en-IN" sz="2000" b="1" dirty="0" err="1"/>
              <a:t>d</a:t>
            </a:r>
            <a:r>
              <a:rPr lang="en-IN" sz="1200" b="1" dirty="0" err="1"/>
              <a:t>C</a:t>
            </a:r>
            <a:r>
              <a:rPr lang="en-IN" sz="2000" b="1" dirty="0"/>
              <a:t> </a:t>
            </a:r>
            <a:r>
              <a:rPr lang="en-IN" sz="2000" dirty="0"/>
              <a:t>varying with “</a:t>
            </a:r>
            <a:r>
              <a:rPr lang="en-IN" sz="2000" b="1" dirty="0"/>
              <a:t>A”</a:t>
            </a:r>
            <a:r>
              <a:rPr lang="en-IN" sz="2000" dirty="0"/>
              <a:t> tilt and “</a:t>
            </a:r>
            <a:r>
              <a:rPr lang="en-IN" sz="2000" b="1" dirty="0"/>
              <a:t>B”</a:t>
            </a:r>
            <a:r>
              <a:rPr lang="en-IN" sz="2000" dirty="0"/>
              <a:t> tilt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B9B5B9-5C5F-42E1-94EF-5C1B167ACCD6}"/>
              </a:ext>
            </a:extLst>
          </p:cNvPr>
          <p:cNvSpPr txBox="1"/>
          <p:nvPr/>
        </p:nvSpPr>
        <p:spPr>
          <a:xfrm>
            <a:off x="3279189" y="6018918"/>
            <a:ext cx="844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Or we can get a 4D plot of </a:t>
            </a:r>
            <a:r>
              <a:rPr lang="en-IN" sz="2000" b="1" dirty="0" err="1"/>
              <a:t>d</a:t>
            </a:r>
            <a:r>
              <a:rPr lang="en-IN" sz="1200" b="1" dirty="0" err="1"/>
              <a:t>C</a:t>
            </a:r>
            <a:r>
              <a:rPr lang="en-IN" sz="2000" b="1" dirty="0"/>
              <a:t> </a:t>
            </a:r>
            <a:r>
              <a:rPr lang="en-IN" sz="2000" dirty="0"/>
              <a:t>varying with “</a:t>
            </a:r>
            <a:r>
              <a:rPr lang="en-IN" sz="2000" b="1" dirty="0"/>
              <a:t>A”</a:t>
            </a:r>
            <a:r>
              <a:rPr lang="en-IN" sz="2000" dirty="0"/>
              <a:t> tilt  and “</a:t>
            </a:r>
            <a:r>
              <a:rPr lang="en-IN" sz="2000" b="1" dirty="0"/>
              <a:t>B”</a:t>
            </a:r>
            <a:r>
              <a:rPr lang="en-IN" sz="2000" dirty="0"/>
              <a:t> tilt wrt height “h” of the cylinder.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12B12-4930-433A-A8DD-8E4F76AAFEF9}"/>
              </a:ext>
            </a:extLst>
          </p:cNvPr>
          <p:cNvSpPr txBox="1"/>
          <p:nvPr/>
        </p:nvSpPr>
        <p:spPr>
          <a:xfrm>
            <a:off x="7915585" y="4575135"/>
            <a:ext cx="3520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can get a 3D plot of </a:t>
            </a:r>
            <a:r>
              <a:rPr lang="en-IN" sz="2000" b="1" dirty="0" err="1"/>
              <a:t>d</a:t>
            </a:r>
            <a:r>
              <a:rPr lang="en-IN" sz="1200" b="1" dirty="0" err="1"/>
              <a:t>C</a:t>
            </a:r>
            <a:r>
              <a:rPr lang="en-IN" sz="2000" b="1" dirty="0"/>
              <a:t> </a:t>
            </a:r>
            <a:r>
              <a:rPr lang="en-IN" sz="2000" dirty="0"/>
              <a:t>varying with “</a:t>
            </a:r>
            <a:r>
              <a:rPr lang="en-IN" sz="2000" b="1" dirty="0"/>
              <a:t>A”</a:t>
            </a:r>
            <a:r>
              <a:rPr lang="en-IN" sz="2000" dirty="0"/>
              <a:t> tilt and “</a:t>
            </a:r>
            <a:r>
              <a:rPr lang="en-IN" sz="2000" b="1" dirty="0"/>
              <a:t>B”</a:t>
            </a:r>
            <a:r>
              <a:rPr lang="en-IN" sz="2000" dirty="0"/>
              <a:t> tilt</a:t>
            </a:r>
          </a:p>
        </p:txBody>
      </p:sp>
    </p:spTree>
    <p:extLst>
      <p:ext uri="{BB962C8B-B14F-4D97-AF65-F5344CB8AC3E}">
        <p14:creationId xmlns:p14="http://schemas.microsoft.com/office/powerpoint/2010/main" val="59858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8DC5B-4DD6-40B5-8876-98ECA249D94F}"/>
              </a:ext>
            </a:extLst>
          </p:cNvPr>
          <p:cNvSpPr txBox="1"/>
          <p:nvPr/>
        </p:nvSpPr>
        <p:spPr>
          <a:xfrm>
            <a:off x="3969749" y="2721114"/>
            <a:ext cx="3520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Trunnion ka only A axis </a:t>
            </a:r>
            <a:r>
              <a:rPr lang="en-IN" sz="2000" dirty="0" err="1"/>
              <a:t>bhi</a:t>
            </a:r>
            <a:r>
              <a:rPr lang="en-IN" sz="2000" dirty="0"/>
              <a:t> </a:t>
            </a:r>
            <a:r>
              <a:rPr lang="en-IN" sz="2000" dirty="0" err="1"/>
              <a:t>karna</a:t>
            </a:r>
            <a:r>
              <a:rPr lang="en-IN" sz="2000" dirty="0"/>
              <a:t> </a:t>
            </a:r>
            <a:r>
              <a:rPr lang="en-IN" sz="2000" dirty="0" err="1"/>
              <a:t>hai</a:t>
            </a:r>
            <a:r>
              <a:rPr lang="en-IN" sz="2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13631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15998" y="5"/>
            <a:ext cx="4160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Swivel head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4886040" y="870715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PPR Tool plot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AF745E5-0ED3-40CE-942A-724D7FE68F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436"/>
          <a:stretch/>
        </p:blipFill>
        <p:spPr>
          <a:xfrm>
            <a:off x="1203224" y="1450995"/>
            <a:ext cx="4478085" cy="4798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DF175-B43A-4B79-A511-55C216C69995}"/>
              </a:ext>
            </a:extLst>
          </p:cNvPr>
          <p:cNvSpPr txBox="1"/>
          <p:nvPr/>
        </p:nvSpPr>
        <p:spPr>
          <a:xfrm>
            <a:off x="6683132" y="2617126"/>
            <a:ext cx="3520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Iska</a:t>
            </a:r>
            <a:r>
              <a:rPr lang="en-IN" sz="2000" dirty="0"/>
              <a:t> </a:t>
            </a:r>
            <a:r>
              <a:rPr lang="en-IN" sz="2000" dirty="0" err="1"/>
              <a:t>sochna</a:t>
            </a:r>
            <a:r>
              <a:rPr lang="en-IN" sz="2000" dirty="0"/>
              <a:t> </a:t>
            </a:r>
            <a:r>
              <a:rPr lang="en-IN" sz="2000" dirty="0" err="1"/>
              <a:t>baki</a:t>
            </a:r>
            <a:r>
              <a:rPr lang="en-IN" sz="2000" dirty="0"/>
              <a:t> </a:t>
            </a:r>
            <a:r>
              <a:rPr lang="en-IN" sz="2000" dirty="0" err="1"/>
              <a:t>hai</a:t>
            </a:r>
            <a:r>
              <a:rPr lang="en-IN" sz="2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5053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282D8-641C-4BE7-804B-713F7E5A4882}"/>
              </a:ext>
            </a:extLst>
          </p:cNvPr>
          <p:cNvSpPr txBox="1"/>
          <p:nvPr/>
        </p:nvSpPr>
        <p:spPr>
          <a:xfrm>
            <a:off x="6846215" y="630726"/>
            <a:ext cx="2447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A89FC3-26FE-411D-B293-69A120967DED}"/>
              </a:ext>
            </a:extLst>
          </p:cNvPr>
          <p:cNvCxnSpPr/>
          <p:nvPr/>
        </p:nvCxnSpPr>
        <p:spPr>
          <a:xfrm>
            <a:off x="6057990" y="528459"/>
            <a:ext cx="4158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19323A-4C4B-4983-A0BA-926280569C16}"/>
              </a:ext>
            </a:extLst>
          </p:cNvPr>
          <p:cNvCxnSpPr/>
          <p:nvPr/>
        </p:nvCxnSpPr>
        <p:spPr>
          <a:xfrm>
            <a:off x="5990794" y="1440879"/>
            <a:ext cx="4158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04EC2A-CDC5-469D-B3EA-9C8C839F12D8}"/>
              </a:ext>
            </a:extLst>
          </p:cNvPr>
          <p:cNvSpPr txBox="1"/>
          <p:nvPr/>
        </p:nvSpPr>
        <p:spPr>
          <a:xfrm>
            <a:off x="7137916" y="1704245"/>
            <a:ext cx="170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Harsh Rana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8AE28-7515-413F-A2CC-888F875C9C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3" y="3874553"/>
            <a:ext cx="1731288" cy="1748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ACB14-0067-47C3-973C-531812D20C33}"/>
              </a:ext>
            </a:extLst>
          </p:cNvPr>
          <p:cNvSpPr txBox="1"/>
          <p:nvPr/>
        </p:nvSpPr>
        <p:spPr>
          <a:xfrm>
            <a:off x="5780374" y="5715338"/>
            <a:ext cx="4579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Department of Mechanical Engineering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Indian Institute of Technology, Guwahati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Guwahati, Assam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F932D-610C-40E8-829A-DE3C07DFA403}"/>
              </a:ext>
            </a:extLst>
          </p:cNvPr>
          <p:cNvSpPr/>
          <p:nvPr/>
        </p:nvSpPr>
        <p:spPr>
          <a:xfrm>
            <a:off x="6691167" y="3077740"/>
            <a:ext cx="2892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Email: harsh.ajay@iitg.ac.in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20CCE-EA21-4982-A3DC-B7E76197341D}"/>
              </a:ext>
            </a:extLst>
          </p:cNvPr>
          <p:cNvSpPr/>
          <p:nvPr/>
        </p:nvSpPr>
        <p:spPr>
          <a:xfrm>
            <a:off x="6578283" y="3412801"/>
            <a:ext cx="3118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Mobile Number: 9773102188</a:t>
            </a:r>
          </a:p>
        </p:txBody>
      </p:sp>
    </p:spTree>
    <p:extLst>
      <p:ext uri="{BB962C8B-B14F-4D97-AF65-F5344CB8AC3E}">
        <p14:creationId xmlns:p14="http://schemas.microsoft.com/office/powerpoint/2010/main" val="2630547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63772</TotalTime>
  <Words>438</Words>
  <Application>Microsoft Office PowerPoint</Application>
  <PresentationFormat>Widescreen</PresentationFormat>
  <Paragraphs>72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Gothic Std B</vt:lpstr>
      <vt:lpstr>Arial</vt:lpstr>
      <vt:lpstr>Calibri</vt:lpstr>
      <vt:lpstr>Calibri Light</vt:lpstr>
      <vt:lpstr>Cambria</vt:lpstr>
      <vt:lpstr>Cambria Math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Harsh Rana</cp:lastModifiedBy>
  <cp:revision>1969</cp:revision>
  <dcterms:created xsi:type="dcterms:W3CDTF">2018-12-13T05:11:08Z</dcterms:created>
  <dcterms:modified xsi:type="dcterms:W3CDTF">2021-06-29T03:00:40Z</dcterms:modified>
</cp:coreProperties>
</file>