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8" r:id="rId2"/>
    <p:sldId id="1145" r:id="rId3"/>
    <p:sldId id="1149" r:id="rId4"/>
    <p:sldId id="1150" r:id="rId5"/>
    <p:sldId id="114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2" pos="7469" userDrawn="1">
          <p15:clr>
            <a:srgbClr val="A4A3A4"/>
          </p15:clr>
        </p15:guide>
        <p15:guide id="3" orient="horz" pos="799" userDrawn="1">
          <p15:clr>
            <a:srgbClr val="A4A3A4"/>
          </p15:clr>
        </p15:guide>
        <p15:guide id="4" orient="horz" pos="731" userDrawn="1">
          <p15:clr>
            <a:srgbClr val="A4A3A4"/>
          </p15:clr>
        </p15:guide>
        <p15:guide id="5" orient="horz" pos="4133" userDrawn="1">
          <p15:clr>
            <a:srgbClr val="A4A3A4"/>
          </p15:clr>
        </p15:guide>
        <p15:guide id="6" orient="horz" pos="1706" userDrawn="1">
          <p15:clr>
            <a:srgbClr val="A4A3A4"/>
          </p15:clr>
        </p15:guide>
        <p15:guide id="7" orient="horz" pos="2341" userDrawn="1">
          <p15:clr>
            <a:srgbClr val="A4A3A4"/>
          </p15:clr>
        </p15:guide>
        <p15:guide id="8"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050"/>
    <a:srgbClr val="000000"/>
    <a:srgbClr val="FF9999"/>
    <a:srgbClr val="CCFFFF"/>
    <a:srgbClr val="FFCCFF"/>
    <a:srgbClr val="FF33CC"/>
    <a:srgbClr val="66FF33"/>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89612" autoAdjust="0"/>
  </p:normalViewPr>
  <p:slideViewPr>
    <p:cSldViewPr snapToGrid="0">
      <p:cViewPr varScale="1">
        <p:scale>
          <a:sx n="77" d="100"/>
          <a:sy n="77" d="100"/>
        </p:scale>
        <p:origin x="936" y="67"/>
      </p:cViewPr>
      <p:guideLst>
        <p:guide pos="211"/>
        <p:guide pos="7469"/>
        <p:guide orient="horz" pos="799"/>
        <p:guide orient="horz" pos="731"/>
        <p:guide orient="horz" pos="4133"/>
        <p:guide orient="horz" pos="1706"/>
        <p:guide orient="horz" pos="2341"/>
        <p:guide orient="horz" pos="1525"/>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0C76-2647-47C2-B4F2-FD1F6E4B88AC}"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2BECF-D92E-4B88-906F-9918894766F0}" type="slidenum">
              <a:rPr lang="en-US" smtClean="0"/>
              <a:t>‹#›</a:t>
            </a:fld>
            <a:endParaRPr lang="en-US"/>
          </a:p>
        </p:txBody>
      </p:sp>
    </p:spTree>
    <p:extLst>
      <p:ext uri="{BB962C8B-B14F-4D97-AF65-F5344CB8AC3E}">
        <p14:creationId xmlns:p14="http://schemas.microsoft.com/office/powerpoint/2010/main" val="327146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Times New Roman" panose="02020603050405020304" pitchFamily="18" charset="0"/>
              </a:defRPr>
            </a:lvl1pPr>
            <a:lvl2pPr marL="742950" indent="-285750" defTabSz="909638" eaLnBrk="0" hangingPunct="0">
              <a:defRPr sz="2400">
                <a:solidFill>
                  <a:schemeClr val="tx1"/>
                </a:solidFill>
                <a:latin typeface="Times New Roman" panose="02020603050405020304" pitchFamily="18" charset="0"/>
              </a:defRPr>
            </a:lvl2pPr>
            <a:lvl3pPr marL="1143000" indent="-228600" defTabSz="909638" eaLnBrk="0" hangingPunct="0">
              <a:defRPr sz="2400">
                <a:solidFill>
                  <a:schemeClr val="tx1"/>
                </a:solidFill>
                <a:latin typeface="Times New Roman" panose="02020603050405020304" pitchFamily="18" charset="0"/>
              </a:defRPr>
            </a:lvl3pPr>
            <a:lvl4pPr marL="1600200" indent="-228600" defTabSz="909638" eaLnBrk="0" hangingPunct="0">
              <a:defRPr sz="2400">
                <a:solidFill>
                  <a:schemeClr val="tx1"/>
                </a:solidFill>
                <a:latin typeface="Times New Roman" panose="02020603050405020304" pitchFamily="18" charset="0"/>
              </a:defRPr>
            </a:lvl4pPr>
            <a:lvl5pPr marL="2057400" indent="-228600" defTabSz="909638" eaLnBrk="0" hangingPunct="0">
              <a:defRPr sz="2400">
                <a:solidFill>
                  <a:schemeClr val="tx1"/>
                </a:solidFill>
                <a:latin typeface="Times New Roman" panose="02020603050405020304" pitchFamily="18" charset="0"/>
              </a:defRPr>
            </a:lvl5pPr>
            <a:lvl6pPr marL="2514600" indent="-228600" defTabSz="9096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96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96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96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E8CC33-E03F-4055-8B4E-4A54ABB18FDA}" type="slidenum">
              <a:rPr lang="en-US" altLang="en-US" sz="1200"/>
              <a:pPr eaLnBrk="1" hangingPunct="1"/>
              <a:t>2</a:t>
            </a:fld>
            <a:endParaRPr lang="en-US" altLang="en-US" sz="1200"/>
          </a:p>
        </p:txBody>
      </p:sp>
      <p:sp>
        <p:nvSpPr>
          <p:cNvPr id="31747" name="Rectangle 2"/>
          <p:cNvSpPr>
            <a:spLocks noGrp="1" noRot="1" noChangeAspect="1" noChangeArrowheads="1" noTextEdit="1"/>
          </p:cNvSpPr>
          <p:nvPr>
            <p:ph type="sldImg"/>
          </p:nvPr>
        </p:nvSpPr>
        <p:spPr>
          <a:xfrm>
            <a:off x="685800" y="1143000"/>
            <a:ext cx="5486400" cy="30861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7593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Times New Roman" panose="02020603050405020304" pitchFamily="18" charset="0"/>
              </a:defRPr>
            </a:lvl1pPr>
            <a:lvl2pPr marL="742950" indent="-285750" defTabSz="909638" eaLnBrk="0" hangingPunct="0">
              <a:defRPr sz="2400">
                <a:solidFill>
                  <a:schemeClr val="tx1"/>
                </a:solidFill>
                <a:latin typeface="Times New Roman" panose="02020603050405020304" pitchFamily="18" charset="0"/>
              </a:defRPr>
            </a:lvl2pPr>
            <a:lvl3pPr marL="1143000" indent="-228600" defTabSz="909638" eaLnBrk="0" hangingPunct="0">
              <a:defRPr sz="2400">
                <a:solidFill>
                  <a:schemeClr val="tx1"/>
                </a:solidFill>
                <a:latin typeface="Times New Roman" panose="02020603050405020304" pitchFamily="18" charset="0"/>
              </a:defRPr>
            </a:lvl3pPr>
            <a:lvl4pPr marL="1600200" indent="-228600" defTabSz="909638" eaLnBrk="0" hangingPunct="0">
              <a:defRPr sz="2400">
                <a:solidFill>
                  <a:schemeClr val="tx1"/>
                </a:solidFill>
                <a:latin typeface="Times New Roman" panose="02020603050405020304" pitchFamily="18" charset="0"/>
              </a:defRPr>
            </a:lvl4pPr>
            <a:lvl5pPr marL="2057400" indent="-228600" defTabSz="909638" eaLnBrk="0" hangingPunct="0">
              <a:defRPr sz="2400">
                <a:solidFill>
                  <a:schemeClr val="tx1"/>
                </a:solidFill>
                <a:latin typeface="Times New Roman" panose="02020603050405020304" pitchFamily="18" charset="0"/>
              </a:defRPr>
            </a:lvl5pPr>
            <a:lvl6pPr marL="2514600" indent="-228600" defTabSz="9096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96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96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96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E8CC33-E03F-4055-8B4E-4A54ABB18FDA}" type="slidenum">
              <a:rPr lang="en-US" altLang="en-US" sz="1200"/>
              <a:pPr eaLnBrk="1" hangingPunct="1"/>
              <a:t>3</a:t>
            </a:fld>
            <a:endParaRPr lang="en-US" altLang="en-US" sz="1200"/>
          </a:p>
        </p:txBody>
      </p:sp>
      <p:sp>
        <p:nvSpPr>
          <p:cNvPr id="31747" name="Rectangle 2"/>
          <p:cNvSpPr>
            <a:spLocks noGrp="1" noRot="1" noChangeAspect="1" noChangeArrowheads="1" noTextEdit="1"/>
          </p:cNvSpPr>
          <p:nvPr>
            <p:ph type="sldImg"/>
          </p:nvPr>
        </p:nvSpPr>
        <p:spPr>
          <a:xfrm>
            <a:off x="685800" y="1143000"/>
            <a:ext cx="5486400" cy="30861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3384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Times New Roman" panose="02020603050405020304" pitchFamily="18" charset="0"/>
              </a:defRPr>
            </a:lvl1pPr>
            <a:lvl2pPr marL="742950" indent="-285750" defTabSz="909638" eaLnBrk="0" hangingPunct="0">
              <a:defRPr sz="2400">
                <a:solidFill>
                  <a:schemeClr val="tx1"/>
                </a:solidFill>
                <a:latin typeface="Times New Roman" panose="02020603050405020304" pitchFamily="18" charset="0"/>
              </a:defRPr>
            </a:lvl2pPr>
            <a:lvl3pPr marL="1143000" indent="-228600" defTabSz="909638" eaLnBrk="0" hangingPunct="0">
              <a:defRPr sz="2400">
                <a:solidFill>
                  <a:schemeClr val="tx1"/>
                </a:solidFill>
                <a:latin typeface="Times New Roman" panose="02020603050405020304" pitchFamily="18" charset="0"/>
              </a:defRPr>
            </a:lvl3pPr>
            <a:lvl4pPr marL="1600200" indent="-228600" defTabSz="909638" eaLnBrk="0" hangingPunct="0">
              <a:defRPr sz="2400">
                <a:solidFill>
                  <a:schemeClr val="tx1"/>
                </a:solidFill>
                <a:latin typeface="Times New Roman" panose="02020603050405020304" pitchFamily="18" charset="0"/>
              </a:defRPr>
            </a:lvl4pPr>
            <a:lvl5pPr marL="2057400" indent="-228600" defTabSz="909638" eaLnBrk="0" hangingPunct="0">
              <a:defRPr sz="2400">
                <a:solidFill>
                  <a:schemeClr val="tx1"/>
                </a:solidFill>
                <a:latin typeface="Times New Roman" panose="02020603050405020304" pitchFamily="18" charset="0"/>
              </a:defRPr>
            </a:lvl5pPr>
            <a:lvl6pPr marL="2514600" indent="-228600" defTabSz="9096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96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96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96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E8CC33-E03F-4055-8B4E-4A54ABB18FDA}" type="slidenum">
              <a:rPr lang="en-US" altLang="en-US" sz="1200"/>
              <a:pPr eaLnBrk="1" hangingPunct="1"/>
              <a:t>4</a:t>
            </a:fld>
            <a:endParaRPr lang="en-US" altLang="en-US" sz="1200"/>
          </a:p>
        </p:txBody>
      </p:sp>
      <p:sp>
        <p:nvSpPr>
          <p:cNvPr id="31747" name="Rectangle 2"/>
          <p:cNvSpPr>
            <a:spLocks noGrp="1" noRot="1" noChangeAspect="1" noChangeArrowheads="1" noTextEdit="1"/>
          </p:cNvSpPr>
          <p:nvPr>
            <p:ph type="sldImg"/>
          </p:nvPr>
        </p:nvSpPr>
        <p:spPr>
          <a:xfrm>
            <a:off x="685800" y="1143000"/>
            <a:ext cx="5486400" cy="30861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92444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335657" y="144236"/>
            <a:ext cx="700315" cy="552450"/>
          </a:xfrm>
          <a:solidFill>
            <a:schemeClr val="bg1">
              <a:lumMod val="85000"/>
            </a:schemeClr>
          </a:solidFill>
        </p:spPr>
        <p:txBody>
          <a:bodyPr/>
          <a:lstStyle>
            <a:lvl1pPr>
              <a:defRPr sz="1500" b="1">
                <a:solidFill>
                  <a:schemeClr val="tx1"/>
                </a:solidFill>
                <a:latin typeface="Cambria" panose="02040503050406030204" pitchFamily="18" charset="0"/>
                <a:ea typeface="Cambria" panose="02040503050406030204" pitchFamily="18" charset="0"/>
              </a:defRPr>
            </a:lvl1pPr>
          </a:lstStyle>
          <a:p>
            <a:fld id="{D575F380-C9C1-4936-830B-D4D46E49DD7E}" type="slidenum">
              <a:rPr lang="en-US" smtClean="0"/>
              <a:pPr/>
              <a:t>‹#›</a:t>
            </a:fld>
            <a:endParaRPr lang="en-US" dirty="0"/>
          </a:p>
        </p:txBody>
      </p:sp>
    </p:spTree>
    <p:extLst>
      <p:ext uri="{BB962C8B-B14F-4D97-AF65-F5344CB8AC3E}">
        <p14:creationId xmlns:p14="http://schemas.microsoft.com/office/powerpoint/2010/main" val="243839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535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2997665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914400" y="1981200"/>
            <a:ext cx="5087816"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9784" y="1981200"/>
            <a:ext cx="5087816"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a:xfrm>
            <a:off x="838200" y="6356354"/>
            <a:ext cx="2743200" cy="365125"/>
          </a:xfrm>
          <a:prstGeom prst="rect">
            <a:avLst/>
          </a:prstGeom>
          <a:ln/>
        </p:spPr>
        <p:txBody>
          <a:bodyPr/>
          <a:lstStyle>
            <a:lvl1pPr>
              <a:defRPr/>
            </a:lvl1pPr>
          </a:lstStyle>
          <a:p>
            <a:pPr>
              <a:defRPr/>
            </a:pPr>
            <a:endParaRPr lang="en-US"/>
          </a:p>
        </p:txBody>
      </p:sp>
      <p:sp>
        <p:nvSpPr>
          <p:cNvPr id="6" name="Rectangle 13"/>
          <p:cNvSpPr>
            <a:spLocks noGrp="1" noChangeArrowheads="1"/>
          </p:cNvSpPr>
          <p:nvPr>
            <p:ph type="ftr" sz="quarter" idx="11"/>
          </p:nvPr>
        </p:nvSpPr>
        <p:spPr>
          <a:xfrm>
            <a:off x="4038600" y="6356354"/>
            <a:ext cx="4114800" cy="365125"/>
          </a:xfrm>
          <a:prstGeom prst="rect">
            <a:avLst/>
          </a:prstGeom>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lgn="ctr">
              <a:defRPr/>
            </a:lvl1pPr>
          </a:lstStyle>
          <a:p>
            <a:fld id="{3A166E0F-C44D-4359-AE45-4625A7806B3C}" type="slidenum">
              <a:rPr lang="en-US" altLang="en-US" smtClean="0"/>
              <a:pPr/>
              <a:t>‹#›</a:t>
            </a:fld>
            <a:endParaRPr lang="en-US" altLang="en-US"/>
          </a:p>
        </p:txBody>
      </p:sp>
    </p:spTree>
    <p:extLst>
      <p:ext uri="{BB962C8B-B14F-4D97-AF65-F5344CB8AC3E}">
        <p14:creationId xmlns:p14="http://schemas.microsoft.com/office/powerpoint/2010/main" val="54758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152030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F380-C9C1-4936-830B-D4D46E49DD7E}" type="slidenum">
              <a:rPr lang="en-US" smtClean="0"/>
              <a:pPr/>
              <a:t>‹#›</a:t>
            </a:fld>
            <a:endParaRPr lang="en-US" dirty="0"/>
          </a:p>
        </p:txBody>
      </p:sp>
    </p:spTree>
    <p:extLst>
      <p:ext uri="{BB962C8B-B14F-4D97-AF65-F5344CB8AC3E}">
        <p14:creationId xmlns:p14="http://schemas.microsoft.com/office/powerpoint/2010/main" val="22897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346911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167014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244736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185360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37222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5F380-C9C1-4936-830B-D4D46E49DD7E}" type="slidenum">
              <a:rPr lang="en-US" smtClean="0"/>
              <a:t>‹#›</a:t>
            </a:fld>
            <a:endParaRPr lang="en-US"/>
          </a:p>
        </p:txBody>
      </p:sp>
    </p:spTree>
    <p:extLst>
      <p:ext uri="{BB962C8B-B14F-4D97-AF65-F5344CB8AC3E}">
        <p14:creationId xmlns:p14="http://schemas.microsoft.com/office/powerpoint/2010/main" val="372217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7/18/2021</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24343" y="182564"/>
            <a:ext cx="511628" cy="365125"/>
          </a:xfrm>
          <a:prstGeom prst="rect">
            <a:avLst/>
          </a:prstGeom>
          <a:solidFill>
            <a:schemeClr val="bg1">
              <a:lumMod val="85000"/>
            </a:schemeClr>
          </a:solidFill>
        </p:spPr>
        <p:txBody>
          <a:bodyPr vert="horz" lIns="91440" tIns="45720" rIns="91440" bIns="45720" rtlCol="0" anchor="ctr"/>
          <a:lstStyle>
            <a:lvl1pPr algn="r">
              <a:defRPr sz="1500" b="1">
                <a:solidFill>
                  <a:schemeClr val="tx1"/>
                </a:solidFill>
              </a:defRPr>
            </a:lvl1pPr>
          </a:lstStyle>
          <a:p>
            <a:fld id="{D575F380-C9C1-4936-830B-D4D46E49DD7E}" type="slidenum">
              <a:rPr lang="en-US" smtClean="0"/>
              <a:pPr/>
              <a:t>‹#›</a:t>
            </a:fld>
            <a:endParaRPr lang="en-US" dirty="0"/>
          </a:p>
        </p:txBody>
      </p:sp>
    </p:spTree>
    <p:extLst>
      <p:ext uri="{BB962C8B-B14F-4D97-AF65-F5344CB8AC3E}">
        <p14:creationId xmlns:p14="http://schemas.microsoft.com/office/powerpoint/2010/main" val="1323420948"/>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 id="2147483685" r:id="rId12"/>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8000" b="-8000"/>
          </a:stretch>
        </a:blipFill>
        <a:effectLst/>
      </p:bgPr>
    </p:bg>
    <p:spTree>
      <p:nvGrpSpPr>
        <p:cNvPr id="1" name=""/>
        <p:cNvGrpSpPr/>
        <p:nvPr/>
      </p:nvGrpSpPr>
      <p:grpSpPr>
        <a:xfrm>
          <a:off x="0" y="0"/>
          <a:ext cx="0" cy="0"/>
          <a:chOff x="0" y="0"/>
          <a:chExt cx="0" cy="0"/>
        </a:xfrm>
      </p:grpSpPr>
      <p:sp>
        <p:nvSpPr>
          <p:cNvPr id="2" name="TextBox 1"/>
          <p:cNvSpPr txBox="1"/>
          <p:nvPr/>
        </p:nvSpPr>
        <p:spPr>
          <a:xfrm>
            <a:off x="2818853" y="396285"/>
            <a:ext cx="6554358" cy="646331"/>
          </a:xfrm>
          <a:prstGeom prst="rect">
            <a:avLst/>
          </a:prstGeom>
          <a:noFill/>
        </p:spPr>
        <p:txBody>
          <a:bodyPr wrap="none" rtlCol="0">
            <a:spAutoFit/>
          </a:bodyPr>
          <a:lstStyle/>
          <a:p>
            <a:pPr algn="ctr"/>
            <a:r>
              <a:rPr lang="en-US" sz="3600" b="1" dirty="0">
                <a:latin typeface="Cambria Math" panose="02040503050406030204" pitchFamily="18" charset="0"/>
                <a:ea typeface="Cambria Math" panose="02040503050406030204" pitchFamily="18" charset="0"/>
                <a:cs typeface="Arial" panose="020B0604020202020204" pitchFamily="34" charset="0"/>
              </a:rPr>
              <a:t>Wire Arc Additive Manufacturing</a:t>
            </a:r>
          </a:p>
        </p:txBody>
      </p:sp>
      <p:sp>
        <p:nvSpPr>
          <p:cNvPr id="5" name="TextBox 4"/>
          <p:cNvSpPr txBox="1"/>
          <p:nvPr/>
        </p:nvSpPr>
        <p:spPr>
          <a:xfrm>
            <a:off x="5824136" y="2675902"/>
            <a:ext cx="524695" cy="461665"/>
          </a:xfrm>
          <a:prstGeom prst="rect">
            <a:avLst/>
          </a:prstGeom>
          <a:noFill/>
        </p:spPr>
        <p:txBody>
          <a:bodyPr wrap="none" rtlCol="0">
            <a:spAutoFit/>
          </a:bodyPr>
          <a:lstStyle/>
          <a:p>
            <a:r>
              <a:rPr lang="en-IN" sz="2400" dirty="0">
                <a:solidFill>
                  <a:srgbClr val="FF0000"/>
                </a:solidFill>
                <a:latin typeface="Cambria Math" panose="02040503050406030204" pitchFamily="18" charset="0"/>
                <a:ea typeface="Cambria Math" panose="02040503050406030204" pitchFamily="18" charset="0"/>
                <a:cs typeface="Arial" panose="020B0604020202020204" pitchFamily="34" charset="0"/>
              </a:rPr>
              <a:t>By</a:t>
            </a:r>
            <a:endParaRPr lang="en-US" sz="2400" dirty="0">
              <a:solidFill>
                <a:srgbClr val="FF0000"/>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6" name="TextBox 5"/>
          <p:cNvSpPr txBox="1"/>
          <p:nvPr/>
        </p:nvSpPr>
        <p:spPr>
          <a:xfrm>
            <a:off x="5257886" y="3242200"/>
            <a:ext cx="1676228" cy="461665"/>
          </a:xfrm>
          <a:prstGeom prst="rect">
            <a:avLst/>
          </a:prstGeom>
          <a:noFill/>
        </p:spPr>
        <p:txBody>
          <a:bodyPr wrap="none" rtlCol="0">
            <a:spAutoFit/>
          </a:bodyPr>
          <a:lstStyle/>
          <a:p>
            <a:pPr algn="ctr"/>
            <a:r>
              <a:rPr lang="en-US" sz="2400" b="1" dirty="0">
                <a:latin typeface="Cambria Math" panose="02040503050406030204" pitchFamily="18" charset="0"/>
                <a:ea typeface="Cambria Math" panose="02040503050406030204" pitchFamily="18" charset="0"/>
                <a:cs typeface="Arial" panose="020B0604020202020204" pitchFamily="34" charset="0"/>
              </a:rPr>
              <a:t>Harsh Rana</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439819" y="5345027"/>
            <a:ext cx="1312360" cy="1325304"/>
          </a:xfrm>
          <a:prstGeom prst="rect">
            <a:avLst/>
          </a:prstGeom>
        </p:spPr>
      </p:pic>
      <p:cxnSp>
        <p:nvCxnSpPr>
          <p:cNvPr id="12" name="Straight Connector 11"/>
          <p:cNvCxnSpPr/>
          <p:nvPr/>
        </p:nvCxnSpPr>
        <p:spPr>
          <a:xfrm>
            <a:off x="2036956" y="265719"/>
            <a:ext cx="811808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36956" y="1243308"/>
            <a:ext cx="811808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06210" y="4041721"/>
            <a:ext cx="4579587" cy="1015663"/>
          </a:xfrm>
          <a:prstGeom prst="rect">
            <a:avLst/>
          </a:prstGeom>
          <a:noFill/>
        </p:spPr>
        <p:txBody>
          <a:bodyPr wrap="none" rtlCol="0">
            <a:spAutoFit/>
          </a:bodyPr>
          <a:lstStyle/>
          <a:p>
            <a:pPr algn="ctr"/>
            <a:r>
              <a:rPr lang="en-US" sz="2000" dirty="0">
                <a:latin typeface="Cambria Math" panose="02040503050406030204" pitchFamily="18" charset="0"/>
                <a:ea typeface="Cambria Math" panose="02040503050406030204" pitchFamily="18" charset="0"/>
                <a:cs typeface="Arial" panose="020B0604020202020204" pitchFamily="34" charset="0"/>
              </a:rPr>
              <a:t>Department of Mechanical Engineering</a:t>
            </a:r>
          </a:p>
          <a:p>
            <a:pPr algn="ctr"/>
            <a:r>
              <a:rPr lang="en-US" sz="2000" dirty="0">
                <a:latin typeface="Cambria Math" panose="02040503050406030204" pitchFamily="18" charset="0"/>
                <a:ea typeface="Cambria Math" panose="02040503050406030204" pitchFamily="18" charset="0"/>
                <a:cs typeface="Arial" panose="020B0604020202020204" pitchFamily="34" charset="0"/>
              </a:rPr>
              <a:t>Indian Institute of Technology, Guwahati</a:t>
            </a:r>
          </a:p>
          <a:p>
            <a:pPr algn="ctr"/>
            <a:r>
              <a:rPr lang="en-US" sz="2000" dirty="0">
                <a:latin typeface="Cambria Math" panose="02040503050406030204" pitchFamily="18" charset="0"/>
                <a:ea typeface="Cambria Math" panose="02040503050406030204" pitchFamily="18" charset="0"/>
                <a:cs typeface="Arial" panose="020B0604020202020204" pitchFamily="34" charset="0"/>
              </a:rPr>
              <a:t>Guwahati, Assam</a:t>
            </a:r>
            <a:endParaRPr lang="en-US" sz="2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15" name="TextBox 14"/>
          <p:cNvSpPr txBox="1"/>
          <p:nvPr/>
        </p:nvSpPr>
        <p:spPr>
          <a:xfrm>
            <a:off x="4712014" y="1739313"/>
            <a:ext cx="2860271" cy="646331"/>
          </a:xfrm>
          <a:prstGeom prst="rect">
            <a:avLst/>
          </a:prstGeom>
          <a:noFill/>
        </p:spPr>
        <p:txBody>
          <a:bodyPr wrap="none" rtlCol="0">
            <a:spAutoFit/>
          </a:bodyPr>
          <a:lstStyle/>
          <a:p>
            <a:pPr algn="ctr"/>
            <a:r>
              <a:rPr lang="en-US" sz="3600" b="1" dirty="0">
                <a:latin typeface="Cambria Math" panose="02040503050406030204" pitchFamily="18" charset="0"/>
                <a:ea typeface="Cambria Math" panose="02040503050406030204" pitchFamily="18" charset="0"/>
                <a:cs typeface="Arial" panose="020B0604020202020204" pitchFamily="34" charset="0"/>
              </a:rPr>
              <a:t>Dexterity Plot</a:t>
            </a:r>
          </a:p>
        </p:txBody>
      </p:sp>
    </p:spTree>
    <p:extLst>
      <p:ext uri="{BB962C8B-B14F-4D97-AF65-F5344CB8AC3E}">
        <p14:creationId xmlns:p14="http://schemas.microsoft.com/office/powerpoint/2010/main" val="211758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681797" y="690544"/>
            <a:ext cx="6830568"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423163" y="0"/>
            <a:ext cx="4425122" cy="646331"/>
          </a:xfrm>
          <a:prstGeom prst="rect">
            <a:avLst/>
          </a:prstGeom>
        </p:spPr>
        <p:txBody>
          <a:bodyPr wrap="none">
            <a:spAutoFit/>
          </a:bodyPr>
          <a:lstStyle/>
          <a:p>
            <a:pPr algn="ctr"/>
            <a:r>
              <a:rPr lang="en-IN" sz="3600" b="1" dirty="0">
                <a:solidFill>
                  <a:schemeClr val="tx1">
                    <a:lumMod val="75000"/>
                    <a:lumOff val="25000"/>
                  </a:schemeClr>
                </a:solidFill>
                <a:latin typeface="Arial" panose="020B0604020202020204" pitchFamily="34" charset="0"/>
                <a:cs typeface="Arial" panose="020B0604020202020204" pitchFamily="34" charset="0"/>
              </a:rPr>
              <a:t>Dexterity for only A</a:t>
            </a:r>
          </a:p>
        </p:txBody>
      </p:sp>
      <p:sp>
        <p:nvSpPr>
          <p:cNvPr id="12" name="Slide Number Placeholder 11"/>
          <p:cNvSpPr>
            <a:spLocks noGrp="1"/>
          </p:cNvSpPr>
          <p:nvPr>
            <p:ph type="sldNum" sz="quarter" idx="12"/>
          </p:nvPr>
        </p:nvSpPr>
        <p:spPr/>
        <p:txBody>
          <a:bodyPr/>
          <a:lstStyle/>
          <a:p>
            <a:fld id="{3A166E0F-C44D-4359-AE45-4625A7806B3C}" type="slidenum">
              <a:rPr lang="en-US" altLang="en-US" smtClean="0"/>
              <a:pPr/>
              <a:t>2</a:t>
            </a:fld>
            <a:endParaRPr lang="en-US" altLang="en-US"/>
          </a:p>
        </p:txBody>
      </p:sp>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4575" y="134980"/>
            <a:ext cx="864000" cy="872523"/>
          </a:xfrm>
          <a:prstGeom prst="rect">
            <a:avLst/>
          </a:prstGeom>
        </p:spPr>
      </p:pic>
      <p:pic>
        <p:nvPicPr>
          <p:cNvPr id="3" name="Picture 2">
            <a:extLst>
              <a:ext uri="{FF2B5EF4-FFF2-40B4-BE49-F238E27FC236}">
                <a16:creationId xmlns:a16="http://schemas.microsoft.com/office/drawing/2014/main" id="{C377C279-1842-4170-B015-723AEE2E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967" y="1160963"/>
            <a:ext cx="8265381" cy="5487155"/>
          </a:xfrm>
          <a:prstGeom prst="rect">
            <a:avLst/>
          </a:prstGeom>
        </p:spPr>
      </p:pic>
      <p:pic>
        <p:nvPicPr>
          <p:cNvPr id="7" name="Picture 6">
            <a:extLst>
              <a:ext uri="{FF2B5EF4-FFF2-40B4-BE49-F238E27FC236}">
                <a16:creationId xmlns:a16="http://schemas.microsoft.com/office/drawing/2014/main" id="{3422D435-FCD6-4D75-9195-4288B0ADCB58}"/>
              </a:ext>
            </a:extLst>
          </p:cNvPr>
          <p:cNvPicPr>
            <a:picLocks noChangeAspect="1"/>
          </p:cNvPicPr>
          <p:nvPr/>
        </p:nvPicPr>
        <p:blipFill>
          <a:blip r:embed="rId6"/>
          <a:stretch>
            <a:fillRect/>
          </a:stretch>
        </p:blipFill>
        <p:spPr>
          <a:xfrm>
            <a:off x="8597348" y="0"/>
            <a:ext cx="2933954" cy="2613887"/>
          </a:xfrm>
          <a:prstGeom prst="rect">
            <a:avLst/>
          </a:prstGeom>
        </p:spPr>
      </p:pic>
      <p:sp>
        <p:nvSpPr>
          <p:cNvPr id="9" name="TextBox 8">
            <a:extLst>
              <a:ext uri="{FF2B5EF4-FFF2-40B4-BE49-F238E27FC236}">
                <a16:creationId xmlns:a16="http://schemas.microsoft.com/office/drawing/2014/main" id="{439839ED-E655-421A-A601-5C302FBF06A8}"/>
              </a:ext>
            </a:extLst>
          </p:cNvPr>
          <p:cNvSpPr txBox="1"/>
          <p:nvPr/>
        </p:nvSpPr>
        <p:spPr>
          <a:xfrm>
            <a:off x="8885583" y="2922104"/>
            <a:ext cx="2837293"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Center is Yellow (</a:t>
            </a:r>
            <a:r>
              <a:rPr lang="en-US" dirty="0" err="1"/>
              <a:t>Dex</a:t>
            </a:r>
            <a:r>
              <a:rPr lang="en-US" dirty="0"/>
              <a:t> = 1) and it fades out to Blue (</a:t>
            </a:r>
            <a:r>
              <a:rPr lang="en-US" dirty="0" err="1"/>
              <a:t>Dex</a:t>
            </a:r>
            <a:r>
              <a:rPr lang="en-US" dirty="0"/>
              <a:t> = 0)</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You can also see that the cluster of Yellow is situated little on the right side of the plot, this is due to the offset of the tool and the table.</a:t>
            </a:r>
            <a:endParaRPr lang="en-IN" dirty="0"/>
          </a:p>
        </p:txBody>
      </p:sp>
    </p:spTree>
    <p:extLst>
      <p:ext uri="{BB962C8B-B14F-4D97-AF65-F5344CB8AC3E}">
        <p14:creationId xmlns:p14="http://schemas.microsoft.com/office/powerpoint/2010/main" val="49837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681797" y="690544"/>
            <a:ext cx="6830568"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414602" y="0"/>
            <a:ext cx="4442243" cy="646331"/>
          </a:xfrm>
          <a:prstGeom prst="rect">
            <a:avLst/>
          </a:prstGeom>
        </p:spPr>
        <p:txBody>
          <a:bodyPr wrap="none">
            <a:spAutoFit/>
          </a:bodyPr>
          <a:lstStyle/>
          <a:p>
            <a:pPr algn="ctr"/>
            <a:r>
              <a:rPr lang="en-IN" sz="3600" b="1" dirty="0">
                <a:solidFill>
                  <a:schemeClr val="tx1">
                    <a:lumMod val="75000"/>
                    <a:lumOff val="25000"/>
                  </a:schemeClr>
                </a:solidFill>
                <a:latin typeface="Arial" panose="020B0604020202020204" pitchFamily="34" charset="0"/>
                <a:cs typeface="Arial" panose="020B0604020202020204" pitchFamily="34" charset="0"/>
              </a:rPr>
              <a:t>Dexterity for only C</a:t>
            </a:r>
          </a:p>
        </p:txBody>
      </p:sp>
      <p:sp>
        <p:nvSpPr>
          <p:cNvPr id="12" name="Slide Number Placeholder 11"/>
          <p:cNvSpPr>
            <a:spLocks noGrp="1"/>
          </p:cNvSpPr>
          <p:nvPr>
            <p:ph type="sldNum" sz="quarter" idx="12"/>
          </p:nvPr>
        </p:nvSpPr>
        <p:spPr/>
        <p:txBody>
          <a:bodyPr/>
          <a:lstStyle/>
          <a:p>
            <a:fld id="{3A166E0F-C44D-4359-AE45-4625A7806B3C}" type="slidenum">
              <a:rPr lang="en-US" altLang="en-US" smtClean="0"/>
              <a:pPr/>
              <a:t>3</a:t>
            </a:fld>
            <a:endParaRPr lang="en-US" altLang="en-US"/>
          </a:p>
        </p:txBody>
      </p:sp>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4575" y="134980"/>
            <a:ext cx="864000" cy="872523"/>
          </a:xfrm>
          <a:prstGeom prst="rect">
            <a:avLst/>
          </a:prstGeom>
        </p:spPr>
      </p:pic>
      <p:sp>
        <p:nvSpPr>
          <p:cNvPr id="9" name="TextBox 8">
            <a:extLst>
              <a:ext uri="{FF2B5EF4-FFF2-40B4-BE49-F238E27FC236}">
                <a16:creationId xmlns:a16="http://schemas.microsoft.com/office/drawing/2014/main" id="{439839ED-E655-421A-A601-5C302FBF06A8}"/>
              </a:ext>
            </a:extLst>
          </p:cNvPr>
          <p:cNvSpPr txBox="1"/>
          <p:nvPr/>
        </p:nvSpPr>
        <p:spPr>
          <a:xfrm>
            <a:off x="8174447" y="4416562"/>
            <a:ext cx="283729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Center is Yellow (</a:t>
            </a:r>
            <a:r>
              <a:rPr lang="en-US" dirty="0" err="1"/>
              <a:t>Dex</a:t>
            </a:r>
            <a:r>
              <a:rPr lang="en-US" dirty="0"/>
              <a:t> = 1) and it fades out to Blue (</a:t>
            </a:r>
            <a:r>
              <a:rPr lang="en-US" dirty="0" err="1"/>
              <a:t>Dex</a:t>
            </a:r>
            <a:r>
              <a:rPr lang="en-US" dirty="0"/>
              <a:t> = 0)------As Expected</a:t>
            </a:r>
          </a:p>
        </p:txBody>
      </p:sp>
      <p:pic>
        <p:nvPicPr>
          <p:cNvPr id="4" name="Picture 3">
            <a:extLst>
              <a:ext uri="{FF2B5EF4-FFF2-40B4-BE49-F238E27FC236}">
                <a16:creationId xmlns:a16="http://schemas.microsoft.com/office/drawing/2014/main" id="{9AED0125-2B72-4C9F-93F5-011B9322B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124" y="1048787"/>
            <a:ext cx="6830568" cy="5675292"/>
          </a:xfrm>
          <a:prstGeom prst="rect">
            <a:avLst/>
          </a:prstGeom>
        </p:spPr>
      </p:pic>
      <p:pic>
        <p:nvPicPr>
          <p:cNvPr id="10" name="Picture 9">
            <a:extLst>
              <a:ext uri="{FF2B5EF4-FFF2-40B4-BE49-F238E27FC236}">
                <a16:creationId xmlns:a16="http://schemas.microsoft.com/office/drawing/2014/main" id="{F2C54BAF-C4A4-4FCB-9526-06F1A4E642BA}"/>
              </a:ext>
            </a:extLst>
          </p:cNvPr>
          <p:cNvPicPr>
            <a:picLocks noChangeAspect="1"/>
          </p:cNvPicPr>
          <p:nvPr/>
        </p:nvPicPr>
        <p:blipFill>
          <a:blip r:embed="rId6"/>
          <a:stretch>
            <a:fillRect/>
          </a:stretch>
        </p:blipFill>
        <p:spPr>
          <a:xfrm>
            <a:off x="8293716" y="571241"/>
            <a:ext cx="2911092" cy="2911092"/>
          </a:xfrm>
          <a:prstGeom prst="rect">
            <a:avLst/>
          </a:prstGeom>
        </p:spPr>
      </p:pic>
    </p:spTree>
    <p:extLst>
      <p:ext uri="{BB962C8B-B14F-4D97-AF65-F5344CB8AC3E}">
        <p14:creationId xmlns:p14="http://schemas.microsoft.com/office/powerpoint/2010/main" val="318642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681797" y="690544"/>
            <a:ext cx="6830568"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65011" y="0"/>
            <a:ext cx="4741426" cy="646331"/>
          </a:xfrm>
          <a:prstGeom prst="rect">
            <a:avLst/>
          </a:prstGeom>
        </p:spPr>
        <p:txBody>
          <a:bodyPr wrap="none">
            <a:spAutoFit/>
          </a:bodyPr>
          <a:lstStyle/>
          <a:p>
            <a:pPr algn="ctr"/>
            <a:r>
              <a:rPr lang="en-IN" sz="3600" b="1" dirty="0">
                <a:solidFill>
                  <a:schemeClr val="tx1">
                    <a:lumMod val="75000"/>
                    <a:lumOff val="25000"/>
                  </a:schemeClr>
                </a:solidFill>
                <a:latin typeface="Arial" panose="020B0604020202020204" pitchFamily="34" charset="0"/>
                <a:cs typeface="Arial" panose="020B0604020202020204" pitchFamily="34" charset="0"/>
              </a:rPr>
              <a:t>Dexterity for A and C</a:t>
            </a:r>
          </a:p>
        </p:txBody>
      </p:sp>
      <p:sp>
        <p:nvSpPr>
          <p:cNvPr id="12" name="Slide Number Placeholder 11"/>
          <p:cNvSpPr>
            <a:spLocks noGrp="1"/>
          </p:cNvSpPr>
          <p:nvPr>
            <p:ph type="sldNum" sz="quarter" idx="12"/>
          </p:nvPr>
        </p:nvSpPr>
        <p:spPr/>
        <p:txBody>
          <a:bodyPr/>
          <a:lstStyle/>
          <a:p>
            <a:fld id="{3A166E0F-C44D-4359-AE45-4625A7806B3C}" type="slidenum">
              <a:rPr lang="en-US" altLang="en-US" smtClean="0"/>
              <a:pPr/>
              <a:t>4</a:t>
            </a:fld>
            <a:endParaRPr lang="en-US" altLang="en-US"/>
          </a:p>
        </p:txBody>
      </p:sp>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4575" y="134980"/>
            <a:ext cx="864000" cy="872523"/>
          </a:xfrm>
          <a:prstGeom prst="rect">
            <a:avLst/>
          </a:prstGeom>
        </p:spPr>
      </p:pic>
      <p:sp>
        <p:nvSpPr>
          <p:cNvPr id="9" name="TextBox 8">
            <a:extLst>
              <a:ext uri="{FF2B5EF4-FFF2-40B4-BE49-F238E27FC236}">
                <a16:creationId xmlns:a16="http://schemas.microsoft.com/office/drawing/2014/main" id="{439839ED-E655-421A-A601-5C302FBF06A8}"/>
              </a:ext>
            </a:extLst>
          </p:cNvPr>
          <p:cNvSpPr txBox="1"/>
          <p:nvPr/>
        </p:nvSpPr>
        <p:spPr>
          <a:xfrm>
            <a:off x="7916438" y="3597965"/>
            <a:ext cx="3637406"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Few center dots are Yellow (</a:t>
            </a:r>
            <a:r>
              <a:rPr lang="en-US" dirty="0" err="1"/>
              <a:t>Dex</a:t>
            </a:r>
            <a:r>
              <a:rPr lang="en-US" dirty="0"/>
              <a:t> = 1) and the color fades out to Blue (</a:t>
            </a:r>
            <a:r>
              <a:rPr lang="en-US" dirty="0" err="1"/>
              <a:t>Dex</a:t>
            </a:r>
            <a:r>
              <a:rPr lang="en-US" dirty="0"/>
              <a:t> = 0)</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You can also see that the top part is dark blue and bottom is light blue because when tilting, the top part will go out of the intersection more than the bottom part.</a:t>
            </a:r>
            <a:endParaRPr lang="en-IN" dirty="0"/>
          </a:p>
        </p:txBody>
      </p:sp>
      <p:pic>
        <p:nvPicPr>
          <p:cNvPr id="3" name="Picture 2">
            <a:extLst>
              <a:ext uri="{FF2B5EF4-FFF2-40B4-BE49-F238E27FC236}">
                <a16:creationId xmlns:a16="http://schemas.microsoft.com/office/drawing/2014/main" id="{24BC6CA5-181A-4210-9AF0-74F288676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575" y="1051716"/>
            <a:ext cx="6830568" cy="5566880"/>
          </a:xfrm>
          <a:prstGeom prst="rect">
            <a:avLst/>
          </a:prstGeom>
        </p:spPr>
      </p:pic>
      <p:pic>
        <p:nvPicPr>
          <p:cNvPr id="10" name="Picture 9">
            <a:extLst>
              <a:ext uri="{FF2B5EF4-FFF2-40B4-BE49-F238E27FC236}">
                <a16:creationId xmlns:a16="http://schemas.microsoft.com/office/drawing/2014/main" id="{D014B3B1-2CF3-4425-AFA4-1B8B51A43B60}"/>
              </a:ext>
            </a:extLst>
          </p:cNvPr>
          <p:cNvPicPr>
            <a:picLocks noChangeAspect="1"/>
          </p:cNvPicPr>
          <p:nvPr/>
        </p:nvPicPr>
        <p:blipFill>
          <a:blip r:embed="rId6"/>
          <a:stretch>
            <a:fillRect/>
          </a:stretch>
        </p:blipFill>
        <p:spPr>
          <a:xfrm>
            <a:off x="8247537" y="107886"/>
            <a:ext cx="2758679" cy="3254022"/>
          </a:xfrm>
          <a:prstGeom prst="rect">
            <a:avLst/>
          </a:prstGeom>
        </p:spPr>
      </p:pic>
    </p:spTree>
    <p:extLst>
      <p:ext uri="{BB962C8B-B14F-4D97-AF65-F5344CB8AC3E}">
        <p14:creationId xmlns:p14="http://schemas.microsoft.com/office/powerpoint/2010/main" val="363197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282D8-641C-4BE7-804B-713F7E5A4882}"/>
              </a:ext>
            </a:extLst>
          </p:cNvPr>
          <p:cNvSpPr txBox="1"/>
          <p:nvPr/>
        </p:nvSpPr>
        <p:spPr>
          <a:xfrm>
            <a:off x="6846215" y="630726"/>
            <a:ext cx="2447913" cy="707886"/>
          </a:xfrm>
          <a:prstGeom prst="rect">
            <a:avLst/>
          </a:prstGeom>
          <a:noFill/>
        </p:spPr>
        <p:txBody>
          <a:bodyPr wrap="none" rtlCol="0">
            <a:spAutoFit/>
          </a:bodyPr>
          <a:lstStyle/>
          <a:p>
            <a:pPr algn="ctr"/>
            <a:r>
              <a:rPr lang="en-IN" sz="4000" b="1" dirty="0">
                <a:latin typeface="Cambria Math" panose="02040503050406030204" pitchFamily="18" charset="0"/>
                <a:ea typeface="Cambria Math" panose="02040503050406030204" pitchFamily="18" charset="0"/>
                <a:cs typeface="Arial" panose="020B0604020202020204" pitchFamily="34" charset="0"/>
              </a:rPr>
              <a:t>Thank You</a:t>
            </a:r>
          </a:p>
        </p:txBody>
      </p:sp>
      <p:cxnSp>
        <p:nvCxnSpPr>
          <p:cNvPr id="3" name="Straight Connector 2">
            <a:extLst>
              <a:ext uri="{FF2B5EF4-FFF2-40B4-BE49-F238E27FC236}">
                <a16:creationId xmlns:a16="http://schemas.microsoft.com/office/drawing/2014/main" id="{4CA89FC3-26FE-411D-B293-69A120967DED}"/>
              </a:ext>
            </a:extLst>
          </p:cNvPr>
          <p:cNvCxnSpPr/>
          <p:nvPr/>
        </p:nvCxnSpPr>
        <p:spPr>
          <a:xfrm>
            <a:off x="6057990" y="528459"/>
            <a:ext cx="415874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19323A-4C4B-4983-A0BA-926280569C16}"/>
              </a:ext>
            </a:extLst>
          </p:cNvPr>
          <p:cNvCxnSpPr/>
          <p:nvPr/>
        </p:nvCxnSpPr>
        <p:spPr>
          <a:xfrm>
            <a:off x="5990794" y="1440879"/>
            <a:ext cx="415874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204EC2A-CDC5-469D-B3EA-9C8C839F12D8}"/>
              </a:ext>
            </a:extLst>
          </p:cNvPr>
          <p:cNvSpPr txBox="1"/>
          <p:nvPr/>
        </p:nvSpPr>
        <p:spPr>
          <a:xfrm>
            <a:off x="7137916" y="1704245"/>
            <a:ext cx="1705082" cy="461665"/>
          </a:xfrm>
          <a:prstGeom prst="rect">
            <a:avLst/>
          </a:prstGeom>
          <a:noFill/>
        </p:spPr>
        <p:txBody>
          <a:bodyPr wrap="none" rtlCol="0">
            <a:spAutoFit/>
          </a:bodyPr>
          <a:lstStyle/>
          <a:p>
            <a:pPr algn="ctr"/>
            <a:r>
              <a:rPr lang="en-US" sz="2400" dirty="0">
                <a:latin typeface="Cambria Math" panose="02040503050406030204" pitchFamily="18" charset="0"/>
                <a:ea typeface="Cambria Math" panose="02040503050406030204" pitchFamily="18" charset="0"/>
                <a:cs typeface="Arial" panose="020B0604020202020204" pitchFamily="34" charset="0"/>
              </a:rPr>
              <a:t>Harsh Rana</a:t>
            </a:r>
          </a:p>
        </p:txBody>
      </p:sp>
      <p:pic>
        <p:nvPicPr>
          <p:cNvPr id="6" name="Picture 5">
            <a:extLst>
              <a:ext uri="{FF2B5EF4-FFF2-40B4-BE49-F238E27FC236}">
                <a16:creationId xmlns:a16="http://schemas.microsoft.com/office/drawing/2014/main" id="{D1E8AE28-7515-413F-A2CC-888F875C9C5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204523" y="3874553"/>
            <a:ext cx="1731288" cy="1748364"/>
          </a:xfrm>
          <a:prstGeom prst="rect">
            <a:avLst/>
          </a:prstGeom>
        </p:spPr>
      </p:pic>
      <p:sp>
        <p:nvSpPr>
          <p:cNvPr id="7" name="TextBox 6">
            <a:extLst>
              <a:ext uri="{FF2B5EF4-FFF2-40B4-BE49-F238E27FC236}">
                <a16:creationId xmlns:a16="http://schemas.microsoft.com/office/drawing/2014/main" id="{B00ACB14-0067-47C3-973C-531812D20C33}"/>
              </a:ext>
            </a:extLst>
          </p:cNvPr>
          <p:cNvSpPr txBox="1"/>
          <p:nvPr/>
        </p:nvSpPr>
        <p:spPr>
          <a:xfrm>
            <a:off x="5780374" y="5715338"/>
            <a:ext cx="4579587" cy="1015663"/>
          </a:xfrm>
          <a:prstGeom prst="rect">
            <a:avLst/>
          </a:prstGeom>
          <a:noFill/>
        </p:spPr>
        <p:txBody>
          <a:bodyPr wrap="none" rtlCol="0">
            <a:spAutoFit/>
          </a:bodyPr>
          <a:lstStyle/>
          <a:p>
            <a:pPr algn="ctr"/>
            <a:r>
              <a:rPr lang="en-US" sz="2000" dirty="0">
                <a:latin typeface="Cambria Math" panose="02040503050406030204" pitchFamily="18" charset="0"/>
                <a:ea typeface="Cambria Math" panose="02040503050406030204" pitchFamily="18" charset="0"/>
                <a:cs typeface="Arial" panose="020B0604020202020204" pitchFamily="34" charset="0"/>
              </a:rPr>
              <a:t>Department of Mechanical Engineering</a:t>
            </a:r>
          </a:p>
          <a:p>
            <a:pPr algn="ctr"/>
            <a:r>
              <a:rPr lang="en-US" sz="2000" dirty="0">
                <a:latin typeface="Cambria Math" panose="02040503050406030204" pitchFamily="18" charset="0"/>
                <a:ea typeface="Cambria Math" panose="02040503050406030204" pitchFamily="18" charset="0"/>
                <a:cs typeface="Arial" panose="020B0604020202020204" pitchFamily="34" charset="0"/>
              </a:rPr>
              <a:t>Indian Institute of Technology, Guwahati</a:t>
            </a:r>
          </a:p>
          <a:p>
            <a:pPr algn="ctr"/>
            <a:r>
              <a:rPr lang="en-US" sz="2000" dirty="0">
                <a:latin typeface="Cambria Math" panose="02040503050406030204" pitchFamily="18" charset="0"/>
                <a:ea typeface="Cambria Math" panose="02040503050406030204" pitchFamily="18" charset="0"/>
                <a:cs typeface="Arial" panose="020B0604020202020204" pitchFamily="34" charset="0"/>
              </a:rPr>
              <a:t>Guwahati, Assam</a:t>
            </a:r>
            <a:endParaRPr lang="en-US" sz="2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8" name="Rectangle 7">
            <a:extLst>
              <a:ext uri="{FF2B5EF4-FFF2-40B4-BE49-F238E27FC236}">
                <a16:creationId xmlns:a16="http://schemas.microsoft.com/office/drawing/2014/main" id="{C0BF932D-610C-40E8-829A-DE3C07DFA403}"/>
              </a:ext>
            </a:extLst>
          </p:cNvPr>
          <p:cNvSpPr/>
          <p:nvPr/>
        </p:nvSpPr>
        <p:spPr>
          <a:xfrm>
            <a:off x="6691167" y="3077740"/>
            <a:ext cx="2892395" cy="369332"/>
          </a:xfrm>
          <a:prstGeom prst="rect">
            <a:avLst/>
          </a:prstGeom>
        </p:spPr>
        <p:txBody>
          <a:bodyPr wrap="none">
            <a:spAutoFit/>
          </a:bodyPr>
          <a:lstStyle/>
          <a:p>
            <a:pPr algn="ctr"/>
            <a:r>
              <a:rPr lang="en-US" dirty="0">
                <a:latin typeface="Cambria Math" panose="02040503050406030204" pitchFamily="18" charset="0"/>
                <a:ea typeface="Cambria Math" panose="02040503050406030204" pitchFamily="18" charset="0"/>
                <a:cs typeface="Arial" panose="020B0604020202020204" pitchFamily="34" charset="0"/>
              </a:rPr>
              <a:t>Email: harsh.ajay@iitg.ac.in</a:t>
            </a:r>
          </a:p>
        </p:txBody>
      </p:sp>
      <p:sp>
        <p:nvSpPr>
          <p:cNvPr id="9" name="Rectangle 8">
            <a:extLst>
              <a:ext uri="{FF2B5EF4-FFF2-40B4-BE49-F238E27FC236}">
                <a16:creationId xmlns:a16="http://schemas.microsoft.com/office/drawing/2014/main" id="{C0520CCE-EA21-4982-A3DC-B7E76197341D}"/>
              </a:ext>
            </a:extLst>
          </p:cNvPr>
          <p:cNvSpPr/>
          <p:nvPr/>
        </p:nvSpPr>
        <p:spPr>
          <a:xfrm>
            <a:off x="6578283" y="3412801"/>
            <a:ext cx="3118162" cy="369332"/>
          </a:xfrm>
          <a:prstGeom prst="rect">
            <a:avLst/>
          </a:prstGeom>
        </p:spPr>
        <p:txBody>
          <a:bodyPr wrap="none">
            <a:spAutoFit/>
          </a:bodyPr>
          <a:lstStyle/>
          <a:p>
            <a:pPr algn="ctr"/>
            <a:r>
              <a:rPr lang="en-US" dirty="0">
                <a:latin typeface="Cambria Math" panose="02040503050406030204" pitchFamily="18" charset="0"/>
                <a:ea typeface="Cambria Math" panose="02040503050406030204" pitchFamily="18" charset="0"/>
                <a:cs typeface="Arial" panose="020B0604020202020204" pitchFamily="34" charset="0"/>
              </a:rPr>
              <a:t>Mobile Number: 9773102188</a:t>
            </a:r>
          </a:p>
        </p:txBody>
      </p:sp>
    </p:spTree>
    <p:extLst>
      <p:ext uri="{BB962C8B-B14F-4D97-AF65-F5344CB8AC3E}">
        <p14:creationId xmlns:p14="http://schemas.microsoft.com/office/powerpoint/2010/main" val="26305479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64370</TotalTime>
  <Words>203</Words>
  <Application>Microsoft Office PowerPoint</Application>
  <PresentationFormat>Widescreen</PresentationFormat>
  <Paragraphs>30</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Cambria</vt:lpstr>
      <vt:lpstr>Cambria Math</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Harsh Rana</cp:lastModifiedBy>
  <cp:revision>1993</cp:revision>
  <dcterms:created xsi:type="dcterms:W3CDTF">2018-12-13T05:11:08Z</dcterms:created>
  <dcterms:modified xsi:type="dcterms:W3CDTF">2021-07-18T09:29:50Z</dcterms:modified>
</cp:coreProperties>
</file>