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9" r:id="rId1"/>
  </p:sldMasterIdLst>
  <p:sldIdLst>
    <p:sldId id="256" r:id="rId2"/>
    <p:sldId id="257" r:id="rId3"/>
    <p:sldId id="259" r:id="rId4"/>
    <p:sldId id="261" r:id="rId5"/>
    <p:sldId id="263" r:id="rId6"/>
    <p:sldId id="264" r:id="rId7"/>
    <p:sldId id="265" r:id="rId8"/>
    <p:sldId id="266" r:id="rId9"/>
    <p:sldId id="267" r:id="rId10"/>
    <p:sldId id="281" r:id="rId11"/>
    <p:sldId id="276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veenkumar06021999@gmail.com" initials="p" lastIdx="0" clrIdx="0">
    <p:extLst>
      <p:ext uri="{19B8F6BF-5375-455C-9EA6-DF929625EA0E}">
        <p15:presenceInfo xmlns:p15="http://schemas.microsoft.com/office/powerpoint/2012/main" userId="36eb96bbb78524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3A35B4-5471-4D9C-9F99-84A2A5991D17}" v="1" dt="2024-08-09T17:53:56.5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62" autoAdjust="0"/>
    <p:restoredTop sz="94660"/>
  </p:normalViewPr>
  <p:slideViewPr>
    <p:cSldViewPr snapToGrid="0">
      <p:cViewPr>
        <p:scale>
          <a:sx n="63" d="100"/>
          <a:sy n="63" d="100"/>
        </p:scale>
        <p:origin x="5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imran Singh" userId="3c26993c5a1b500e" providerId="LiveId" clId="{163A35B4-5471-4D9C-9F99-84A2A5991D17}"/>
    <pc:docChg chg="undo custSel addSld delSld modSld">
      <pc:chgData name="Harsimran Singh" userId="3c26993c5a1b500e" providerId="LiveId" clId="{163A35B4-5471-4D9C-9F99-84A2A5991D17}" dt="2024-08-09T17:57:54.270" v="94" actId="20577"/>
      <pc:docMkLst>
        <pc:docMk/>
      </pc:docMkLst>
      <pc:sldChg chg="del">
        <pc:chgData name="Harsimran Singh" userId="3c26993c5a1b500e" providerId="LiveId" clId="{163A35B4-5471-4D9C-9F99-84A2A5991D17}" dt="2024-08-09T17:55:25.548" v="19" actId="47"/>
        <pc:sldMkLst>
          <pc:docMk/>
          <pc:sldMk cId="1520090262" sldId="270"/>
        </pc:sldMkLst>
      </pc:sldChg>
      <pc:sldChg chg="addSp delSp modSp mod">
        <pc:chgData name="Harsimran Singh" userId="3c26993c5a1b500e" providerId="LiveId" clId="{163A35B4-5471-4D9C-9F99-84A2A5991D17}" dt="2024-08-09T17:57:54.270" v="94" actId="20577"/>
        <pc:sldMkLst>
          <pc:docMk/>
          <pc:sldMk cId="3247764935" sldId="271"/>
        </pc:sldMkLst>
        <pc:spChg chg="mod">
          <ac:chgData name="Harsimran Singh" userId="3c26993c5a1b500e" providerId="LiveId" clId="{163A35B4-5471-4D9C-9F99-84A2A5991D17}" dt="2024-08-09T17:57:54.270" v="94" actId="20577"/>
          <ac:spMkLst>
            <pc:docMk/>
            <pc:sldMk cId="3247764935" sldId="271"/>
            <ac:spMk id="2" creationId="{00000000-0000-0000-0000-000000000000}"/>
          </ac:spMkLst>
        </pc:spChg>
        <pc:spChg chg="del mod">
          <ac:chgData name="Harsimran Singh" userId="3c26993c5a1b500e" providerId="LiveId" clId="{163A35B4-5471-4D9C-9F99-84A2A5991D17}" dt="2024-08-09T17:55:50.042" v="48" actId="478"/>
          <ac:spMkLst>
            <pc:docMk/>
            <pc:sldMk cId="3247764935" sldId="271"/>
            <ac:spMk id="3" creationId="{00000000-0000-0000-0000-000000000000}"/>
          </ac:spMkLst>
        </pc:spChg>
        <pc:spChg chg="add mod">
          <ac:chgData name="Harsimran Singh" userId="3c26993c5a1b500e" providerId="LiveId" clId="{163A35B4-5471-4D9C-9F99-84A2A5991D17}" dt="2024-08-09T17:56:09.462" v="50" actId="27636"/>
          <ac:spMkLst>
            <pc:docMk/>
            <pc:sldMk cId="3247764935" sldId="271"/>
            <ac:spMk id="5" creationId="{40D4EC57-8D36-6EF9-A67C-6E79FF897347}"/>
          </ac:spMkLst>
        </pc:spChg>
      </pc:sldChg>
      <pc:sldChg chg="addSp delSp modSp mod">
        <pc:chgData name="Harsimran Singh" userId="3c26993c5a1b500e" providerId="LiveId" clId="{163A35B4-5471-4D9C-9F99-84A2A5991D17}" dt="2024-08-09T17:56:42.997" v="72" actId="20577"/>
        <pc:sldMkLst>
          <pc:docMk/>
          <pc:sldMk cId="3440594588" sldId="272"/>
        </pc:sldMkLst>
        <pc:spChg chg="mod">
          <ac:chgData name="Harsimran Singh" userId="3c26993c5a1b500e" providerId="LiveId" clId="{163A35B4-5471-4D9C-9F99-84A2A5991D17}" dt="2024-08-09T17:56:25.867" v="65" actId="20577"/>
          <ac:spMkLst>
            <pc:docMk/>
            <pc:sldMk cId="3440594588" sldId="272"/>
            <ac:spMk id="2" creationId="{00000000-0000-0000-0000-000000000000}"/>
          </ac:spMkLst>
        </pc:spChg>
        <pc:spChg chg="del mod">
          <ac:chgData name="Harsimran Singh" userId="3c26993c5a1b500e" providerId="LiveId" clId="{163A35B4-5471-4D9C-9F99-84A2A5991D17}" dt="2024-08-09T17:56:31.430" v="67" actId="478"/>
          <ac:spMkLst>
            <pc:docMk/>
            <pc:sldMk cId="3440594588" sldId="272"/>
            <ac:spMk id="3" creationId="{00000000-0000-0000-0000-000000000000}"/>
          </ac:spMkLst>
        </pc:spChg>
        <pc:spChg chg="add mod">
          <ac:chgData name="Harsimran Singh" userId="3c26993c5a1b500e" providerId="LiveId" clId="{163A35B4-5471-4D9C-9F99-84A2A5991D17}" dt="2024-08-09T17:56:42.997" v="72" actId="20577"/>
          <ac:spMkLst>
            <pc:docMk/>
            <pc:sldMk cId="3440594588" sldId="272"/>
            <ac:spMk id="5" creationId="{E1E37464-D635-A826-3DCA-08197067D493}"/>
          </ac:spMkLst>
        </pc:spChg>
        <pc:spChg chg="add del">
          <ac:chgData name="Harsimran Singh" userId="3c26993c5a1b500e" providerId="LiveId" clId="{163A35B4-5471-4D9C-9F99-84A2A5991D17}" dt="2024-08-09T17:56:39.512" v="69" actId="22"/>
          <ac:spMkLst>
            <pc:docMk/>
            <pc:sldMk cId="3440594588" sldId="272"/>
            <ac:spMk id="7" creationId="{3A883234-BCE3-71D7-06C0-8043C39C65F1}"/>
          </ac:spMkLst>
        </pc:spChg>
      </pc:sldChg>
      <pc:sldChg chg="addSp delSp modSp add mod">
        <pc:chgData name="Harsimran Singh" userId="3c26993c5a1b500e" providerId="LiveId" clId="{163A35B4-5471-4D9C-9F99-84A2A5991D17}" dt="2024-08-09T17:55:01.413" v="18" actId="1076"/>
        <pc:sldMkLst>
          <pc:docMk/>
          <pc:sldMk cId="153064092" sldId="276"/>
        </pc:sldMkLst>
        <pc:spChg chg="mod">
          <ac:chgData name="Harsimran Singh" userId="3c26993c5a1b500e" providerId="LiveId" clId="{163A35B4-5471-4D9C-9F99-84A2A5991D17}" dt="2024-08-09T17:55:01.413" v="18" actId="1076"/>
          <ac:spMkLst>
            <pc:docMk/>
            <pc:sldMk cId="153064092" sldId="276"/>
            <ac:spMk id="6" creationId="{00000000-0000-0000-0000-000000000000}"/>
          </ac:spMkLst>
        </pc:spChg>
        <pc:graphicFrameChg chg="del">
          <ac:chgData name="Harsimran Singh" userId="3c26993c5a1b500e" providerId="LiveId" clId="{163A35B4-5471-4D9C-9F99-84A2A5991D17}" dt="2024-08-09T17:54:11.158" v="11" actId="478"/>
          <ac:graphicFrameMkLst>
            <pc:docMk/>
            <pc:sldMk cId="153064092" sldId="276"/>
            <ac:graphicFrameMk id="5" creationId="{00000000-0000-0000-0000-000000000000}"/>
          </ac:graphicFrameMkLst>
        </pc:graphicFrameChg>
        <pc:picChg chg="add mod">
          <ac:chgData name="Harsimran Singh" userId="3c26993c5a1b500e" providerId="LiveId" clId="{163A35B4-5471-4D9C-9F99-84A2A5991D17}" dt="2024-08-09T17:54:52.391" v="17" actId="14100"/>
          <ac:picMkLst>
            <pc:docMk/>
            <pc:sldMk cId="153064092" sldId="276"/>
            <ac:picMk id="3" creationId="{D66DBCD1-FC0F-EC16-3DB7-DD1C9EAA464A}"/>
          </ac:picMkLst>
        </pc:picChg>
      </pc:sldChg>
      <pc:sldChg chg="modSp mod">
        <pc:chgData name="Harsimran Singh" userId="3c26993c5a1b500e" providerId="LiveId" clId="{163A35B4-5471-4D9C-9F99-84A2A5991D17}" dt="2024-08-09T17:57:25.368" v="89" actId="20577"/>
        <pc:sldMkLst>
          <pc:docMk/>
          <pc:sldMk cId="3788103447" sldId="281"/>
        </pc:sldMkLst>
        <pc:spChg chg="mod">
          <ac:chgData name="Harsimran Singh" userId="3c26993c5a1b500e" providerId="LiveId" clId="{163A35B4-5471-4D9C-9F99-84A2A5991D17}" dt="2024-08-09T17:57:25.368" v="89" actId="20577"/>
          <ac:spMkLst>
            <pc:docMk/>
            <pc:sldMk cId="3788103447" sldId="281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8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6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79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7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6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8/9/2024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3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8/9/2024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8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8/9/2024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02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8/9/2024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2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8/9/2024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4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8/9/2024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21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Telecom churn prediction</a:t>
            </a:r>
          </a:p>
        </p:txBody>
      </p:sp>
    </p:spTree>
    <p:extLst>
      <p:ext uri="{BB962C8B-B14F-4D97-AF65-F5344CB8AC3E}">
        <p14:creationId xmlns:p14="http://schemas.microsoft.com/office/powerpoint/2010/main" val="1161826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ROC Curve &amp; Optimal Cutoff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br>
              <a:rPr lang="en-IN" sz="2400" dirty="0"/>
            </a:br>
            <a:endParaRPr lang="en-IN" sz="2400" dirty="0"/>
          </a:p>
          <a:p>
            <a:r>
              <a:rPr lang="en-IN" sz="2400" dirty="0"/>
              <a:t>Area under ROC curve is 0.89 and optimal cutoff point converges at 0.53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F032651-424B-50EF-022E-71E72E3DBB1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147" b="2147"/>
          <a:stretch/>
        </p:blipFill>
        <p:spPr>
          <a:xfrm>
            <a:off x="0" y="2"/>
            <a:ext cx="8300719" cy="324475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9D1FB7-FF8E-8CE0-CB7D-912F1D611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2640"/>
            <a:ext cx="8300719" cy="351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03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94962"/>
            <a:ext cx="10058400" cy="1206257"/>
          </a:xfrm>
        </p:spPr>
        <p:txBody>
          <a:bodyPr/>
          <a:lstStyle/>
          <a:p>
            <a:r>
              <a:rPr lang="en-IN" u="sng" dirty="0">
                <a:solidFill>
                  <a:schemeClr val="accent1">
                    <a:lumMod val="50000"/>
                  </a:schemeClr>
                </a:solidFill>
              </a:rPr>
              <a:t>Scores OF VARIOUS MODELS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9148" y="2121407"/>
            <a:ext cx="11187882" cy="4339028"/>
          </a:xfrm>
        </p:spPr>
        <p:txBody>
          <a:bodyPr/>
          <a:lstStyle/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6DBCD1-FC0F-EC16-3DB7-DD1C9EAA4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7440"/>
            <a:ext cx="12192000" cy="575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4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Most Important predictors</a:t>
            </a:r>
            <a:endParaRPr lang="en-IN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D4EC57-8D36-6EF9-A67C-6E79FF897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fb_user_8_1.0 : Service scheme to avail services of Facebook and similar social networking sites during the month of August.</a:t>
            </a:r>
          </a:p>
          <a:p>
            <a:endParaRPr lang="en-US" dirty="0"/>
          </a:p>
          <a:p>
            <a:r>
              <a:rPr lang="en-US" dirty="0"/>
              <a:t>sep_vbc_3g : Volume-based charges for 3G services in September. It indicates additional charges incurred by customers for exceeding data limits.</a:t>
            </a:r>
          </a:p>
          <a:p>
            <a:endParaRPr lang="en-US" dirty="0"/>
          </a:p>
          <a:p>
            <a:r>
              <a:rPr lang="en-US" dirty="0"/>
              <a:t>night_pck_user_6_0.0 : Prepaid night packs consumed during the month of June.</a:t>
            </a:r>
          </a:p>
          <a:p>
            <a:endParaRPr lang="en-US" dirty="0"/>
          </a:p>
          <a:p>
            <a:r>
              <a:rPr lang="en-US" dirty="0"/>
              <a:t>max_rech_data_6 : Maximum recharge amount by a user in June.</a:t>
            </a:r>
          </a:p>
          <a:p>
            <a:endParaRPr lang="en-US" dirty="0"/>
          </a:p>
          <a:p>
            <a:r>
              <a:rPr lang="en-US" dirty="0"/>
              <a:t>arpu_7 : Average revenue per user for the month of July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764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IN" u="sng" dirty="0">
                <a:solidFill>
                  <a:schemeClr val="accent1">
                    <a:lumMod val="75000"/>
                  </a:schemeClr>
                </a:solidFill>
              </a:rPr>
              <a:t>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E37464-D635-A826-3DCA-08197067D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Target retention for customers with less than 4 years of service duration. Offer loyalty programs or incentives to increase engagement.</a:t>
            </a:r>
          </a:p>
          <a:p>
            <a:endParaRPr lang="en-US" dirty="0"/>
          </a:p>
          <a:p>
            <a:r>
              <a:rPr lang="en-US" dirty="0"/>
              <a:t>Improve ARPU: Look at high-ARPU customers who stay and try to their successful strategies for at-risk customers.</a:t>
            </a:r>
          </a:p>
          <a:p>
            <a:endParaRPr lang="en-US" dirty="0"/>
          </a:p>
          <a:p>
            <a:r>
              <a:rPr lang="en-US" dirty="0"/>
              <a:t>Incoming &amp; outgoing roaming calls during Action phase are strong indicators of churn.</a:t>
            </a:r>
          </a:p>
          <a:p>
            <a:endParaRPr lang="en-US" dirty="0"/>
          </a:p>
          <a:p>
            <a:r>
              <a:rPr lang="en-US" dirty="0"/>
              <a:t>Revise Facebook user pack pricing if it contributes to churn, or offer more value-added services.</a:t>
            </a:r>
          </a:p>
          <a:p>
            <a:endParaRPr lang="en-US" dirty="0"/>
          </a:p>
          <a:p>
            <a:r>
              <a:rPr lang="en-US" dirty="0"/>
              <a:t>Engage customers with decreased incoming local and outgoing ISD call usage, especially in August, with personalized offers.</a:t>
            </a:r>
          </a:p>
          <a:p>
            <a:endParaRPr lang="en-US" dirty="0"/>
          </a:p>
          <a:p>
            <a:r>
              <a:rPr lang="en-US" dirty="0"/>
              <a:t>Monitor value-based cost increases during the action phase and offer targeted promotions, loyalty rewards etc.`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059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5962017" cy="1609344"/>
          </a:xfrm>
        </p:spPr>
        <p:txBody>
          <a:bodyPr/>
          <a:lstStyle/>
          <a:p>
            <a:r>
              <a:rPr lang="en-IN" u="sng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863538" cy="40507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Churn prediction </a:t>
            </a:r>
            <a:r>
              <a:rPr lang="en-US" sz="2800" dirty="0"/>
              <a:t>is a widely used application of Big Data in business, aiming to identify customers who are at risk of discontinuing their service subscriptions. </a:t>
            </a:r>
          </a:p>
          <a:p>
            <a:pPr marL="0" indent="0">
              <a:buNone/>
            </a:pPr>
            <a:r>
              <a:rPr lang="en-US" sz="2800" dirty="0"/>
              <a:t>This issue is particularly significant for telecom companies, as retaining existing customers is generally more cost-effective than acquiring new ones.</a:t>
            </a:r>
            <a:endParaRPr lang="en-IN" sz="2800" dirty="0"/>
          </a:p>
          <a:p>
            <a:pPr marL="0" indent="0">
              <a:buNone/>
            </a:pPr>
            <a:endParaRPr lang="en-IN" sz="2800" b="1" dirty="0"/>
          </a:p>
          <a:p>
            <a:pPr marL="0" indent="0">
              <a:buNone/>
            </a:pPr>
            <a:r>
              <a:rPr lang="en-IN" sz="28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06629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512064"/>
            <a:ext cx="10058400" cy="1609344"/>
          </a:xfrm>
        </p:spPr>
        <p:txBody>
          <a:bodyPr/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Project Objective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30908"/>
            <a:ext cx="7616952" cy="405079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To predict Customer Churn.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Identify the primary variables and factors contributing to customer churn.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Utilize various machine learning algorithms to develop predictive models.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Assess the accuracy and performance of these models.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Determine the most effective model for our business needs and provide an executive summary of our findings.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8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636" y="243495"/>
            <a:ext cx="10058400" cy="1609344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Churn prediction model</a:t>
            </a:r>
            <a:endParaRPr lang="en-IN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9848" y="2121408"/>
            <a:ext cx="2587752" cy="97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Training data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023832" y="3458818"/>
            <a:ext cx="2150431" cy="1142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069848" y="5158335"/>
            <a:ext cx="2587752" cy="862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Testing data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9160330" y="3598233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Real</a:t>
            </a:r>
            <a:endParaRPr lang="en-IN" dirty="0"/>
          </a:p>
        </p:txBody>
      </p:sp>
      <p:cxnSp>
        <p:nvCxnSpPr>
          <p:cNvPr id="10" name="Curved Connector 9"/>
          <p:cNvCxnSpPr/>
          <p:nvPr/>
        </p:nvCxnSpPr>
        <p:spPr>
          <a:xfrm rot="10800000">
            <a:off x="3657600" y="2563872"/>
            <a:ext cx="5502730" cy="1419073"/>
          </a:xfrm>
          <a:prstGeom prst="curvedConnector3">
            <a:avLst>
              <a:gd name="adj1" fmla="val 239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2"/>
          </p:cNvCxnSpPr>
          <p:nvPr/>
        </p:nvCxnSpPr>
        <p:spPr>
          <a:xfrm>
            <a:off x="3657600" y="3101009"/>
            <a:ext cx="1366232" cy="929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363723" y="2097178"/>
            <a:ext cx="1" cy="34923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174263" y="4030281"/>
            <a:ext cx="19860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6" idx="3"/>
          </p:cNvCxnSpPr>
          <p:nvPr/>
        </p:nvCxnSpPr>
        <p:spPr>
          <a:xfrm flipV="1">
            <a:off x="3462563" y="4434366"/>
            <a:ext cx="1876192" cy="723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8" idx="3"/>
            <a:endCxn id="6" idx="4"/>
          </p:cNvCxnSpPr>
          <p:nvPr/>
        </p:nvCxnSpPr>
        <p:spPr>
          <a:xfrm flipV="1">
            <a:off x="3657600" y="4601744"/>
            <a:ext cx="2441448" cy="9878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90420" y="5038793"/>
            <a:ext cx="144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(3)Test=Ok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6789198" y="2410165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(5)Update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3612943" y="4402295"/>
            <a:ext cx="912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(2)Test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3871704" y="3170502"/>
            <a:ext cx="1118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(1)Build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7580107" y="4073564"/>
            <a:ext cx="1234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(4)Predict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1731818" y="3982945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independent</a:t>
            </a:r>
          </a:p>
        </p:txBody>
      </p:sp>
    </p:spTree>
    <p:extLst>
      <p:ext uri="{BB962C8B-B14F-4D97-AF65-F5344CB8AC3E}">
        <p14:creationId xmlns:p14="http://schemas.microsoft.com/office/powerpoint/2010/main" val="333220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Exploratory Data Analysis</a:t>
            </a:r>
            <a:endParaRPr lang="en-IN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3200" dirty="0"/>
              <a:t>Data visualisation using seaborn and matplotlib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/>
              <a:t>Exploratory data analysis (EDA) is an approach to analyse data sets &amp; to summarize their main characteristics, often with visual methods.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/>
              <a:t>A Statistical model can be used or not, but primarily EDA is for seeing what the data can tell us beyond the formal modelling or hypothesis.</a:t>
            </a:r>
          </a:p>
        </p:txBody>
      </p:sp>
    </p:spTree>
    <p:extLst>
      <p:ext uri="{BB962C8B-B14F-4D97-AF65-F5344CB8AC3E}">
        <p14:creationId xmlns:p14="http://schemas.microsoft.com/office/powerpoint/2010/main" val="379138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Bar Graph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E22C874-8034-32A7-997D-C638FD220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415515">
            <a:off x="4700030" y="2716701"/>
            <a:ext cx="3387188" cy="270475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21926" y="2423160"/>
            <a:ext cx="3200400" cy="3291840"/>
          </a:xfrm>
        </p:spPr>
        <p:txBody>
          <a:bodyPr>
            <a:normAutofit/>
          </a:bodyPr>
          <a:lstStyle/>
          <a:p>
            <a:r>
              <a:rPr lang="en-US" sz="2400" dirty="0"/>
              <a:t>Since 91.9% of the customers do not churn, this indicates possibility of class imbalance.</a:t>
            </a:r>
            <a:endParaRPr lang="en-IN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9C38A5-81A2-3DA9-DA66-3C960FD68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07" y="307902"/>
            <a:ext cx="4913906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8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235526"/>
            <a:ext cx="3200400" cy="580505"/>
          </a:xfrm>
        </p:spPr>
        <p:txBody>
          <a:bodyPr>
            <a:normAutofit/>
          </a:bodyPr>
          <a:lstStyle/>
          <a:p>
            <a:r>
              <a:rPr lang="en-IN" dirty="0"/>
              <a:t>BAR Plot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954577"/>
            <a:ext cx="3200400" cy="575102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As can be seen from the bar plot, churn decreases as the duration of services increases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Therefore the company should focus on offering better plans to shorter tenure subscribers.</a:t>
            </a:r>
            <a:br>
              <a:rPr lang="en-IN" sz="2400" dirty="0"/>
            </a:b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F098C3-560C-45AB-9C27-ACE971333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280"/>
            <a:ext cx="8303740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9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249803"/>
            <a:ext cx="3200400" cy="777406"/>
          </a:xfrm>
        </p:spPr>
        <p:txBody>
          <a:bodyPr/>
          <a:lstStyle/>
          <a:p>
            <a:r>
              <a:rPr lang="en-IN" dirty="0"/>
              <a:t>Heat map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027209"/>
            <a:ext cx="3200400" cy="5294078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u="sng" dirty="0"/>
              <a:t>Correlation</a:t>
            </a:r>
            <a:r>
              <a:rPr lang="en-IN" sz="1800" dirty="0"/>
              <a:t>: Dependence or association is any statistical relationship, whether causal or not, between two random variables or bivariate data.</a:t>
            </a:r>
            <a:br>
              <a:rPr lang="en-IN" sz="1800" dirty="0"/>
            </a:br>
            <a:r>
              <a:rPr lang="en-IN" sz="1800" dirty="0"/>
              <a:t>With the help of Correlation matrix, we can find interdependency between variables 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As can be seen that total_ic_mou_6, std_ic_mou_6 and loc_ic_mou_6 have a strong correlation with other fields</a:t>
            </a:r>
            <a:br>
              <a:rPr lang="en-IN" sz="1800" dirty="0"/>
            </a:br>
            <a:endParaRPr lang="en-IN" sz="180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1FC6823-C69E-5B9A-F5B9-04C8EED95BB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24D012-82F1-F3D2-3FE9-64610D6D4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8303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14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Average Revenue per user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br>
              <a:rPr lang="en-IN" sz="2400" dirty="0"/>
            </a:br>
            <a:endParaRPr lang="en-IN" sz="2400" dirty="0"/>
          </a:p>
          <a:p>
            <a:r>
              <a:rPr lang="en-IN" sz="2400" dirty="0"/>
              <a:t>There is a </a:t>
            </a:r>
            <a:r>
              <a:rPr lang="en-US" sz="2400" dirty="0"/>
              <a:t>huge drop in Average revenue per user in the Action phase for churned customers</a:t>
            </a:r>
            <a:endParaRPr lang="en-IN" sz="240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AC397AD-A857-8DC8-0C72-6806C1C48C6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DD563C-7FCD-B324-D77B-5372F15E1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8303740" cy="34289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CF241B-70C1-0DCD-F901-200D0F2EB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8303740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37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1303</TotalTime>
  <Words>588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Wood Type</vt:lpstr>
      <vt:lpstr>Telecom churn prediction</vt:lpstr>
      <vt:lpstr>INTRODUCTION</vt:lpstr>
      <vt:lpstr>Project Objective </vt:lpstr>
      <vt:lpstr>Churn prediction model</vt:lpstr>
      <vt:lpstr>Exploratory Data Analysis</vt:lpstr>
      <vt:lpstr>Bar Graph</vt:lpstr>
      <vt:lpstr>BAR Plot</vt:lpstr>
      <vt:lpstr>Heat map</vt:lpstr>
      <vt:lpstr>Average Revenue per user</vt:lpstr>
      <vt:lpstr>ROC Curve &amp; Optimal Cutoff</vt:lpstr>
      <vt:lpstr>Scores OF VARIOUS MODELS</vt:lpstr>
      <vt:lpstr>Most Important predictors</vt:lpstr>
      <vt:lpstr>Recommendations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churn prediction</dc:title>
  <dc:creator>praveenkumar06021999@gmail.com</dc:creator>
  <cp:lastModifiedBy>Harsimran Singh</cp:lastModifiedBy>
  <cp:revision>54</cp:revision>
  <dcterms:created xsi:type="dcterms:W3CDTF">2019-06-21T19:31:36Z</dcterms:created>
  <dcterms:modified xsi:type="dcterms:W3CDTF">2024-08-09T17:57:58Z</dcterms:modified>
</cp:coreProperties>
</file>