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11" r:id="rId1"/>
  </p:sldMasterIdLst>
  <p:notesMasterIdLst>
    <p:notesMasterId r:id="rId34"/>
  </p:notesMasterIdLst>
  <p:sldIdLst>
    <p:sldId id="257" r:id="rId2"/>
    <p:sldId id="256" r:id="rId3"/>
    <p:sldId id="258" r:id="rId4"/>
    <p:sldId id="259" r:id="rId5"/>
    <p:sldId id="260" r:id="rId6"/>
    <p:sldId id="261" r:id="rId7"/>
    <p:sldId id="262" r:id="rId8"/>
    <p:sldId id="263" r:id="rId9"/>
    <p:sldId id="264" r:id="rId10"/>
    <p:sldId id="273" r:id="rId11"/>
    <p:sldId id="265" r:id="rId12"/>
    <p:sldId id="266" r:id="rId13"/>
    <p:sldId id="272" r:id="rId14"/>
    <p:sldId id="267" r:id="rId15"/>
    <p:sldId id="269" r:id="rId16"/>
    <p:sldId id="271" r:id="rId17"/>
    <p:sldId id="293" r:id="rId18"/>
    <p:sldId id="274" r:id="rId19"/>
    <p:sldId id="275" r:id="rId20"/>
    <p:sldId id="276" r:id="rId21"/>
    <p:sldId id="277" r:id="rId22"/>
    <p:sldId id="278" r:id="rId23"/>
    <p:sldId id="279" r:id="rId24"/>
    <p:sldId id="281" r:id="rId25"/>
    <p:sldId id="284" r:id="rId26"/>
    <p:sldId id="285" r:id="rId27"/>
    <p:sldId id="286" r:id="rId28"/>
    <p:sldId id="287" r:id="rId29"/>
    <p:sldId id="290" r:id="rId30"/>
    <p:sldId id="291" r:id="rId31"/>
    <p:sldId id="292" r:id="rId32"/>
    <p:sldId id="289"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B1D3EBD-CBDB-4356-A70E-ED3AD49DA316}">
          <p14:sldIdLst>
            <p14:sldId id="257"/>
            <p14:sldId id="256"/>
            <p14:sldId id="258"/>
            <p14:sldId id="259"/>
            <p14:sldId id="260"/>
            <p14:sldId id="261"/>
            <p14:sldId id="262"/>
            <p14:sldId id="263"/>
            <p14:sldId id="264"/>
            <p14:sldId id="273"/>
            <p14:sldId id="265"/>
            <p14:sldId id="266"/>
            <p14:sldId id="272"/>
          </p14:sldIdLst>
        </p14:section>
        <p14:section name="Untitled Section" id="{D33F64C5-6C63-4F90-98E0-658D82D7C27E}">
          <p14:sldIdLst>
            <p14:sldId id="267"/>
            <p14:sldId id="269"/>
            <p14:sldId id="271"/>
            <p14:sldId id="293"/>
            <p14:sldId id="274"/>
            <p14:sldId id="275"/>
            <p14:sldId id="276"/>
            <p14:sldId id="277"/>
            <p14:sldId id="278"/>
            <p14:sldId id="279"/>
            <p14:sldId id="281"/>
            <p14:sldId id="284"/>
            <p14:sldId id="285"/>
            <p14:sldId id="286"/>
            <p14:sldId id="287"/>
            <p14:sldId id="290"/>
            <p14:sldId id="291"/>
            <p14:sldId id="292"/>
            <p14:sldId id="28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B39606-C5EC-45AF-A193-A4F31069B26F}" v="20" dt="2025-03-11T07:48:41.75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95" autoAdjust="0"/>
    <p:restoredTop sz="94660"/>
  </p:normalViewPr>
  <p:slideViewPr>
    <p:cSldViewPr snapToGrid="0">
      <p:cViewPr varScale="1">
        <p:scale>
          <a:sx n="78" d="100"/>
          <a:sy n="78" d="100"/>
        </p:scale>
        <p:origin x="74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sha konari" userId="816cab24cb31d2bb" providerId="LiveId" clId="{C4B39606-C5EC-45AF-A193-A4F31069B26F}"/>
    <pc:docChg chg="addSld delSld modSld modMainMaster modSection">
      <pc:chgData name="harsha konari" userId="816cab24cb31d2bb" providerId="LiveId" clId="{C4B39606-C5EC-45AF-A193-A4F31069B26F}" dt="2025-03-11T07:48:41.755" v="42"/>
      <pc:docMkLst>
        <pc:docMk/>
      </pc:docMkLst>
      <pc:sldChg chg="modTransition">
        <pc:chgData name="harsha konari" userId="816cab24cb31d2bb" providerId="LiveId" clId="{C4B39606-C5EC-45AF-A193-A4F31069B26F}" dt="2025-03-11T07:48:41.755" v="42"/>
        <pc:sldMkLst>
          <pc:docMk/>
          <pc:sldMk cId="1632984643" sldId="256"/>
        </pc:sldMkLst>
      </pc:sldChg>
      <pc:sldChg chg="modTransition">
        <pc:chgData name="harsha konari" userId="816cab24cb31d2bb" providerId="LiveId" clId="{C4B39606-C5EC-45AF-A193-A4F31069B26F}" dt="2025-03-11T07:48:41.755" v="42"/>
        <pc:sldMkLst>
          <pc:docMk/>
          <pc:sldMk cId="2003669949" sldId="257"/>
        </pc:sldMkLst>
      </pc:sldChg>
      <pc:sldChg chg="modSp mod modTransition">
        <pc:chgData name="harsha konari" userId="816cab24cb31d2bb" providerId="LiveId" clId="{C4B39606-C5EC-45AF-A193-A4F31069B26F}" dt="2025-03-11T07:48:41.755" v="42"/>
        <pc:sldMkLst>
          <pc:docMk/>
          <pc:sldMk cId="1092647808" sldId="258"/>
        </pc:sldMkLst>
        <pc:spChg chg="mod">
          <ac:chgData name="harsha konari" userId="816cab24cb31d2bb" providerId="LiveId" clId="{C4B39606-C5EC-45AF-A193-A4F31069B26F}" dt="2025-03-11T07:45:05.372" v="2" actId="123"/>
          <ac:spMkLst>
            <pc:docMk/>
            <pc:sldMk cId="1092647808" sldId="258"/>
            <ac:spMk id="3" creationId="{28323ADD-0906-E8A6-DE53-D260713723F9}"/>
          </ac:spMkLst>
        </pc:spChg>
      </pc:sldChg>
      <pc:sldChg chg="modSp mod modTransition">
        <pc:chgData name="harsha konari" userId="816cab24cb31d2bb" providerId="LiveId" clId="{C4B39606-C5EC-45AF-A193-A4F31069B26F}" dt="2025-03-11T07:48:41.755" v="42"/>
        <pc:sldMkLst>
          <pc:docMk/>
          <pc:sldMk cId="3393710873" sldId="259"/>
        </pc:sldMkLst>
        <pc:spChg chg="mod">
          <ac:chgData name="harsha konari" userId="816cab24cb31d2bb" providerId="LiveId" clId="{C4B39606-C5EC-45AF-A193-A4F31069B26F}" dt="2025-03-11T07:45:14.126" v="3" actId="123"/>
          <ac:spMkLst>
            <pc:docMk/>
            <pc:sldMk cId="3393710873" sldId="259"/>
            <ac:spMk id="3" creationId="{40E8FF8F-5E8D-B873-37BD-E947396594F1}"/>
          </ac:spMkLst>
        </pc:spChg>
      </pc:sldChg>
      <pc:sldChg chg="modSp mod modTransition">
        <pc:chgData name="harsha konari" userId="816cab24cb31d2bb" providerId="LiveId" clId="{C4B39606-C5EC-45AF-A193-A4F31069B26F}" dt="2025-03-11T07:48:41.755" v="42"/>
        <pc:sldMkLst>
          <pc:docMk/>
          <pc:sldMk cId="2367089302" sldId="260"/>
        </pc:sldMkLst>
        <pc:spChg chg="mod">
          <ac:chgData name="harsha konari" userId="816cab24cb31d2bb" providerId="LiveId" clId="{C4B39606-C5EC-45AF-A193-A4F31069B26F}" dt="2025-03-11T07:45:27.472" v="4" actId="123"/>
          <ac:spMkLst>
            <pc:docMk/>
            <pc:sldMk cId="2367089302" sldId="260"/>
            <ac:spMk id="3" creationId="{31199F2A-004C-453F-EA2B-1D98C7E7DCCC}"/>
          </ac:spMkLst>
        </pc:spChg>
      </pc:sldChg>
      <pc:sldChg chg="modSp mod modTransition">
        <pc:chgData name="harsha konari" userId="816cab24cb31d2bb" providerId="LiveId" clId="{C4B39606-C5EC-45AF-A193-A4F31069B26F}" dt="2025-03-11T07:48:41.755" v="42"/>
        <pc:sldMkLst>
          <pc:docMk/>
          <pc:sldMk cId="2979621426" sldId="261"/>
        </pc:sldMkLst>
        <pc:spChg chg="mod">
          <ac:chgData name="harsha konari" userId="816cab24cb31d2bb" providerId="LiveId" clId="{C4B39606-C5EC-45AF-A193-A4F31069B26F}" dt="2025-03-11T07:45:47.094" v="7" actId="123"/>
          <ac:spMkLst>
            <pc:docMk/>
            <pc:sldMk cId="2979621426" sldId="261"/>
            <ac:spMk id="3" creationId="{F20DB24D-9EC5-9F0E-2B7F-81CAD6F16A98}"/>
          </ac:spMkLst>
        </pc:spChg>
      </pc:sldChg>
      <pc:sldChg chg="modSp mod modTransition">
        <pc:chgData name="harsha konari" userId="816cab24cb31d2bb" providerId="LiveId" clId="{C4B39606-C5EC-45AF-A193-A4F31069B26F}" dt="2025-03-11T07:48:41.755" v="42"/>
        <pc:sldMkLst>
          <pc:docMk/>
          <pc:sldMk cId="1313931746" sldId="262"/>
        </pc:sldMkLst>
        <pc:spChg chg="mod">
          <ac:chgData name="harsha konari" userId="816cab24cb31d2bb" providerId="LiveId" clId="{C4B39606-C5EC-45AF-A193-A4F31069B26F}" dt="2025-03-11T07:45:55.412" v="8" actId="123"/>
          <ac:spMkLst>
            <pc:docMk/>
            <pc:sldMk cId="1313931746" sldId="262"/>
            <ac:spMk id="3" creationId="{BC49D6DC-200A-AEFD-DF44-C7F5D0086B9F}"/>
          </ac:spMkLst>
        </pc:spChg>
      </pc:sldChg>
      <pc:sldChg chg="modSp mod modTransition">
        <pc:chgData name="harsha konari" userId="816cab24cb31d2bb" providerId="LiveId" clId="{C4B39606-C5EC-45AF-A193-A4F31069B26F}" dt="2025-03-11T07:48:41.755" v="42"/>
        <pc:sldMkLst>
          <pc:docMk/>
          <pc:sldMk cId="1857236706" sldId="263"/>
        </pc:sldMkLst>
        <pc:spChg chg="mod">
          <ac:chgData name="harsha konari" userId="816cab24cb31d2bb" providerId="LiveId" clId="{C4B39606-C5EC-45AF-A193-A4F31069B26F}" dt="2025-03-11T07:46:04.287" v="10" actId="123"/>
          <ac:spMkLst>
            <pc:docMk/>
            <pc:sldMk cId="1857236706" sldId="263"/>
            <ac:spMk id="3" creationId="{A3B73FD1-CEED-F303-ADDD-60B6CB2ACA68}"/>
          </ac:spMkLst>
        </pc:spChg>
      </pc:sldChg>
      <pc:sldChg chg="modTransition">
        <pc:chgData name="harsha konari" userId="816cab24cb31d2bb" providerId="LiveId" clId="{C4B39606-C5EC-45AF-A193-A4F31069B26F}" dt="2025-03-11T07:48:41.755" v="42"/>
        <pc:sldMkLst>
          <pc:docMk/>
          <pc:sldMk cId="138223910" sldId="264"/>
        </pc:sldMkLst>
      </pc:sldChg>
      <pc:sldChg chg="modTransition">
        <pc:chgData name="harsha konari" userId="816cab24cb31d2bb" providerId="LiveId" clId="{C4B39606-C5EC-45AF-A193-A4F31069B26F}" dt="2025-03-11T07:48:41.755" v="42"/>
        <pc:sldMkLst>
          <pc:docMk/>
          <pc:sldMk cId="3173703710" sldId="265"/>
        </pc:sldMkLst>
      </pc:sldChg>
      <pc:sldChg chg="modTransition">
        <pc:chgData name="harsha konari" userId="816cab24cb31d2bb" providerId="LiveId" clId="{C4B39606-C5EC-45AF-A193-A4F31069B26F}" dt="2025-03-11T07:48:41.755" v="42"/>
        <pc:sldMkLst>
          <pc:docMk/>
          <pc:sldMk cId="1712626230" sldId="266"/>
        </pc:sldMkLst>
      </pc:sldChg>
      <pc:sldChg chg="modTransition">
        <pc:chgData name="harsha konari" userId="816cab24cb31d2bb" providerId="LiveId" clId="{C4B39606-C5EC-45AF-A193-A4F31069B26F}" dt="2025-03-11T07:48:41.755" v="42"/>
        <pc:sldMkLst>
          <pc:docMk/>
          <pc:sldMk cId="4285266397" sldId="267"/>
        </pc:sldMkLst>
      </pc:sldChg>
      <pc:sldChg chg="modTransition">
        <pc:chgData name="harsha konari" userId="816cab24cb31d2bb" providerId="LiveId" clId="{C4B39606-C5EC-45AF-A193-A4F31069B26F}" dt="2025-03-11T07:48:41.755" v="42"/>
        <pc:sldMkLst>
          <pc:docMk/>
          <pc:sldMk cId="1122786876" sldId="269"/>
        </pc:sldMkLst>
      </pc:sldChg>
      <pc:sldChg chg="modTransition">
        <pc:chgData name="harsha konari" userId="816cab24cb31d2bb" providerId="LiveId" clId="{C4B39606-C5EC-45AF-A193-A4F31069B26F}" dt="2025-03-11T07:48:41.755" v="42"/>
        <pc:sldMkLst>
          <pc:docMk/>
          <pc:sldMk cId="3401643146" sldId="271"/>
        </pc:sldMkLst>
      </pc:sldChg>
      <pc:sldChg chg="modSp mod modTransition">
        <pc:chgData name="harsha konari" userId="816cab24cb31d2bb" providerId="LiveId" clId="{C4B39606-C5EC-45AF-A193-A4F31069B26F}" dt="2025-03-11T07:48:41.755" v="42"/>
        <pc:sldMkLst>
          <pc:docMk/>
          <pc:sldMk cId="1660551422" sldId="272"/>
        </pc:sldMkLst>
        <pc:spChg chg="mod">
          <ac:chgData name="harsha konari" userId="816cab24cb31d2bb" providerId="LiveId" clId="{C4B39606-C5EC-45AF-A193-A4F31069B26F}" dt="2025-03-11T07:46:23.649" v="15" actId="20577"/>
          <ac:spMkLst>
            <pc:docMk/>
            <pc:sldMk cId="1660551422" sldId="272"/>
            <ac:spMk id="3" creationId="{A8F9DFFD-9543-E8DE-608A-386D62ABD204}"/>
          </ac:spMkLst>
        </pc:spChg>
      </pc:sldChg>
      <pc:sldChg chg="modTransition">
        <pc:chgData name="harsha konari" userId="816cab24cb31d2bb" providerId="LiveId" clId="{C4B39606-C5EC-45AF-A193-A4F31069B26F}" dt="2025-03-11T07:48:41.755" v="42"/>
        <pc:sldMkLst>
          <pc:docMk/>
          <pc:sldMk cId="1538659183" sldId="273"/>
        </pc:sldMkLst>
      </pc:sldChg>
      <pc:sldChg chg="modTransition">
        <pc:chgData name="harsha konari" userId="816cab24cb31d2bb" providerId="LiveId" clId="{C4B39606-C5EC-45AF-A193-A4F31069B26F}" dt="2025-03-11T07:48:41.755" v="42"/>
        <pc:sldMkLst>
          <pc:docMk/>
          <pc:sldMk cId="4202280339" sldId="274"/>
        </pc:sldMkLst>
      </pc:sldChg>
      <pc:sldChg chg="modTransition">
        <pc:chgData name="harsha konari" userId="816cab24cb31d2bb" providerId="LiveId" clId="{C4B39606-C5EC-45AF-A193-A4F31069B26F}" dt="2025-03-11T07:48:41.755" v="42"/>
        <pc:sldMkLst>
          <pc:docMk/>
          <pc:sldMk cId="2026304153" sldId="275"/>
        </pc:sldMkLst>
      </pc:sldChg>
      <pc:sldChg chg="modTransition">
        <pc:chgData name="harsha konari" userId="816cab24cb31d2bb" providerId="LiveId" clId="{C4B39606-C5EC-45AF-A193-A4F31069B26F}" dt="2025-03-11T07:48:41.755" v="42"/>
        <pc:sldMkLst>
          <pc:docMk/>
          <pc:sldMk cId="3397811462" sldId="276"/>
        </pc:sldMkLst>
      </pc:sldChg>
      <pc:sldChg chg="modTransition">
        <pc:chgData name="harsha konari" userId="816cab24cb31d2bb" providerId="LiveId" clId="{C4B39606-C5EC-45AF-A193-A4F31069B26F}" dt="2025-03-11T07:48:41.755" v="42"/>
        <pc:sldMkLst>
          <pc:docMk/>
          <pc:sldMk cId="208828229" sldId="277"/>
        </pc:sldMkLst>
      </pc:sldChg>
      <pc:sldChg chg="modSp mod modTransition">
        <pc:chgData name="harsha konari" userId="816cab24cb31d2bb" providerId="LiveId" clId="{C4B39606-C5EC-45AF-A193-A4F31069B26F}" dt="2025-03-11T07:48:41.755" v="42"/>
        <pc:sldMkLst>
          <pc:docMk/>
          <pc:sldMk cId="1958253713" sldId="278"/>
        </pc:sldMkLst>
        <pc:spChg chg="mod">
          <ac:chgData name="harsha konari" userId="816cab24cb31d2bb" providerId="LiveId" clId="{C4B39606-C5EC-45AF-A193-A4F31069B26F}" dt="2025-03-11T07:46:36.302" v="16" actId="123"/>
          <ac:spMkLst>
            <pc:docMk/>
            <pc:sldMk cId="1958253713" sldId="278"/>
            <ac:spMk id="3" creationId="{56C1177D-314C-13A3-291B-33CE2C2829B4}"/>
          </ac:spMkLst>
        </pc:spChg>
      </pc:sldChg>
      <pc:sldChg chg="modSp mod modTransition">
        <pc:chgData name="harsha konari" userId="816cab24cb31d2bb" providerId="LiveId" clId="{C4B39606-C5EC-45AF-A193-A4F31069B26F}" dt="2025-03-11T07:48:41.755" v="42"/>
        <pc:sldMkLst>
          <pc:docMk/>
          <pc:sldMk cId="2084742454" sldId="279"/>
        </pc:sldMkLst>
        <pc:spChg chg="mod">
          <ac:chgData name="harsha konari" userId="816cab24cb31d2bb" providerId="LiveId" clId="{C4B39606-C5EC-45AF-A193-A4F31069B26F}" dt="2025-03-11T07:46:42.827" v="17" actId="123"/>
          <ac:spMkLst>
            <pc:docMk/>
            <pc:sldMk cId="2084742454" sldId="279"/>
            <ac:spMk id="3" creationId="{9338782D-09BF-2C02-A7CF-3C7DC00CAC87}"/>
          </ac:spMkLst>
        </pc:spChg>
      </pc:sldChg>
      <pc:sldChg chg="modSp mod modTransition">
        <pc:chgData name="harsha konari" userId="816cab24cb31d2bb" providerId="LiveId" clId="{C4B39606-C5EC-45AF-A193-A4F31069B26F}" dt="2025-03-11T07:48:41.755" v="42"/>
        <pc:sldMkLst>
          <pc:docMk/>
          <pc:sldMk cId="440237508" sldId="281"/>
        </pc:sldMkLst>
        <pc:spChg chg="mod">
          <ac:chgData name="harsha konari" userId="816cab24cb31d2bb" providerId="LiveId" clId="{C4B39606-C5EC-45AF-A193-A4F31069B26F}" dt="2025-03-11T07:46:49.926" v="18" actId="123"/>
          <ac:spMkLst>
            <pc:docMk/>
            <pc:sldMk cId="440237508" sldId="281"/>
            <ac:spMk id="3" creationId="{EBA7657A-3FC9-98AE-11F4-6CAE04FF1E5D}"/>
          </ac:spMkLst>
        </pc:spChg>
      </pc:sldChg>
      <pc:sldChg chg="modTransition">
        <pc:chgData name="harsha konari" userId="816cab24cb31d2bb" providerId="LiveId" clId="{C4B39606-C5EC-45AF-A193-A4F31069B26F}" dt="2025-03-11T07:48:41.755" v="42"/>
        <pc:sldMkLst>
          <pc:docMk/>
          <pc:sldMk cId="3453288649" sldId="284"/>
        </pc:sldMkLst>
      </pc:sldChg>
      <pc:sldChg chg="modTransition">
        <pc:chgData name="harsha konari" userId="816cab24cb31d2bb" providerId="LiveId" clId="{C4B39606-C5EC-45AF-A193-A4F31069B26F}" dt="2025-03-11T07:48:41.755" v="42"/>
        <pc:sldMkLst>
          <pc:docMk/>
          <pc:sldMk cId="529248398" sldId="285"/>
        </pc:sldMkLst>
      </pc:sldChg>
      <pc:sldChg chg="modTransition">
        <pc:chgData name="harsha konari" userId="816cab24cb31d2bb" providerId="LiveId" clId="{C4B39606-C5EC-45AF-A193-A4F31069B26F}" dt="2025-03-11T07:48:41.755" v="42"/>
        <pc:sldMkLst>
          <pc:docMk/>
          <pc:sldMk cId="3653476756" sldId="286"/>
        </pc:sldMkLst>
      </pc:sldChg>
      <pc:sldChg chg="modSp mod modTransition">
        <pc:chgData name="harsha konari" userId="816cab24cb31d2bb" providerId="LiveId" clId="{C4B39606-C5EC-45AF-A193-A4F31069B26F}" dt="2025-03-11T07:48:41.755" v="42"/>
        <pc:sldMkLst>
          <pc:docMk/>
          <pc:sldMk cId="2152900645" sldId="287"/>
        </pc:sldMkLst>
        <pc:spChg chg="mod">
          <ac:chgData name="harsha konari" userId="816cab24cb31d2bb" providerId="LiveId" clId="{C4B39606-C5EC-45AF-A193-A4F31069B26F}" dt="2025-03-11T07:46:57.597" v="19" actId="123"/>
          <ac:spMkLst>
            <pc:docMk/>
            <pc:sldMk cId="2152900645" sldId="287"/>
            <ac:spMk id="3" creationId="{5A433899-5528-00F1-F857-CEAA1F25A5B9}"/>
          </ac:spMkLst>
        </pc:spChg>
      </pc:sldChg>
      <pc:sldChg chg="modTransition">
        <pc:chgData name="harsha konari" userId="816cab24cb31d2bb" providerId="LiveId" clId="{C4B39606-C5EC-45AF-A193-A4F31069B26F}" dt="2025-03-11T07:48:41.755" v="42"/>
        <pc:sldMkLst>
          <pc:docMk/>
          <pc:sldMk cId="755640709" sldId="289"/>
        </pc:sldMkLst>
      </pc:sldChg>
      <pc:sldChg chg="modSp mod modTransition">
        <pc:chgData name="harsha konari" userId="816cab24cb31d2bb" providerId="LiveId" clId="{C4B39606-C5EC-45AF-A193-A4F31069B26F}" dt="2025-03-11T07:48:41.755" v="42"/>
        <pc:sldMkLst>
          <pc:docMk/>
          <pc:sldMk cId="1925037223" sldId="290"/>
        </pc:sldMkLst>
        <pc:spChg chg="mod">
          <ac:chgData name="harsha konari" userId="816cab24cb31d2bb" providerId="LiveId" clId="{C4B39606-C5EC-45AF-A193-A4F31069B26F}" dt="2025-03-11T07:47:03.773" v="20" actId="123"/>
          <ac:spMkLst>
            <pc:docMk/>
            <pc:sldMk cId="1925037223" sldId="290"/>
            <ac:spMk id="3" creationId="{853D8C46-FF5F-E860-E0F2-4E51DD61AAE8}"/>
          </ac:spMkLst>
        </pc:spChg>
      </pc:sldChg>
      <pc:sldChg chg="modSp mod modTransition">
        <pc:chgData name="harsha konari" userId="816cab24cb31d2bb" providerId="LiveId" clId="{C4B39606-C5EC-45AF-A193-A4F31069B26F}" dt="2025-03-11T07:48:41.755" v="42"/>
        <pc:sldMkLst>
          <pc:docMk/>
          <pc:sldMk cId="2290212092" sldId="291"/>
        </pc:sldMkLst>
        <pc:spChg chg="mod">
          <ac:chgData name="harsha konari" userId="816cab24cb31d2bb" providerId="LiveId" clId="{C4B39606-C5EC-45AF-A193-A4F31069B26F}" dt="2025-03-11T07:47:09.744" v="21" actId="123"/>
          <ac:spMkLst>
            <pc:docMk/>
            <pc:sldMk cId="2290212092" sldId="291"/>
            <ac:spMk id="3" creationId="{818EC068-3BFF-0A51-7664-A8E109E85E7D}"/>
          </ac:spMkLst>
        </pc:spChg>
      </pc:sldChg>
      <pc:sldChg chg="modSp mod modTransition">
        <pc:chgData name="harsha konari" userId="816cab24cb31d2bb" providerId="LiveId" clId="{C4B39606-C5EC-45AF-A193-A4F31069B26F}" dt="2025-03-11T07:48:41.755" v="42"/>
        <pc:sldMkLst>
          <pc:docMk/>
          <pc:sldMk cId="1198219871" sldId="292"/>
        </pc:sldMkLst>
        <pc:spChg chg="mod">
          <ac:chgData name="harsha konari" userId="816cab24cb31d2bb" providerId="LiveId" clId="{C4B39606-C5EC-45AF-A193-A4F31069B26F}" dt="2025-03-11T07:47:19.232" v="22" actId="123"/>
          <ac:spMkLst>
            <pc:docMk/>
            <pc:sldMk cId="1198219871" sldId="292"/>
            <ac:spMk id="3" creationId="{24EE51F8-6DDE-C483-0B47-FCA1BD48AAEA}"/>
          </ac:spMkLst>
        </pc:spChg>
      </pc:sldChg>
      <pc:sldChg chg="modTransition">
        <pc:chgData name="harsha konari" userId="816cab24cb31d2bb" providerId="LiveId" clId="{C4B39606-C5EC-45AF-A193-A4F31069B26F}" dt="2025-03-11T07:48:41.755" v="42"/>
        <pc:sldMkLst>
          <pc:docMk/>
          <pc:sldMk cId="3351508368" sldId="293"/>
        </pc:sldMkLst>
      </pc:sldChg>
      <pc:sldChg chg="new del">
        <pc:chgData name="harsha konari" userId="816cab24cb31d2bb" providerId="LiveId" clId="{C4B39606-C5EC-45AF-A193-A4F31069B26F}" dt="2025-03-11T06:52:29.927" v="1" actId="47"/>
        <pc:sldMkLst>
          <pc:docMk/>
          <pc:sldMk cId="2888173472" sldId="294"/>
        </pc:sldMkLst>
      </pc:sldChg>
      <pc:sldMasterChg chg="modTransition modSldLayout">
        <pc:chgData name="harsha konari" userId="816cab24cb31d2bb" providerId="LiveId" clId="{C4B39606-C5EC-45AF-A193-A4F31069B26F}" dt="2025-03-11T07:48:41.755" v="42"/>
        <pc:sldMasterMkLst>
          <pc:docMk/>
          <pc:sldMasterMk cId="1140743906" sldId="2147484411"/>
        </pc:sldMasterMkLst>
        <pc:sldLayoutChg chg="modTransition">
          <pc:chgData name="harsha konari" userId="816cab24cb31d2bb" providerId="LiveId" clId="{C4B39606-C5EC-45AF-A193-A4F31069B26F}" dt="2025-03-11T07:48:41.755" v="42"/>
          <pc:sldLayoutMkLst>
            <pc:docMk/>
            <pc:sldMasterMk cId="1140743906" sldId="2147484411"/>
            <pc:sldLayoutMk cId="3256964133" sldId="2147484412"/>
          </pc:sldLayoutMkLst>
        </pc:sldLayoutChg>
        <pc:sldLayoutChg chg="modTransition">
          <pc:chgData name="harsha konari" userId="816cab24cb31d2bb" providerId="LiveId" clId="{C4B39606-C5EC-45AF-A193-A4F31069B26F}" dt="2025-03-11T07:48:41.755" v="42"/>
          <pc:sldLayoutMkLst>
            <pc:docMk/>
            <pc:sldMasterMk cId="1140743906" sldId="2147484411"/>
            <pc:sldLayoutMk cId="2438293981" sldId="2147484413"/>
          </pc:sldLayoutMkLst>
        </pc:sldLayoutChg>
        <pc:sldLayoutChg chg="modTransition">
          <pc:chgData name="harsha konari" userId="816cab24cb31d2bb" providerId="LiveId" clId="{C4B39606-C5EC-45AF-A193-A4F31069B26F}" dt="2025-03-11T07:48:41.755" v="42"/>
          <pc:sldLayoutMkLst>
            <pc:docMk/>
            <pc:sldMasterMk cId="1140743906" sldId="2147484411"/>
            <pc:sldLayoutMk cId="3788967789" sldId="2147484414"/>
          </pc:sldLayoutMkLst>
        </pc:sldLayoutChg>
        <pc:sldLayoutChg chg="modTransition">
          <pc:chgData name="harsha konari" userId="816cab24cb31d2bb" providerId="LiveId" clId="{C4B39606-C5EC-45AF-A193-A4F31069B26F}" dt="2025-03-11T07:48:41.755" v="42"/>
          <pc:sldLayoutMkLst>
            <pc:docMk/>
            <pc:sldMasterMk cId="1140743906" sldId="2147484411"/>
            <pc:sldLayoutMk cId="2218449994" sldId="2147484415"/>
          </pc:sldLayoutMkLst>
        </pc:sldLayoutChg>
        <pc:sldLayoutChg chg="modTransition">
          <pc:chgData name="harsha konari" userId="816cab24cb31d2bb" providerId="LiveId" clId="{C4B39606-C5EC-45AF-A193-A4F31069B26F}" dt="2025-03-11T07:48:41.755" v="42"/>
          <pc:sldLayoutMkLst>
            <pc:docMk/>
            <pc:sldMasterMk cId="1140743906" sldId="2147484411"/>
            <pc:sldLayoutMk cId="1864123657" sldId="2147484416"/>
          </pc:sldLayoutMkLst>
        </pc:sldLayoutChg>
        <pc:sldLayoutChg chg="modTransition">
          <pc:chgData name="harsha konari" userId="816cab24cb31d2bb" providerId="LiveId" clId="{C4B39606-C5EC-45AF-A193-A4F31069B26F}" dt="2025-03-11T07:48:41.755" v="42"/>
          <pc:sldLayoutMkLst>
            <pc:docMk/>
            <pc:sldMasterMk cId="1140743906" sldId="2147484411"/>
            <pc:sldLayoutMk cId="621934140" sldId="2147484417"/>
          </pc:sldLayoutMkLst>
        </pc:sldLayoutChg>
        <pc:sldLayoutChg chg="modTransition">
          <pc:chgData name="harsha konari" userId="816cab24cb31d2bb" providerId="LiveId" clId="{C4B39606-C5EC-45AF-A193-A4F31069B26F}" dt="2025-03-11T07:48:41.755" v="42"/>
          <pc:sldLayoutMkLst>
            <pc:docMk/>
            <pc:sldMasterMk cId="1140743906" sldId="2147484411"/>
            <pc:sldLayoutMk cId="721476349" sldId="2147484418"/>
          </pc:sldLayoutMkLst>
        </pc:sldLayoutChg>
        <pc:sldLayoutChg chg="modTransition">
          <pc:chgData name="harsha konari" userId="816cab24cb31d2bb" providerId="LiveId" clId="{C4B39606-C5EC-45AF-A193-A4F31069B26F}" dt="2025-03-11T07:48:41.755" v="42"/>
          <pc:sldLayoutMkLst>
            <pc:docMk/>
            <pc:sldMasterMk cId="1140743906" sldId="2147484411"/>
            <pc:sldLayoutMk cId="2842445419" sldId="2147484419"/>
          </pc:sldLayoutMkLst>
        </pc:sldLayoutChg>
        <pc:sldLayoutChg chg="modTransition">
          <pc:chgData name="harsha konari" userId="816cab24cb31d2bb" providerId="LiveId" clId="{C4B39606-C5EC-45AF-A193-A4F31069B26F}" dt="2025-03-11T07:48:41.755" v="42"/>
          <pc:sldLayoutMkLst>
            <pc:docMk/>
            <pc:sldMasterMk cId="1140743906" sldId="2147484411"/>
            <pc:sldLayoutMk cId="1176929526" sldId="2147484420"/>
          </pc:sldLayoutMkLst>
        </pc:sldLayoutChg>
        <pc:sldLayoutChg chg="modTransition">
          <pc:chgData name="harsha konari" userId="816cab24cb31d2bb" providerId="LiveId" clId="{C4B39606-C5EC-45AF-A193-A4F31069B26F}" dt="2025-03-11T07:48:41.755" v="42"/>
          <pc:sldLayoutMkLst>
            <pc:docMk/>
            <pc:sldMasterMk cId="1140743906" sldId="2147484411"/>
            <pc:sldLayoutMk cId="1886875068" sldId="2147484421"/>
          </pc:sldLayoutMkLst>
        </pc:sldLayoutChg>
        <pc:sldLayoutChg chg="modTransition">
          <pc:chgData name="harsha konari" userId="816cab24cb31d2bb" providerId="LiveId" clId="{C4B39606-C5EC-45AF-A193-A4F31069B26F}" dt="2025-03-11T07:48:41.755" v="42"/>
          <pc:sldLayoutMkLst>
            <pc:docMk/>
            <pc:sldMasterMk cId="1140743906" sldId="2147484411"/>
            <pc:sldLayoutMk cId="2109705624" sldId="2147484422"/>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A12E87-81F1-44DC-A51C-9F0B55B4C64A}" type="datetimeFigureOut">
              <a:rPr lang="en-IN" smtClean="0"/>
              <a:t>11-03-2025</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62CC6A-964C-43CA-909C-F985D2D64268}" type="slidenum">
              <a:rPr lang="en-IN" smtClean="0"/>
              <a:t>‹#›</a:t>
            </a:fld>
            <a:endParaRPr lang="en-IN" dirty="0"/>
          </a:p>
        </p:txBody>
      </p:sp>
    </p:spTree>
    <p:extLst>
      <p:ext uri="{BB962C8B-B14F-4D97-AF65-F5344CB8AC3E}">
        <p14:creationId xmlns:p14="http://schemas.microsoft.com/office/powerpoint/2010/main" val="35599829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43141E56-08D7-473C-96E4-59BA64CC0EC0}" type="datetimeFigureOut">
              <a:rPr lang="en-IN" smtClean="0"/>
              <a:t>11-03-2025</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09B51AD6-DDFD-408C-9F7D-2F6616DB44C2}" type="slidenum">
              <a:rPr lang="en-IN" smtClean="0"/>
              <a:t>‹#›</a:t>
            </a:fld>
            <a:endParaRPr lang="en-IN" dirty="0"/>
          </a:p>
        </p:txBody>
      </p:sp>
    </p:spTree>
    <p:extLst>
      <p:ext uri="{BB962C8B-B14F-4D97-AF65-F5344CB8AC3E}">
        <p14:creationId xmlns:p14="http://schemas.microsoft.com/office/powerpoint/2010/main" val="3256964133"/>
      </p:ext>
    </p:extLst>
  </p:cSld>
  <p:clrMapOvr>
    <a:overrideClrMapping bg1="dk1" tx1="lt1" bg2="dk2" tx2="lt2" accent1="accent1" accent2="accent2" accent3="accent3" accent4="accent4" accent5="accent5" accent6="accent6" hlink="hlink" folHlink="folHlink"/>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141E56-08D7-473C-96E4-59BA64CC0EC0}" type="datetimeFigureOut">
              <a:rPr lang="en-IN" smtClean="0"/>
              <a:t>11-03-2025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9B51AD6-DDFD-408C-9F7D-2F6616DB44C2}" type="slidenum">
              <a:rPr lang="en-IN" smtClean="0"/>
              <a:t>‹#›</a:t>
            </a:fld>
            <a:endParaRPr lang="en-IN" dirty="0"/>
          </a:p>
        </p:txBody>
      </p:sp>
    </p:spTree>
    <p:extLst>
      <p:ext uri="{BB962C8B-B14F-4D97-AF65-F5344CB8AC3E}">
        <p14:creationId xmlns:p14="http://schemas.microsoft.com/office/powerpoint/2010/main" val="1886875068"/>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141E56-08D7-473C-96E4-59BA64CC0EC0}" type="datetimeFigureOut">
              <a:rPr lang="en-IN" smtClean="0"/>
              <a:t>11-03-2025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9B51AD6-DDFD-408C-9F7D-2F6616DB44C2}" type="slidenum">
              <a:rPr lang="en-IN" smtClean="0"/>
              <a:t>‹#›</a:t>
            </a:fld>
            <a:endParaRPr lang="en-IN" dirty="0"/>
          </a:p>
        </p:txBody>
      </p:sp>
    </p:spTree>
    <p:extLst>
      <p:ext uri="{BB962C8B-B14F-4D97-AF65-F5344CB8AC3E}">
        <p14:creationId xmlns:p14="http://schemas.microsoft.com/office/powerpoint/2010/main" val="2109705624"/>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3141E56-08D7-473C-96E4-59BA64CC0EC0}" type="datetimeFigureOut">
              <a:rPr lang="en-IN" smtClean="0"/>
              <a:t>11-03-2025</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09B51AD6-DDFD-408C-9F7D-2F6616DB44C2}" type="slidenum">
              <a:rPr lang="en-IN" smtClean="0"/>
              <a:t>‹#›</a:t>
            </a:fld>
            <a:endParaRPr lang="en-IN" dirty="0"/>
          </a:p>
        </p:txBody>
      </p:sp>
    </p:spTree>
    <p:extLst>
      <p:ext uri="{BB962C8B-B14F-4D97-AF65-F5344CB8AC3E}">
        <p14:creationId xmlns:p14="http://schemas.microsoft.com/office/powerpoint/2010/main" val="2438293981"/>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43141E56-08D7-473C-96E4-59BA64CC0EC0}" type="datetimeFigureOut">
              <a:rPr lang="en-IN" smtClean="0"/>
              <a:t>11-03-2025</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09B51AD6-DDFD-408C-9F7D-2F6616DB44C2}" type="slidenum">
              <a:rPr lang="en-IN" smtClean="0"/>
              <a:t>‹#›</a:t>
            </a:fld>
            <a:endParaRPr lang="en-IN" dirty="0"/>
          </a:p>
        </p:txBody>
      </p:sp>
    </p:spTree>
    <p:extLst>
      <p:ext uri="{BB962C8B-B14F-4D97-AF65-F5344CB8AC3E}">
        <p14:creationId xmlns:p14="http://schemas.microsoft.com/office/powerpoint/2010/main" val="3788967789"/>
      </p:ext>
    </p:extLst>
  </p:cSld>
  <p:clrMapOvr>
    <a:overrideClrMapping bg1="dk1" tx1="lt1" bg2="dk2" tx2="lt2" accent1="accent1" accent2="accent2" accent3="accent3" accent4="accent4" accent5="accent5" accent6="accent6" hlink="hlink" folHlink="folHlink"/>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43141E56-08D7-473C-96E4-59BA64CC0EC0}" type="datetimeFigureOut">
              <a:rPr lang="en-IN" smtClean="0"/>
              <a:t>11-03-2025</a:t>
            </a:fld>
            <a:endParaRPr lang="en-IN" dirty="0"/>
          </a:p>
        </p:txBody>
      </p:sp>
      <p:sp>
        <p:nvSpPr>
          <p:cNvPr id="9" name="Footer Placeholder 8"/>
          <p:cNvSpPr>
            <a:spLocks noGrp="1"/>
          </p:cNvSpPr>
          <p:nvPr>
            <p:ph type="ftr" sz="quarter" idx="11"/>
          </p:nvPr>
        </p:nvSpPr>
        <p:spPr/>
        <p:txBody>
          <a:bodyPr/>
          <a:lstStyle/>
          <a:p>
            <a:endParaRPr lang="en-IN" dirty="0"/>
          </a:p>
        </p:txBody>
      </p:sp>
      <p:sp>
        <p:nvSpPr>
          <p:cNvPr id="10" name="Slide Number Placeholder 9"/>
          <p:cNvSpPr>
            <a:spLocks noGrp="1"/>
          </p:cNvSpPr>
          <p:nvPr>
            <p:ph type="sldNum" sz="quarter" idx="12"/>
          </p:nvPr>
        </p:nvSpPr>
        <p:spPr/>
        <p:txBody>
          <a:bodyPr/>
          <a:lstStyle/>
          <a:p>
            <a:fld id="{09B51AD6-DDFD-408C-9F7D-2F6616DB44C2}" type="slidenum">
              <a:rPr lang="en-IN" smtClean="0"/>
              <a:t>‹#›</a:t>
            </a:fld>
            <a:endParaRPr lang="en-IN" dirty="0"/>
          </a:p>
        </p:txBody>
      </p:sp>
    </p:spTree>
    <p:extLst>
      <p:ext uri="{BB962C8B-B14F-4D97-AF65-F5344CB8AC3E}">
        <p14:creationId xmlns:p14="http://schemas.microsoft.com/office/powerpoint/2010/main" val="2218449994"/>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3141E56-08D7-473C-96E4-59BA64CC0EC0}" type="datetimeFigureOut">
              <a:rPr lang="en-IN" smtClean="0"/>
              <a:t>11-03-2025</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09B51AD6-DDFD-408C-9F7D-2F6616DB44C2}" type="slidenum">
              <a:rPr lang="en-IN" smtClean="0"/>
              <a:t>‹#›</a:t>
            </a:fld>
            <a:endParaRPr lang="en-IN"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864123657"/>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3141E56-08D7-473C-96E4-59BA64CC0EC0}" type="datetimeFigureOut">
              <a:rPr lang="en-IN" smtClean="0"/>
              <a:t>11-03-2025</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09B51AD6-DDFD-408C-9F7D-2F6616DB44C2}" type="slidenum">
              <a:rPr lang="en-IN" smtClean="0"/>
              <a:t>‹#›</a:t>
            </a:fld>
            <a:endParaRPr lang="en-IN" dirty="0"/>
          </a:p>
        </p:txBody>
      </p:sp>
    </p:spTree>
    <p:extLst>
      <p:ext uri="{BB962C8B-B14F-4D97-AF65-F5344CB8AC3E}">
        <p14:creationId xmlns:p14="http://schemas.microsoft.com/office/powerpoint/2010/main" val="621934140"/>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141E56-08D7-473C-96E4-59BA64CC0EC0}" type="datetimeFigureOut">
              <a:rPr lang="en-IN" smtClean="0"/>
              <a:t>11-03-2025</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09B51AD6-DDFD-408C-9F7D-2F6616DB44C2}" type="slidenum">
              <a:rPr lang="en-IN" smtClean="0"/>
              <a:t>‹#›</a:t>
            </a:fld>
            <a:endParaRPr lang="en-IN" dirty="0"/>
          </a:p>
        </p:txBody>
      </p:sp>
    </p:spTree>
    <p:extLst>
      <p:ext uri="{BB962C8B-B14F-4D97-AF65-F5344CB8AC3E}">
        <p14:creationId xmlns:p14="http://schemas.microsoft.com/office/powerpoint/2010/main" val="721476349"/>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43141E56-08D7-473C-96E4-59BA64CC0EC0}" type="datetimeFigureOut">
              <a:rPr lang="en-IN" smtClean="0"/>
              <a:t>11-03-2025</a:t>
            </a:fld>
            <a:endParaRPr lang="en-IN"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dirty="0"/>
          </a:p>
        </p:txBody>
      </p:sp>
      <p:sp>
        <p:nvSpPr>
          <p:cNvPr id="11" name="Slide Number Placeholder 10"/>
          <p:cNvSpPr>
            <a:spLocks noGrp="1"/>
          </p:cNvSpPr>
          <p:nvPr>
            <p:ph type="sldNum" sz="quarter" idx="12"/>
          </p:nvPr>
        </p:nvSpPr>
        <p:spPr/>
        <p:txBody>
          <a:bodyPr/>
          <a:lstStyle/>
          <a:p>
            <a:fld id="{09B51AD6-DDFD-408C-9F7D-2F6616DB44C2}" type="slidenum">
              <a:rPr lang="en-IN" smtClean="0"/>
              <a:t>‹#›</a:t>
            </a:fld>
            <a:endParaRPr lang="en-IN" dirty="0"/>
          </a:p>
        </p:txBody>
      </p:sp>
    </p:spTree>
    <p:extLst>
      <p:ext uri="{BB962C8B-B14F-4D97-AF65-F5344CB8AC3E}">
        <p14:creationId xmlns:p14="http://schemas.microsoft.com/office/powerpoint/2010/main" val="2842445419"/>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43141E56-08D7-473C-96E4-59BA64CC0EC0}" type="datetimeFigureOut">
              <a:rPr lang="en-IN" smtClean="0"/>
              <a:t>11-03-2025</a:t>
            </a:fld>
            <a:endParaRPr lang="en-IN"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09B51AD6-DDFD-408C-9F7D-2F6616DB44C2}" type="slidenum">
              <a:rPr lang="en-IN" smtClean="0"/>
              <a:t>‹#›</a:t>
            </a:fld>
            <a:endParaRPr lang="en-IN" dirty="0"/>
          </a:p>
        </p:txBody>
      </p:sp>
    </p:spTree>
    <p:extLst>
      <p:ext uri="{BB962C8B-B14F-4D97-AF65-F5344CB8AC3E}">
        <p14:creationId xmlns:p14="http://schemas.microsoft.com/office/powerpoint/2010/main" val="1176929526"/>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43141E56-08D7-473C-96E4-59BA64CC0EC0}" type="datetimeFigureOut">
              <a:rPr lang="en-IN" smtClean="0"/>
              <a:t>11-03-2025</a:t>
            </a:fld>
            <a:endParaRPr lang="en-IN"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09B51AD6-DDFD-408C-9F7D-2F6616DB44C2}" type="slidenum">
              <a:rPr lang="en-IN" smtClean="0"/>
              <a:t>‹#›</a:t>
            </a:fld>
            <a:endParaRPr lang="en-IN" dirty="0"/>
          </a:p>
        </p:txBody>
      </p:sp>
    </p:spTree>
    <p:extLst>
      <p:ext uri="{BB962C8B-B14F-4D97-AF65-F5344CB8AC3E}">
        <p14:creationId xmlns:p14="http://schemas.microsoft.com/office/powerpoint/2010/main" val="1140743906"/>
      </p:ext>
    </p:extLst>
  </p:cSld>
  <p:clrMap bg1="lt1" tx1="dk1" bg2="lt2" tx2="dk2" accent1="accent1" accent2="accent2" accent3="accent3" accent4="accent4" accent5="accent5" accent6="accent6" hlink="hlink" folHlink="folHlink"/>
  <p:sldLayoutIdLst>
    <p:sldLayoutId id="2147484412" r:id="rId1"/>
    <p:sldLayoutId id="2147484413" r:id="rId2"/>
    <p:sldLayoutId id="2147484414" r:id="rId3"/>
    <p:sldLayoutId id="2147484415" r:id="rId4"/>
    <p:sldLayoutId id="2147484416" r:id="rId5"/>
    <p:sldLayoutId id="2147484417" r:id="rId6"/>
    <p:sldLayoutId id="2147484418" r:id="rId7"/>
    <p:sldLayoutId id="2147484419" r:id="rId8"/>
    <p:sldLayoutId id="2147484420" r:id="rId9"/>
    <p:sldLayoutId id="2147484421" r:id="rId10"/>
    <p:sldLayoutId id="2147484422" r:id="rId11"/>
  </p:sldLayoutIdLst>
  <p:transition spd="slow">
    <p:push dir="u"/>
  </p:transition>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g"/><Relationship Id="rId1" Type="http://schemas.openxmlformats.org/officeDocument/2006/relationships/slideLayout" Target="../slideLayouts/slideLayout4.xml"/><Relationship Id="rId4" Type="http://schemas.openxmlformats.org/officeDocument/2006/relationships/image" Target="../media/image27.jpg"/></Relationships>
</file>

<file path=ppt/slides/_rels/slide27.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jpg"/><Relationship Id="rId1" Type="http://schemas.openxmlformats.org/officeDocument/2006/relationships/slideLayout" Target="../slideLayouts/slideLayout7.xml"/><Relationship Id="rId4" Type="http://schemas.openxmlformats.org/officeDocument/2006/relationships/image" Target="../media/image30.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21E34-DEA2-639A-A6AA-2B474A1409D7}"/>
              </a:ext>
            </a:extLst>
          </p:cNvPr>
          <p:cNvSpPr>
            <a:spLocks noGrp="1"/>
          </p:cNvSpPr>
          <p:nvPr>
            <p:ph type="title"/>
          </p:nvPr>
        </p:nvSpPr>
        <p:spPr>
          <a:xfrm>
            <a:off x="860804" y="394853"/>
            <a:ext cx="4459342" cy="3169227"/>
          </a:xfrm>
        </p:spPr>
        <p:txBody>
          <a:bodyPr>
            <a:normAutofit fontScale="90000"/>
          </a:bodyPr>
          <a:lstStyle/>
          <a:p>
            <a:r>
              <a:rPr lang="en-US" sz="4800" b="1" dirty="0"/>
              <a:t>HUMAN POWERED GENERATOR BACKPACK</a:t>
            </a:r>
            <a:endParaRPr lang="en-IN" sz="4800" dirty="0"/>
          </a:p>
        </p:txBody>
      </p:sp>
      <p:pic>
        <p:nvPicPr>
          <p:cNvPr id="6" name="Picture Placeholder 5" descr="A backpack with glowing lights on it&#10;&#10;Description automatically generated">
            <a:extLst>
              <a:ext uri="{FF2B5EF4-FFF2-40B4-BE49-F238E27FC236}">
                <a16:creationId xmlns:a16="http://schemas.microsoft.com/office/drawing/2014/main" id="{D48577FA-C882-DDBE-05A8-F564B2D49771}"/>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5509" r="5509"/>
          <a:stretch>
            <a:fillRect/>
          </a:stretch>
        </p:blipFill>
        <p:spPr/>
      </p:pic>
      <p:sp>
        <p:nvSpPr>
          <p:cNvPr id="4" name="Text Placeholder 3">
            <a:extLst>
              <a:ext uri="{FF2B5EF4-FFF2-40B4-BE49-F238E27FC236}">
                <a16:creationId xmlns:a16="http://schemas.microsoft.com/office/drawing/2014/main" id="{02F3D389-31C6-2873-46F9-0874E37B1AA7}"/>
              </a:ext>
            </a:extLst>
          </p:cNvPr>
          <p:cNvSpPr>
            <a:spLocks noGrp="1"/>
          </p:cNvSpPr>
          <p:nvPr>
            <p:ph type="body" sz="half" idx="2"/>
          </p:nvPr>
        </p:nvSpPr>
        <p:spPr>
          <a:xfrm>
            <a:off x="-893618" y="3429000"/>
            <a:ext cx="5291406" cy="2493818"/>
          </a:xfrm>
        </p:spPr>
        <p:txBody>
          <a:bodyPr>
            <a:normAutofit fontScale="25000" lnSpcReduction="20000"/>
          </a:bodyPr>
          <a:lstStyle/>
          <a:p>
            <a:pPr algn="l"/>
            <a:endParaRPr lang="en-US" b="1" dirty="0"/>
          </a:p>
          <a:p>
            <a:pPr algn="l"/>
            <a:endParaRPr lang="en-US" b="1" dirty="0"/>
          </a:p>
          <a:p>
            <a:pPr algn="l"/>
            <a:endParaRPr lang="en-US" b="1" dirty="0"/>
          </a:p>
          <a:p>
            <a:pPr algn="l"/>
            <a:endParaRPr lang="en-US" b="1" dirty="0"/>
          </a:p>
          <a:p>
            <a:pPr algn="l"/>
            <a:endParaRPr lang="en-US" b="1" dirty="0"/>
          </a:p>
          <a:p>
            <a:pPr algn="l"/>
            <a:endParaRPr lang="en-US" b="1" dirty="0"/>
          </a:p>
          <a:p>
            <a:pPr algn="l"/>
            <a:r>
              <a:rPr lang="en-US" sz="11200" b="1" u="sng" dirty="0"/>
              <a:t>TEAM MEMBERS</a:t>
            </a:r>
          </a:p>
          <a:p>
            <a:pPr algn="l"/>
            <a:r>
              <a:rPr lang="en-US" sz="9600" dirty="0"/>
              <a:t>1. K. Harsha </a:t>
            </a:r>
            <a:r>
              <a:rPr lang="en-US" sz="9600" dirty="0" err="1"/>
              <a:t>vardhan</a:t>
            </a:r>
            <a:endParaRPr lang="en-US" sz="9600" dirty="0"/>
          </a:p>
          <a:p>
            <a:pPr algn="l"/>
            <a:r>
              <a:rPr lang="en-US" sz="9600" dirty="0"/>
              <a:t>2. </a:t>
            </a:r>
            <a:r>
              <a:rPr lang="en-US" sz="9600" dirty="0" err="1"/>
              <a:t>K.Sai</a:t>
            </a:r>
            <a:r>
              <a:rPr lang="en-US" sz="9600" dirty="0"/>
              <a:t> </a:t>
            </a:r>
            <a:r>
              <a:rPr lang="en-US" sz="9600" dirty="0" err="1"/>
              <a:t>siva</a:t>
            </a:r>
            <a:r>
              <a:rPr lang="en-US" sz="9600" dirty="0"/>
              <a:t> ram</a:t>
            </a:r>
          </a:p>
          <a:p>
            <a:pPr algn="l"/>
            <a:r>
              <a:rPr lang="en-US" sz="9600" dirty="0"/>
              <a:t>3. </a:t>
            </a:r>
            <a:r>
              <a:rPr lang="en-US" sz="9600" dirty="0" err="1"/>
              <a:t>K.Manideepak</a:t>
            </a:r>
            <a:endParaRPr lang="en-US" sz="9600" dirty="0"/>
          </a:p>
          <a:p>
            <a:pPr algn="l"/>
            <a:r>
              <a:rPr lang="en-US" sz="9600" dirty="0"/>
              <a:t>4. </a:t>
            </a:r>
            <a:r>
              <a:rPr lang="en-US" sz="9600" dirty="0" err="1"/>
              <a:t>K.Gopinath</a:t>
            </a:r>
            <a:endParaRPr lang="en-IN" sz="3600" dirty="0"/>
          </a:p>
        </p:txBody>
      </p:sp>
    </p:spTree>
    <p:extLst>
      <p:ext uri="{BB962C8B-B14F-4D97-AF65-F5344CB8AC3E}">
        <p14:creationId xmlns:p14="http://schemas.microsoft.com/office/powerpoint/2010/main" val="2003669949"/>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D7A29-2CF6-DCB1-9463-D4DC826D2E18}"/>
              </a:ext>
            </a:extLst>
          </p:cNvPr>
          <p:cNvSpPr>
            <a:spLocks noGrp="1"/>
          </p:cNvSpPr>
          <p:nvPr>
            <p:ph type="title"/>
          </p:nvPr>
        </p:nvSpPr>
        <p:spPr>
          <a:xfrm>
            <a:off x="2119074" y="345959"/>
            <a:ext cx="7729728" cy="1188720"/>
          </a:xfrm>
        </p:spPr>
        <p:txBody>
          <a:bodyPr>
            <a:normAutofit/>
          </a:bodyPr>
          <a:lstStyle/>
          <a:p>
            <a:r>
              <a:rPr lang="en-US" sz="4800" b="1" u="sng" dirty="0">
                <a:latin typeface="Eras Bold ITC" panose="020B0907030504020204" pitchFamily="34" charset="0"/>
              </a:rPr>
              <a:t>PHASES</a:t>
            </a:r>
            <a:endParaRPr lang="en-IN" sz="4800" u="sng" dirty="0"/>
          </a:p>
        </p:txBody>
      </p:sp>
      <p:pic>
        <p:nvPicPr>
          <p:cNvPr id="5" name="Content Placeholder 4" descr="A diagram of a design process&#10;&#10;Description automatically generated">
            <a:extLst>
              <a:ext uri="{FF2B5EF4-FFF2-40B4-BE49-F238E27FC236}">
                <a16:creationId xmlns:a16="http://schemas.microsoft.com/office/drawing/2014/main" id="{101D4798-5684-D1ED-B27B-6CED90167D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2337" y="1953491"/>
            <a:ext cx="4537869" cy="4537869"/>
          </a:xfrm>
        </p:spPr>
      </p:pic>
      <p:pic>
        <p:nvPicPr>
          <p:cNvPr id="9" name="Picture 8" descr="A diagram of a process&#10;&#10;Description automatically generated">
            <a:extLst>
              <a:ext uri="{FF2B5EF4-FFF2-40B4-BE49-F238E27FC236}">
                <a16:creationId xmlns:a16="http://schemas.microsoft.com/office/drawing/2014/main" id="{FA100C96-BF0F-BAFB-A568-4BD3D8B91A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4783" y="2389909"/>
            <a:ext cx="6208062" cy="3501735"/>
          </a:xfrm>
          <a:prstGeom prst="rect">
            <a:avLst/>
          </a:prstGeom>
        </p:spPr>
      </p:pic>
    </p:spTree>
    <p:extLst>
      <p:ext uri="{BB962C8B-B14F-4D97-AF65-F5344CB8AC3E}">
        <p14:creationId xmlns:p14="http://schemas.microsoft.com/office/powerpoint/2010/main" val="1538659183"/>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85ED0E-F553-5AF1-8A0A-BBD66056DFBF}"/>
              </a:ext>
            </a:extLst>
          </p:cNvPr>
          <p:cNvSpPr>
            <a:spLocks noGrp="1"/>
          </p:cNvSpPr>
          <p:nvPr>
            <p:ph idx="1"/>
          </p:nvPr>
        </p:nvSpPr>
        <p:spPr>
          <a:xfrm>
            <a:off x="737756" y="911225"/>
            <a:ext cx="10515600" cy="4351338"/>
          </a:xfrm>
        </p:spPr>
        <p:txBody>
          <a:bodyPr/>
          <a:lstStyle/>
          <a:p>
            <a:pPr marL="514350" indent="-514350">
              <a:buFont typeface="+mj-lt"/>
              <a:buAutoNum type="arabicPeriod"/>
            </a:pPr>
            <a:r>
              <a:rPr lang="en-US" sz="3200" b="1" u="sng" dirty="0">
                <a:latin typeface="Arial Black" panose="020B0A04020102020204" pitchFamily="34" charset="0"/>
              </a:rPr>
              <a:t>EMPATHISE:</a:t>
            </a:r>
          </a:p>
          <a:p>
            <a:pPr marL="0" indent="0">
              <a:buNone/>
            </a:pPr>
            <a:endParaRPr lang="en-IN" dirty="0"/>
          </a:p>
        </p:txBody>
      </p:sp>
      <p:pic>
        <p:nvPicPr>
          <p:cNvPr id="5" name="Picture 4" descr="A close-up of a chart&#10;&#10;Description automatically generated">
            <a:extLst>
              <a:ext uri="{FF2B5EF4-FFF2-40B4-BE49-F238E27FC236}">
                <a16:creationId xmlns:a16="http://schemas.microsoft.com/office/drawing/2014/main" id="{B91DDC80-1B82-9CFB-D18C-753241E833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1046" y="1747407"/>
            <a:ext cx="10162310" cy="4604796"/>
          </a:xfrm>
          <a:prstGeom prst="rect">
            <a:avLst/>
          </a:prstGeom>
        </p:spPr>
      </p:pic>
    </p:spTree>
    <p:extLst>
      <p:ext uri="{BB962C8B-B14F-4D97-AF65-F5344CB8AC3E}">
        <p14:creationId xmlns:p14="http://schemas.microsoft.com/office/powerpoint/2010/main" val="3173703710"/>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E57304-B996-DAC8-102E-B24ED9C794FA}"/>
              </a:ext>
            </a:extLst>
          </p:cNvPr>
          <p:cNvSpPr>
            <a:spLocks noGrp="1"/>
          </p:cNvSpPr>
          <p:nvPr>
            <p:ph idx="1"/>
          </p:nvPr>
        </p:nvSpPr>
        <p:spPr>
          <a:xfrm>
            <a:off x="838200" y="270164"/>
            <a:ext cx="10515600" cy="5906799"/>
          </a:xfrm>
        </p:spPr>
        <p:txBody>
          <a:bodyPr/>
          <a:lstStyle/>
          <a:p>
            <a:pPr marL="0" indent="0">
              <a:buNone/>
            </a:pPr>
            <a:r>
              <a:rPr lang="en-US" sz="4000" b="1" u="sng" dirty="0"/>
              <a:t>USERS:</a:t>
            </a:r>
          </a:p>
          <a:p>
            <a:pPr marL="0" indent="0">
              <a:buNone/>
            </a:pPr>
            <a:endParaRPr lang="en-US" dirty="0"/>
          </a:p>
          <a:p>
            <a:pPr>
              <a:buFont typeface="Wingdings" panose="05000000000000000000" pitchFamily="2" charset="2"/>
              <a:buChar char="ü"/>
            </a:pPr>
            <a:r>
              <a:rPr lang="en-IN" sz="3200" dirty="0"/>
              <a:t>Outdoor Enthusiasts</a:t>
            </a:r>
            <a:endParaRPr lang="en-US" sz="3200" dirty="0"/>
          </a:p>
          <a:p>
            <a:pPr>
              <a:buFont typeface="Wingdings" panose="05000000000000000000" pitchFamily="2" charset="2"/>
              <a:buChar char="ü"/>
            </a:pPr>
            <a:r>
              <a:rPr lang="en-US" sz="3200" dirty="0"/>
              <a:t>Students</a:t>
            </a:r>
          </a:p>
          <a:p>
            <a:pPr>
              <a:buFont typeface="Wingdings" panose="05000000000000000000" pitchFamily="2" charset="2"/>
              <a:buChar char="ü"/>
            </a:pPr>
            <a:r>
              <a:rPr lang="en-IN" sz="3200" dirty="0"/>
              <a:t>Emergency Responders</a:t>
            </a:r>
            <a:endParaRPr lang="en-US" sz="3200" dirty="0"/>
          </a:p>
          <a:p>
            <a:pPr>
              <a:buFont typeface="Wingdings" panose="05000000000000000000" pitchFamily="2" charset="2"/>
              <a:buChar char="ü"/>
            </a:pPr>
            <a:r>
              <a:rPr lang="en-IN" sz="3200" dirty="0"/>
              <a:t>Military Personnel</a:t>
            </a:r>
            <a:endParaRPr lang="en-US" sz="3200" dirty="0"/>
          </a:p>
          <a:p>
            <a:pPr>
              <a:buFont typeface="Wingdings" panose="05000000000000000000" pitchFamily="2" charset="2"/>
              <a:buChar char="ü"/>
            </a:pPr>
            <a:r>
              <a:rPr lang="en-IN" sz="3200" dirty="0"/>
              <a:t>Travelers</a:t>
            </a:r>
          </a:p>
          <a:p>
            <a:pPr>
              <a:buFont typeface="Wingdings" panose="05000000000000000000" pitchFamily="2" charset="2"/>
              <a:buChar char="ü"/>
            </a:pPr>
            <a:r>
              <a:rPr lang="en-US" sz="3200" dirty="0"/>
              <a:t>Fitness and Sports Enthusiast</a:t>
            </a:r>
          </a:p>
          <a:p>
            <a:pPr>
              <a:buFont typeface="Wingdings" panose="05000000000000000000" pitchFamily="2" charset="2"/>
              <a:buChar char="ü"/>
            </a:pPr>
            <a:r>
              <a:rPr lang="en-US" sz="3200" dirty="0"/>
              <a:t>Urban Professionals</a:t>
            </a:r>
          </a:p>
        </p:txBody>
      </p:sp>
      <p:pic>
        <p:nvPicPr>
          <p:cNvPr id="7" name="Picture 6" descr="A child walking on a path with a backpack&#10;&#10;Description automatically generated">
            <a:extLst>
              <a:ext uri="{FF2B5EF4-FFF2-40B4-BE49-F238E27FC236}">
                <a16:creationId xmlns:a16="http://schemas.microsoft.com/office/drawing/2014/main" id="{B6796A31-A845-8576-34D4-07CF84EA8F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7485" y="935182"/>
            <a:ext cx="5046315" cy="4021282"/>
          </a:xfrm>
          <a:prstGeom prst="rect">
            <a:avLst/>
          </a:prstGeom>
        </p:spPr>
      </p:pic>
    </p:spTree>
    <p:extLst>
      <p:ext uri="{BB962C8B-B14F-4D97-AF65-F5344CB8AC3E}">
        <p14:creationId xmlns:p14="http://schemas.microsoft.com/office/powerpoint/2010/main" val="1712626230"/>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F9DFFD-9543-E8DE-608A-386D62ABD204}"/>
              </a:ext>
            </a:extLst>
          </p:cNvPr>
          <p:cNvSpPr>
            <a:spLocks noGrp="1"/>
          </p:cNvSpPr>
          <p:nvPr>
            <p:ph idx="1"/>
          </p:nvPr>
        </p:nvSpPr>
        <p:spPr>
          <a:xfrm>
            <a:off x="756804" y="415636"/>
            <a:ext cx="10678391" cy="5865236"/>
          </a:xfrm>
        </p:spPr>
        <p:txBody>
          <a:bodyPr/>
          <a:lstStyle/>
          <a:p>
            <a:pPr marL="0" indent="0">
              <a:buNone/>
            </a:pPr>
            <a:r>
              <a:rPr lang="en-US" sz="3600" b="1" u="sng" dirty="0"/>
              <a:t>NEEDS</a:t>
            </a:r>
            <a:r>
              <a:rPr lang="en-US" sz="4800" b="1" u="sng" dirty="0"/>
              <a:t>:</a:t>
            </a:r>
          </a:p>
          <a:p>
            <a:pPr marL="0" indent="0">
              <a:buNone/>
            </a:pPr>
            <a:endParaRPr lang="en-US" b="1" dirty="0"/>
          </a:p>
          <a:p>
            <a:pPr algn="just">
              <a:buFont typeface="Wingdings" panose="05000000000000000000" pitchFamily="2" charset="2"/>
              <a:buChar char="ü"/>
            </a:pPr>
            <a:r>
              <a:rPr lang="en-US" sz="3600" dirty="0"/>
              <a:t>Portable and Lightweight Design</a:t>
            </a:r>
            <a:endParaRPr lang="en-IN" sz="3600" dirty="0"/>
          </a:p>
          <a:p>
            <a:pPr algn="just">
              <a:buFont typeface="Wingdings" panose="05000000000000000000" pitchFamily="2" charset="2"/>
              <a:buChar char="ü"/>
            </a:pPr>
            <a:r>
              <a:rPr lang="en-US" sz="3600" dirty="0"/>
              <a:t>Efficient Power Generation</a:t>
            </a:r>
          </a:p>
          <a:p>
            <a:pPr algn="just">
              <a:buFont typeface="Wingdings" panose="05000000000000000000" pitchFamily="2" charset="2"/>
              <a:buChar char="ü"/>
            </a:pPr>
            <a:r>
              <a:rPr lang="en-US" sz="3600" dirty="0"/>
              <a:t>Ease of Use</a:t>
            </a:r>
            <a:endParaRPr lang="en-US" sz="2400" dirty="0"/>
          </a:p>
          <a:p>
            <a:pPr algn="just">
              <a:buFont typeface="Wingdings" panose="05000000000000000000" pitchFamily="2" charset="2"/>
              <a:buChar char="ü"/>
            </a:pPr>
            <a:r>
              <a:rPr lang="en-US" sz="3600" dirty="0"/>
              <a:t>Durability and Weather </a:t>
            </a:r>
            <a:r>
              <a:rPr lang="en-US" sz="3600" dirty="0" err="1"/>
              <a:t>ResistancePower</a:t>
            </a:r>
            <a:r>
              <a:rPr lang="en-US" sz="3600" dirty="0"/>
              <a:t> Storage     Capability</a:t>
            </a:r>
          </a:p>
        </p:txBody>
      </p:sp>
    </p:spTree>
    <p:extLst>
      <p:ext uri="{BB962C8B-B14F-4D97-AF65-F5344CB8AC3E}">
        <p14:creationId xmlns:p14="http://schemas.microsoft.com/office/powerpoint/2010/main" val="1660551422"/>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48F39F5-6706-9503-190A-A53C20743E66}"/>
              </a:ext>
            </a:extLst>
          </p:cNvPr>
          <p:cNvSpPr txBox="1"/>
          <p:nvPr/>
        </p:nvSpPr>
        <p:spPr>
          <a:xfrm>
            <a:off x="270164" y="540327"/>
            <a:ext cx="4156363" cy="5170646"/>
          </a:xfrm>
          <a:prstGeom prst="rect">
            <a:avLst/>
          </a:prstGeom>
          <a:noFill/>
        </p:spPr>
        <p:txBody>
          <a:bodyPr wrap="square" rtlCol="0">
            <a:spAutoFit/>
          </a:bodyPr>
          <a:lstStyle/>
          <a:p>
            <a:r>
              <a:rPr lang="en-US" sz="6600" b="1" u="sng" dirty="0"/>
              <a:t>PRIMARY</a:t>
            </a:r>
          </a:p>
          <a:p>
            <a:endParaRPr lang="en-US" sz="6600" b="1" u="sng" dirty="0"/>
          </a:p>
          <a:p>
            <a:r>
              <a:rPr lang="en-US" sz="6600" b="1" u="sng" dirty="0"/>
              <a:t> SURVEY</a:t>
            </a:r>
          </a:p>
          <a:p>
            <a:endParaRPr lang="en-US" sz="6600" b="1" u="sng" dirty="0"/>
          </a:p>
          <a:p>
            <a:r>
              <a:rPr lang="en-US" sz="6600" b="1" u="sng" dirty="0"/>
              <a:t>RESULTS</a:t>
            </a:r>
            <a:endParaRPr lang="en-IN" sz="6600" b="1" u="sng" dirty="0"/>
          </a:p>
        </p:txBody>
      </p:sp>
      <p:pic>
        <p:nvPicPr>
          <p:cNvPr id="1028" name="Picture 4" descr="Forms response chart. Question title:  How often do you engage in outdoor activities where electricity access is limited?&#10;. Number of responses: 88 responses.">
            <a:extLst>
              <a:ext uri="{FF2B5EF4-FFF2-40B4-BE49-F238E27FC236}">
                <a16:creationId xmlns:a16="http://schemas.microsoft.com/office/drawing/2014/main" id="{1461F934-A4D8-EC2A-022F-B1FBCFB898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5463" y="294967"/>
            <a:ext cx="7058048" cy="296934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6" descr="Forms response chart. Question title: What is your biggest challenge in keeping devices charged during outdoor activities?&#10;. Number of responses: 88 responses.">
            <a:extLst>
              <a:ext uri="{FF2B5EF4-FFF2-40B4-BE49-F238E27FC236}">
                <a16:creationId xmlns:a16="http://schemas.microsoft.com/office/drawing/2014/main" id="{11DBD594-4081-3EC5-B4A2-CB496E4A43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5463" y="3315557"/>
            <a:ext cx="7058048" cy="3024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5266397"/>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5D568C2-24AB-2DDB-7EA4-E43B3024D605}"/>
              </a:ext>
            </a:extLst>
          </p:cNvPr>
          <p:cNvSpPr txBox="1"/>
          <p:nvPr/>
        </p:nvSpPr>
        <p:spPr>
          <a:xfrm>
            <a:off x="322118" y="592282"/>
            <a:ext cx="4294287" cy="5212210"/>
          </a:xfrm>
          <a:prstGeom prst="rect">
            <a:avLst/>
          </a:prstGeom>
          <a:noFill/>
        </p:spPr>
        <p:txBody>
          <a:bodyPr wrap="square">
            <a:spAutoFit/>
          </a:bodyPr>
          <a:lstStyle/>
          <a:p>
            <a:r>
              <a:rPr lang="en-US" sz="6600" b="1" u="sng" dirty="0"/>
              <a:t>PRIMARY</a:t>
            </a:r>
          </a:p>
          <a:p>
            <a:endParaRPr lang="en-US" sz="6600" b="1" u="sng" dirty="0"/>
          </a:p>
          <a:p>
            <a:r>
              <a:rPr lang="en-US" sz="6600" b="1" u="sng" dirty="0"/>
              <a:t> SURVEY</a:t>
            </a:r>
          </a:p>
          <a:p>
            <a:endParaRPr lang="en-US" sz="6600" b="1" u="sng" dirty="0"/>
          </a:p>
          <a:p>
            <a:r>
              <a:rPr lang="en-US" sz="6600" b="1" u="sng" dirty="0"/>
              <a:t> RESULTS</a:t>
            </a:r>
            <a:endParaRPr lang="en-IN" sz="6600" b="1" u="sng" dirty="0"/>
          </a:p>
        </p:txBody>
      </p:sp>
      <p:pic>
        <p:nvPicPr>
          <p:cNvPr id="2050" name="Picture 2" descr="Forms response chart. Question title:  What devices do you frequently carry that require charging? (Select all that apply)&#10;. Number of responses: 88 responses.">
            <a:extLst>
              <a:ext uri="{FF2B5EF4-FFF2-40B4-BE49-F238E27FC236}">
                <a16:creationId xmlns:a16="http://schemas.microsoft.com/office/drawing/2014/main" id="{56F2573A-ED4F-73A3-F6BC-FFE69A5B9D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526" y="95554"/>
            <a:ext cx="6550010" cy="310283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Forms response chart. Question title: How important is having a portable, self-sustaining energy source during your activities?&#10;. Number of responses: 88 responses.">
            <a:extLst>
              <a:ext uri="{FF2B5EF4-FFF2-40B4-BE49-F238E27FC236}">
                <a16:creationId xmlns:a16="http://schemas.microsoft.com/office/drawing/2014/main" id="{0766EE40-9550-693E-9CEC-5474580972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527" y="3429000"/>
            <a:ext cx="6550009" cy="3102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2786876"/>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E5CC058-927C-B150-8F0D-EFA061AC5DFA}"/>
              </a:ext>
            </a:extLst>
          </p:cNvPr>
          <p:cNvSpPr txBox="1"/>
          <p:nvPr/>
        </p:nvSpPr>
        <p:spPr>
          <a:xfrm>
            <a:off x="353291" y="440699"/>
            <a:ext cx="4634345" cy="5170646"/>
          </a:xfrm>
          <a:prstGeom prst="rect">
            <a:avLst/>
          </a:prstGeom>
          <a:noFill/>
        </p:spPr>
        <p:txBody>
          <a:bodyPr wrap="square">
            <a:spAutoFit/>
          </a:bodyPr>
          <a:lstStyle/>
          <a:p>
            <a:r>
              <a:rPr lang="en-US" sz="6600" b="1" u="sng" dirty="0"/>
              <a:t>PRIMARY</a:t>
            </a:r>
          </a:p>
          <a:p>
            <a:endParaRPr lang="en-US" sz="6600" b="1" u="sng" dirty="0"/>
          </a:p>
          <a:p>
            <a:r>
              <a:rPr lang="en-US" sz="6600" b="1" u="sng" dirty="0"/>
              <a:t> SURVEY</a:t>
            </a:r>
          </a:p>
          <a:p>
            <a:endParaRPr lang="en-US" sz="6600" b="1" u="sng" dirty="0"/>
          </a:p>
          <a:p>
            <a:r>
              <a:rPr lang="en-US" sz="6600" b="1" u="sng" dirty="0"/>
              <a:t> RESULTS</a:t>
            </a:r>
            <a:endParaRPr lang="en-IN" sz="6600" b="1" u="sng" dirty="0"/>
          </a:p>
        </p:txBody>
      </p:sp>
      <p:pic>
        <p:nvPicPr>
          <p:cNvPr id="3074" name="Picture 2" descr="Forms response chart. Question title: Would you recommend this product to others if it meets your expectations?&#10;&#10;. Number of responses: 88 responses.">
            <a:extLst>
              <a:ext uri="{FF2B5EF4-FFF2-40B4-BE49-F238E27FC236}">
                <a16:creationId xmlns:a16="http://schemas.microsoft.com/office/drawing/2014/main" id="{E9A5E761-A78B-8213-F028-A2B92964FB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1358" y="336068"/>
            <a:ext cx="7028692" cy="309293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Forms response chart. Question title: What additional features would you like in a smart backpack?&#10;. Number of responses: 88 responses.">
            <a:extLst>
              <a:ext uri="{FF2B5EF4-FFF2-40B4-BE49-F238E27FC236}">
                <a16:creationId xmlns:a16="http://schemas.microsoft.com/office/drawing/2014/main" id="{AE00EC75-712F-F58C-1E8A-0A284EC0CB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1358" y="3533631"/>
            <a:ext cx="7028692" cy="2988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1643146"/>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44D900-0B28-B038-273D-2F61A3E5888A}"/>
              </a:ext>
            </a:extLst>
          </p:cNvPr>
          <p:cNvSpPr txBox="1"/>
          <p:nvPr/>
        </p:nvSpPr>
        <p:spPr>
          <a:xfrm>
            <a:off x="265471" y="460869"/>
            <a:ext cx="4218038" cy="5093702"/>
          </a:xfrm>
          <a:prstGeom prst="rect">
            <a:avLst/>
          </a:prstGeom>
          <a:noFill/>
        </p:spPr>
        <p:txBody>
          <a:bodyPr wrap="square">
            <a:spAutoFit/>
          </a:bodyPr>
          <a:lstStyle/>
          <a:p>
            <a:r>
              <a:rPr lang="en-US" sz="6500" b="1" u="sng" dirty="0"/>
              <a:t>PRIMARY</a:t>
            </a:r>
          </a:p>
          <a:p>
            <a:endParaRPr lang="en-US" sz="6500" b="1" u="sng" dirty="0"/>
          </a:p>
          <a:p>
            <a:r>
              <a:rPr lang="en-US" sz="6500" b="1" u="sng" dirty="0"/>
              <a:t> SURVEY</a:t>
            </a:r>
          </a:p>
          <a:p>
            <a:endParaRPr lang="en-US" sz="6500" b="1" u="sng" dirty="0"/>
          </a:p>
          <a:p>
            <a:r>
              <a:rPr lang="en-US" sz="6500" b="1" u="sng" dirty="0"/>
              <a:t> RESULTS</a:t>
            </a:r>
            <a:endParaRPr lang="en-IN" sz="6500" b="1" u="sng" dirty="0"/>
          </a:p>
        </p:txBody>
      </p:sp>
      <p:pic>
        <p:nvPicPr>
          <p:cNvPr id="4098" name="Picture 2" descr="Forms response chart. Question title: Would you prefer a removable battery or direct charging feature for your devices?&#10;&#10;. Number of responses: 88 responses.">
            <a:extLst>
              <a:ext uri="{FF2B5EF4-FFF2-40B4-BE49-F238E27FC236}">
                <a16:creationId xmlns:a16="http://schemas.microsoft.com/office/drawing/2014/main" id="{0396915A-3993-6128-381B-4AA06DDAB1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5225" y="88491"/>
            <a:ext cx="6371303" cy="321722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Forms response chart. Question title: What would be a reasonable price range for this product?&#10;. Number of responses: 88 responses.">
            <a:extLst>
              <a:ext uri="{FF2B5EF4-FFF2-40B4-BE49-F238E27FC236}">
                <a16:creationId xmlns:a16="http://schemas.microsoft.com/office/drawing/2014/main" id="{87C2D7C2-9BA6-678C-CE1B-E07EF25E44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5224" y="3429000"/>
            <a:ext cx="6371303" cy="3169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1508368"/>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3016E-DE61-3252-677D-9CEB55DA4ECD}"/>
              </a:ext>
            </a:extLst>
          </p:cNvPr>
          <p:cNvSpPr>
            <a:spLocks noGrp="1"/>
          </p:cNvSpPr>
          <p:nvPr>
            <p:ph type="title"/>
          </p:nvPr>
        </p:nvSpPr>
        <p:spPr>
          <a:xfrm>
            <a:off x="311728" y="374073"/>
            <a:ext cx="5486400" cy="1275051"/>
          </a:xfrm>
        </p:spPr>
        <p:txBody>
          <a:bodyPr>
            <a:normAutofit/>
          </a:bodyPr>
          <a:lstStyle/>
          <a:p>
            <a:r>
              <a:rPr lang="en-US" dirty="0">
                <a:latin typeface="Arial Black" panose="020B0A04020102020204" pitchFamily="34" charset="0"/>
              </a:rPr>
              <a:t>2.</a:t>
            </a:r>
            <a:r>
              <a:rPr lang="en-US" sz="3200" u="sng" dirty="0">
                <a:latin typeface="Arial Black" panose="020B0A04020102020204" pitchFamily="34" charset="0"/>
              </a:rPr>
              <a:t>DEFINE    </a:t>
            </a:r>
            <a:br>
              <a:rPr lang="en-US" sz="3200" u="sng" dirty="0">
                <a:latin typeface="Arial Black" panose="020B0A04020102020204" pitchFamily="34" charset="0"/>
              </a:rPr>
            </a:br>
            <a:r>
              <a:rPr lang="en-US" sz="3200" u="sng" dirty="0">
                <a:latin typeface="Arial Black" panose="020B0A04020102020204" pitchFamily="34" charset="0"/>
              </a:rPr>
              <a:t>   PROBLEM</a:t>
            </a:r>
            <a:endParaRPr lang="en-IN" u="sng" dirty="0"/>
          </a:p>
        </p:txBody>
      </p:sp>
      <p:sp>
        <p:nvSpPr>
          <p:cNvPr id="3" name="Content Placeholder 2">
            <a:extLst>
              <a:ext uri="{FF2B5EF4-FFF2-40B4-BE49-F238E27FC236}">
                <a16:creationId xmlns:a16="http://schemas.microsoft.com/office/drawing/2014/main" id="{90DE34E3-BCC9-AB99-2A32-55404891EC6E}"/>
              </a:ext>
            </a:extLst>
          </p:cNvPr>
          <p:cNvSpPr>
            <a:spLocks noGrp="1"/>
          </p:cNvSpPr>
          <p:nvPr>
            <p:ph idx="1"/>
          </p:nvPr>
        </p:nvSpPr>
        <p:spPr>
          <a:xfrm>
            <a:off x="218209" y="1649124"/>
            <a:ext cx="5798128" cy="4527839"/>
          </a:xfrm>
        </p:spPr>
        <p:txBody>
          <a:bodyPr>
            <a:normAutofit/>
          </a:bodyPr>
          <a:lstStyle/>
          <a:p>
            <a:r>
              <a:rPr lang="en-US" sz="2800" dirty="0"/>
              <a:t>Create a backpack that turns the energy from a person's movement into electricity. This electricity can be used to charge devices like phones or lights, making it a reliable power source for outdoor activities, emergencies, or places without access to regular power.</a:t>
            </a:r>
            <a:endParaRPr lang="en-IN" sz="2800" dirty="0"/>
          </a:p>
        </p:txBody>
      </p:sp>
      <p:pic>
        <p:nvPicPr>
          <p:cNvPr id="5" name="Picture 4" descr="A person wearing a backpack and carrying a device&#10;&#10;Description automatically generated">
            <a:extLst>
              <a:ext uri="{FF2B5EF4-FFF2-40B4-BE49-F238E27FC236}">
                <a16:creationId xmlns:a16="http://schemas.microsoft.com/office/drawing/2014/main" id="{F89CD04D-442B-C0F6-B26A-8C02686BCB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83127"/>
            <a:ext cx="6096000" cy="6774873"/>
          </a:xfrm>
          <a:prstGeom prst="rect">
            <a:avLst/>
          </a:prstGeom>
        </p:spPr>
      </p:pic>
    </p:spTree>
    <p:extLst>
      <p:ext uri="{BB962C8B-B14F-4D97-AF65-F5344CB8AC3E}">
        <p14:creationId xmlns:p14="http://schemas.microsoft.com/office/powerpoint/2010/main" val="4202280339"/>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91C56-735F-DD7E-3F97-52374272E0F5}"/>
              </a:ext>
            </a:extLst>
          </p:cNvPr>
          <p:cNvSpPr>
            <a:spLocks noGrp="1"/>
          </p:cNvSpPr>
          <p:nvPr>
            <p:ph type="title"/>
          </p:nvPr>
        </p:nvSpPr>
        <p:spPr>
          <a:xfrm>
            <a:off x="2003989" y="337052"/>
            <a:ext cx="8184019" cy="1188720"/>
          </a:xfrm>
        </p:spPr>
        <p:txBody>
          <a:bodyPr>
            <a:normAutofit/>
          </a:bodyPr>
          <a:lstStyle/>
          <a:p>
            <a:r>
              <a:rPr lang="en-US" sz="3600" u="sng" dirty="0">
                <a:latin typeface="Arial Black" panose="020B0A04020102020204" pitchFamily="34" charset="0"/>
              </a:rPr>
              <a:t>3.IDEATE PROBLEM</a:t>
            </a:r>
            <a:endParaRPr lang="en-IN" sz="3600" u="sng" dirty="0"/>
          </a:p>
        </p:txBody>
      </p:sp>
      <p:pic>
        <p:nvPicPr>
          <p:cNvPr id="5" name="Content Placeholder 4" descr="A diagram of a diagram&#10;&#10;Description automatically generated with medium confidence">
            <a:extLst>
              <a:ext uri="{FF2B5EF4-FFF2-40B4-BE49-F238E27FC236}">
                <a16:creationId xmlns:a16="http://schemas.microsoft.com/office/drawing/2014/main" id="{05C41B5E-E56D-F8BE-0473-30A5BF2FA6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2761" y="1764763"/>
            <a:ext cx="9406477" cy="4901657"/>
          </a:xfrm>
        </p:spPr>
      </p:pic>
    </p:spTree>
    <p:extLst>
      <p:ext uri="{BB962C8B-B14F-4D97-AF65-F5344CB8AC3E}">
        <p14:creationId xmlns:p14="http://schemas.microsoft.com/office/powerpoint/2010/main" val="2026304153"/>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A407A-A94B-DB91-777C-6312987632AE}"/>
              </a:ext>
            </a:extLst>
          </p:cNvPr>
          <p:cNvSpPr>
            <a:spLocks noGrp="1"/>
          </p:cNvSpPr>
          <p:nvPr>
            <p:ph type="ctrTitle"/>
          </p:nvPr>
        </p:nvSpPr>
        <p:spPr>
          <a:xfrm>
            <a:off x="422563" y="93518"/>
            <a:ext cx="4429991" cy="1163783"/>
          </a:xfrm>
        </p:spPr>
        <p:txBody>
          <a:bodyPr>
            <a:noAutofit/>
          </a:bodyPr>
          <a:lstStyle/>
          <a:p>
            <a:r>
              <a:rPr lang="en-US" sz="4400" b="1" u="sng" dirty="0"/>
              <a:t>CONTENTS</a:t>
            </a:r>
            <a:endParaRPr lang="en-IN" sz="4400" b="1" u="sng" dirty="0"/>
          </a:p>
        </p:txBody>
      </p:sp>
      <p:sp>
        <p:nvSpPr>
          <p:cNvPr id="3" name="Subtitle 2">
            <a:extLst>
              <a:ext uri="{FF2B5EF4-FFF2-40B4-BE49-F238E27FC236}">
                <a16:creationId xmlns:a16="http://schemas.microsoft.com/office/drawing/2014/main" id="{01BFDBFB-BA61-A70F-E37F-7CB67DC6FF4F}"/>
              </a:ext>
            </a:extLst>
          </p:cNvPr>
          <p:cNvSpPr>
            <a:spLocks noGrp="1"/>
          </p:cNvSpPr>
          <p:nvPr>
            <p:ph type="subTitle" idx="1"/>
          </p:nvPr>
        </p:nvSpPr>
        <p:spPr>
          <a:xfrm>
            <a:off x="422563" y="1367992"/>
            <a:ext cx="3557155" cy="5012025"/>
          </a:xfrm>
        </p:spPr>
        <p:txBody>
          <a:bodyPr>
            <a:normAutofit fontScale="92500" lnSpcReduction="20000"/>
          </a:bodyPr>
          <a:lstStyle/>
          <a:p>
            <a:pPr marL="342900" indent="-342900" algn="l">
              <a:buFont typeface="Wingdings" panose="05000000000000000000" pitchFamily="2" charset="2"/>
              <a:buChar char="ü"/>
            </a:pPr>
            <a:r>
              <a:rPr lang="en-US" sz="3500" b="1" dirty="0"/>
              <a:t>Introduction</a:t>
            </a:r>
          </a:p>
          <a:p>
            <a:pPr marL="342900" indent="-342900" algn="l">
              <a:buFont typeface="Wingdings" panose="05000000000000000000" pitchFamily="2" charset="2"/>
              <a:buChar char="ü"/>
            </a:pPr>
            <a:r>
              <a:rPr lang="en-US" sz="3000" b="1" dirty="0"/>
              <a:t>Problem Definition</a:t>
            </a:r>
          </a:p>
          <a:p>
            <a:pPr marL="342900" indent="-342900" algn="l">
              <a:buFont typeface="Wingdings" panose="05000000000000000000" pitchFamily="2" charset="2"/>
              <a:buChar char="ü"/>
            </a:pPr>
            <a:r>
              <a:rPr lang="en-US" sz="3000" b="1" dirty="0"/>
              <a:t>Explanation</a:t>
            </a:r>
          </a:p>
          <a:p>
            <a:pPr marL="342900" indent="-342900" algn="l">
              <a:buFont typeface="Wingdings" panose="05000000000000000000" pitchFamily="2" charset="2"/>
              <a:buChar char="ü"/>
            </a:pPr>
            <a:r>
              <a:rPr lang="en-US" sz="3000" b="1" dirty="0"/>
              <a:t>Key features</a:t>
            </a:r>
          </a:p>
          <a:p>
            <a:pPr marL="342900" indent="-342900" algn="l">
              <a:buFont typeface="Wingdings" panose="05000000000000000000" pitchFamily="2" charset="2"/>
              <a:buChar char="ü"/>
            </a:pPr>
            <a:r>
              <a:rPr lang="en-US" sz="3000" b="1" u="sng" dirty="0"/>
              <a:t>Phases:</a:t>
            </a:r>
          </a:p>
          <a:p>
            <a:pPr marL="800100" lvl="1" indent="-342900" algn="l">
              <a:buFont typeface="Wingdings" panose="05000000000000000000" pitchFamily="2" charset="2"/>
              <a:buChar char="§"/>
            </a:pPr>
            <a:r>
              <a:rPr lang="en-US" sz="2600" b="1" dirty="0"/>
              <a:t>Empathize</a:t>
            </a:r>
          </a:p>
          <a:p>
            <a:pPr marL="800100" lvl="1" indent="-342900" algn="l">
              <a:buFont typeface="Wingdings" panose="05000000000000000000" pitchFamily="2" charset="2"/>
              <a:buChar char="§"/>
            </a:pPr>
            <a:r>
              <a:rPr lang="en-US" sz="2600" b="1" dirty="0"/>
              <a:t>Define problem</a:t>
            </a:r>
          </a:p>
          <a:p>
            <a:pPr marL="800100" lvl="1" indent="-342900" algn="l">
              <a:buFont typeface="Wingdings" panose="05000000000000000000" pitchFamily="2" charset="2"/>
              <a:buChar char="§"/>
            </a:pPr>
            <a:r>
              <a:rPr lang="en-US" sz="2600" b="1" dirty="0"/>
              <a:t>Ideate problem</a:t>
            </a:r>
          </a:p>
          <a:p>
            <a:pPr marL="800100" lvl="1" indent="-342900" algn="l">
              <a:buFont typeface="Wingdings" panose="05000000000000000000" pitchFamily="2" charset="2"/>
              <a:buChar char="§"/>
            </a:pPr>
            <a:r>
              <a:rPr lang="en-US" sz="2600" b="1" dirty="0"/>
              <a:t>Prototype</a:t>
            </a:r>
          </a:p>
          <a:p>
            <a:pPr marL="800100" lvl="1" indent="-342900" algn="l">
              <a:buFont typeface="Wingdings" panose="05000000000000000000" pitchFamily="2" charset="2"/>
              <a:buChar char="§"/>
            </a:pPr>
            <a:r>
              <a:rPr lang="en-US" sz="2600" b="1" dirty="0"/>
              <a:t>Test phase</a:t>
            </a:r>
            <a:endParaRPr lang="en-US" b="1" dirty="0"/>
          </a:p>
        </p:txBody>
      </p:sp>
      <p:pic>
        <p:nvPicPr>
          <p:cNvPr id="5" name="Picture 4" descr="A book cover with a diagram of a brain&#10;&#10;Description automatically generated">
            <a:extLst>
              <a:ext uri="{FF2B5EF4-FFF2-40B4-BE49-F238E27FC236}">
                <a16:creationId xmlns:a16="http://schemas.microsoft.com/office/drawing/2014/main" id="{2B17A6D2-C26D-A933-82EB-534171F767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7197" y="301336"/>
            <a:ext cx="5842239" cy="6255327"/>
          </a:xfrm>
          <a:prstGeom prst="rect">
            <a:avLst/>
          </a:prstGeom>
        </p:spPr>
      </p:pic>
    </p:spTree>
    <p:extLst>
      <p:ext uri="{BB962C8B-B14F-4D97-AF65-F5344CB8AC3E}">
        <p14:creationId xmlns:p14="http://schemas.microsoft.com/office/powerpoint/2010/main" val="1632984643"/>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8BF0A2-EE94-A959-8C62-36D468EDA850}"/>
              </a:ext>
            </a:extLst>
          </p:cNvPr>
          <p:cNvSpPr>
            <a:spLocks noGrp="1"/>
          </p:cNvSpPr>
          <p:nvPr>
            <p:ph idx="1"/>
          </p:nvPr>
        </p:nvSpPr>
        <p:spPr>
          <a:xfrm>
            <a:off x="838200" y="290945"/>
            <a:ext cx="10515600" cy="5886018"/>
          </a:xfrm>
        </p:spPr>
        <p:txBody>
          <a:bodyPr>
            <a:normAutofit/>
          </a:bodyPr>
          <a:lstStyle/>
          <a:p>
            <a:pPr marL="0" indent="0">
              <a:buNone/>
            </a:pPr>
            <a:r>
              <a:rPr lang="en-US" sz="2400" b="1" dirty="0"/>
              <a:t>1)</a:t>
            </a:r>
            <a:r>
              <a:rPr lang="en-US" sz="2800" b="1" u="sng" dirty="0"/>
              <a:t>Questions </a:t>
            </a:r>
            <a:r>
              <a:rPr lang="en-US" sz="2800" b="1" u="sng" dirty="0" err="1"/>
              <a:t>araised</a:t>
            </a:r>
            <a:r>
              <a:rPr lang="en-US" sz="2800" dirty="0"/>
              <a:t>: </a:t>
            </a:r>
            <a:endParaRPr lang="en-US" sz="2400" dirty="0"/>
          </a:p>
          <a:p>
            <a:r>
              <a:rPr lang="en-US" sz="2800" dirty="0"/>
              <a:t>How might we generate more power with minimal components?</a:t>
            </a:r>
          </a:p>
          <a:p>
            <a:r>
              <a:rPr lang="en-US" sz="2800" dirty="0"/>
              <a:t>How might we ensure the backpack is lightweight and highly efficient?</a:t>
            </a:r>
          </a:p>
          <a:p>
            <a:r>
              <a:rPr lang="en-US" sz="2800" dirty="0"/>
              <a:t>How might we simplify the energy generation mechanism while enhancing user benefits?</a:t>
            </a:r>
          </a:p>
          <a:p>
            <a:pPr marL="0" indent="0">
              <a:buNone/>
            </a:pPr>
            <a:endParaRPr lang="en-US" sz="2400" dirty="0"/>
          </a:p>
          <a:p>
            <a:pPr marL="0" indent="0">
              <a:buNone/>
            </a:pPr>
            <a:r>
              <a:rPr lang="en-IN" sz="2400" b="1" dirty="0"/>
              <a:t>2) </a:t>
            </a:r>
            <a:r>
              <a:rPr lang="en-IN" sz="3200" b="1" u="sng" dirty="0"/>
              <a:t>Solutions</a:t>
            </a:r>
            <a:r>
              <a:rPr lang="en-IN" sz="3200" dirty="0"/>
              <a:t>:</a:t>
            </a:r>
          </a:p>
          <a:p>
            <a:r>
              <a:rPr lang="en-IN" sz="2800" dirty="0"/>
              <a:t>High-Efficiency Energy Generation</a:t>
            </a:r>
          </a:p>
          <a:p>
            <a:r>
              <a:rPr lang="en-US" sz="2800" dirty="0"/>
              <a:t>Optimized Output with Fewer Sensors</a:t>
            </a:r>
            <a:endParaRPr lang="en-IN" sz="2800" dirty="0"/>
          </a:p>
          <a:p>
            <a:r>
              <a:rPr lang="en-IN" sz="2800" dirty="0"/>
              <a:t>Lightweight and Durable Design</a:t>
            </a:r>
          </a:p>
          <a:p>
            <a:endParaRPr lang="en-IN" sz="2400" dirty="0"/>
          </a:p>
        </p:txBody>
      </p:sp>
    </p:spTree>
    <p:extLst>
      <p:ext uri="{BB962C8B-B14F-4D97-AF65-F5344CB8AC3E}">
        <p14:creationId xmlns:p14="http://schemas.microsoft.com/office/powerpoint/2010/main" val="3397811462"/>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918CC-A91B-E40A-343F-99B94568FED6}"/>
              </a:ext>
            </a:extLst>
          </p:cNvPr>
          <p:cNvSpPr>
            <a:spLocks noGrp="1"/>
          </p:cNvSpPr>
          <p:nvPr>
            <p:ph type="title"/>
          </p:nvPr>
        </p:nvSpPr>
        <p:spPr>
          <a:xfrm>
            <a:off x="2023318" y="247719"/>
            <a:ext cx="7729728" cy="1188720"/>
          </a:xfrm>
        </p:spPr>
        <p:txBody>
          <a:bodyPr>
            <a:normAutofit/>
          </a:bodyPr>
          <a:lstStyle/>
          <a:p>
            <a:r>
              <a:rPr lang="en-US" sz="4000" u="sng" dirty="0">
                <a:latin typeface="Arial Black" panose="020B0A04020102020204" pitchFamily="34" charset="0"/>
              </a:rPr>
              <a:t>4.PROTOTYPE</a:t>
            </a:r>
            <a:endParaRPr lang="en-IN" sz="4000" u="sng" dirty="0"/>
          </a:p>
        </p:txBody>
      </p:sp>
      <p:pic>
        <p:nvPicPr>
          <p:cNvPr id="11" name="Content Placeholder 10" descr="A blue and green background with white text&#10;&#10;Description automatically generated">
            <a:extLst>
              <a:ext uri="{FF2B5EF4-FFF2-40B4-BE49-F238E27FC236}">
                <a16:creationId xmlns:a16="http://schemas.microsoft.com/office/drawing/2014/main" id="{8CCC9883-5A20-B237-3A81-25F71B2685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9027" y="1944505"/>
            <a:ext cx="8757771" cy="4563620"/>
          </a:xfrm>
        </p:spPr>
      </p:pic>
    </p:spTree>
    <p:extLst>
      <p:ext uri="{BB962C8B-B14F-4D97-AF65-F5344CB8AC3E}">
        <p14:creationId xmlns:p14="http://schemas.microsoft.com/office/powerpoint/2010/main" val="208828229"/>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C1177D-314C-13A3-291B-33CE2C2829B4}"/>
              </a:ext>
            </a:extLst>
          </p:cNvPr>
          <p:cNvSpPr>
            <a:spLocks noGrp="1"/>
          </p:cNvSpPr>
          <p:nvPr>
            <p:ph idx="1"/>
          </p:nvPr>
        </p:nvSpPr>
        <p:spPr>
          <a:xfrm>
            <a:off x="207818" y="135082"/>
            <a:ext cx="7564582" cy="6452754"/>
          </a:xfrm>
        </p:spPr>
        <p:txBody>
          <a:bodyPr>
            <a:normAutofit fontScale="85000" lnSpcReduction="10000"/>
          </a:bodyPr>
          <a:lstStyle/>
          <a:p>
            <a:pPr marL="514350" indent="-514350">
              <a:buAutoNum type="arabicPeriod"/>
            </a:pPr>
            <a:r>
              <a:rPr lang="en-US" sz="3200" b="1" u="sng" dirty="0"/>
              <a:t>Conceptual Design and Initial Prototyping:</a:t>
            </a:r>
          </a:p>
          <a:p>
            <a:pPr marL="0" indent="0">
              <a:buNone/>
            </a:pPr>
            <a:endParaRPr lang="en-US" sz="3200" b="1" dirty="0"/>
          </a:p>
          <a:p>
            <a:pPr marL="0" indent="0" algn="just">
              <a:buNone/>
            </a:pPr>
            <a:r>
              <a:rPr lang="en-US" sz="3200" b="1" dirty="0"/>
              <a:t>A. </a:t>
            </a:r>
            <a:r>
              <a:rPr lang="en-US" sz="3200" b="1" u="sng" dirty="0"/>
              <a:t>Sketches and 3D Models:</a:t>
            </a:r>
          </a:p>
          <a:p>
            <a:pPr marL="0" indent="0" algn="just">
              <a:buNone/>
            </a:pPr>
            <a:r>
              <a:rPr lang="en-US" sz="3200" dirty="0"/>
              <a:t>       </a:t>
            </a:r>
            <a:r>
              <a:rPr lang="en-US" sz="3200" b="1" u="sng" dirty="0"/>
              <a:t>Objective</a:t>
            </a:r>
            <a:r>
              <a:rPr lang="en-US" sz="3200" u="sng" dirty="0"/>
              <a:t> </a:t>
            </a:r>
            <a:r>
              <a:rPr lang="en-US" sz="3200" dirty="0"/>
              <a:t>: </a:t>
            </a:r>
            <a:r>
              <a:rPr lang="en-US" sz="3300" dirty="0"/>
              <a:t>Create initial visual concepts to explore the design of the backpack.</a:t>
            </a:r>
          </a:p>
          <a:p>
            <a:pPr marL="0" indent="0" algn="just">
              <a:buNone/>
            </a:pPr>
            <a:endParaRPr lang="en-US" sz="3300" dirty="0"/>
          </a:p>
          <a:p>
            <a:pPr marL="0" indent="0" algn="just">
              <a:buNone/>
            </a:pPr>
            <a:r>
              <a:rPr lang="en-US" sz="3200" b="1" dirty="0"/>
              <a:t>B. </a:t>
            </a:r>
            <a:r>
              <a:rPr lang="en-US" sz="3200" b="1" u="sng" dirty="0"/>
              <a:t>Material Selection:</a:t>
            </a:r>
          </a:p>
          <a:p>
            <a:pPr marL="0" indent="0" algn="just">
              <a:buNone/>
            </a:pPr>
            <a:r>
              <a:rPr lang="en-US" sz="3200" b="1" dirty="0"/>
              <a:t>     </a:t>
            </a:r>
            <a:r>
              <a:rPr lang="en-US" sz="3200" b="1" u="sng" dirty="0"/>
              <a:t>Objective</a:t>
            </a:r>
            <a:r>
              <a:rPr lang="en-US" sz="3200" u="sng" dirty="0"/>
              <a:t>:</a:t>
            </a:r>
            <a:r>
              <a:rPr lang="en-US" sz="3200" b="1" dirty="0"/>
              <a:t> </a:t>
            </a:r>
            <a:r>
              <a:rPr lang="en-US" sz="3300" dirty="0"/>
              <a:t>Choose materials that balance durability, weight, and sustainability.  </a:t>
            </a:r>
          </a:p>
          <a:p>
            <a:pPr algn="just"/>
            <a:r>
              <a:rPr lang="en-IN" sz="3300" dirty="0"/>
              <a:t> Backpack Exterior	</a:t>
            </a:r>
          </a:p>
          <a:p>
            <a:pPr algn="just"/>
            <a:r>
              <a:rPr lang="en-IN" sz="3300" dirty="0"/>
              <a:t>Power Generation Mechanism</a:t>
            </a:r>
          </a:p>
          <a:p>
            <a:pPr algn="just"/>
            <a:r>
              <a:rPr lang="en-IN" sz="3300" dirty="0"/>
              <a:t>Battery Compartment</a:t>
            </a:r>
          </a:p>
          <a:p>
            <a:pPr algn="just"/>
            <a:r>
              <a:rPr lang="en-IN" sz="3300" dirty="0"/>
              <a:t>Power Output Ports</a:t>
            </a:r>
            <a:endParaRPr lang="en-IN" sz="3200" dirty="0"/>
          </a:p>
        </p:txBody>
      </p:sp>
      <p:pic>
        <p:nvPicPr>
          <p:cNvPr id="7" name="Picture 6" descr="A diagram of a backpack&#10;&#10;Description automatically generated">
            <a:extLst>
              <a:ext uri="{FF2B5EF4-FFF2-40B4-BE49-F238E27FC236}">
                <a16:creationId xmlns:a16="http://schemas.microsoft.com/office/drawing/2014/main" id="{990AB6D8-4984-45C1-0E9B-259E866D94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2399" y="1918322"/>
            <a:ext cx="4083627" cy="3363717"/>
          </a:xfrm>
          <a:prstGeom prst="rect">
            <a:avLst/>
          </a:prstGeom>
        </p:spPr>
      </p:pic>
    </p:spTree>
    <p:extLst>
      <p:ext uri="{BB962C8B-B14F-4D97-AF65-F5344CB8AC3E}">
        <p14:creationId xmlns:p14="http://schemas.microsoft.com/office/powerpoint/2010/main" val="1958253713"/>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38782D-09BF-2C02-A7CF-3C7DC00CAC87}"/>
              </a:ext>
            </a:extLst>
          </p:cNvPr>
          <p:cNvSpPr>
            <a:spLocks noGrp="1"/>
          </p:cNvSpPr>
          <p:nvPr>
            <p:ph idx="1"/>
          </p:nvPr>
        </p:nvSpPr>
        <p:spPr>
          <a:xfrm>
            <a:off x="512618" y="249381"/>
            <a:ext cx="5583382" cy="6187354"/>
          </a:xfrm>
        </p:spPr>
        <p:txBody>
          <a:bodyPr>
            <a:normAutofit fontScale="85000" lnSpcReduction="10000"/>
          </a:bodyPr>
          <a:lstStyle/>
          <a:p>
            <a:pPr marL="0" indent="0">
              <a:buNone/>
            </a:pPr>
            <a:r>
              <a:rPr lang="en-US" sz="3000" b="1" dirty="0"/>
              <a:t>2. </a:t>
            </a:r>
            <a:r>
              <a:rPr lang="en-US" sz="3500" b="1" u="sng" dirty="0"/>
              <a:t>Prototyping:</a:t>
            </a:r>
          </a:p>
          <a:p>
            <a:pPr marL="0" indent="0">
              <a:buNone/>
            </a:pPr>
            <a:endParaRPr lang="en-US" sz="3000" b="1" dirty="0"/>
          </a:p>
          <a:p>
            <a:pPr marL="514350" indent="-514350" algn="just">
              <a:buAutoNum type="alphaUcPeriod"/>
            </a:pPr>
            <a:r>
              <a:rPr lang="en-US" sz="3200" b="1" u="sng" dirty="0"/>
              <a:t>Initial Functional Prototype</a:t>
            </a:r>
            <a:r>
              <a:rPr lang="en-US" sz="3200" b="1" dirty="0"/>
              <a:t>:</a:t>
            </a:r>
          </a:p>
          <a:p>
            <a:pPr marL="0" indent="0" algn="just">
              <a:buNone/>
            </a:pPr>
            <a:r>
              <a:rPr lang="en-US" sz="3200" b="1" dirty="0"/>
              <a:t>       </a:t>
            </a:r>
            <a:r>
              <a:rPr lang="en-US" sz="3200" b="1" u="sng" dirty="0"/>
              <a:t>Objective</a:t>
            </a:r>
            <a:r>
              <a:rPr lang="en-US" sz="3200" u="sng" dirty="0"/>
              <a:t>:</a:t>
            </a:r>
            <a:r>
              <a:rPr lang="en-US" sz="3200" dirty="0"/>
              <a:t> Build a working prototype that integrates the power generation system.</a:t>
            </a:r>
          </a:p>
          <a:p>
            <a:pPr marL="0" indent="0" algn="just">
              <a:buNone/>
            </a:pPr>
            <a:endParaRPr lang="en-US" sz="3200" dirty="0"/>
          </a:p>
          <a:p>
            <a:pPr marL="0" indent="0" algn="just">
              <a:buNone/>
            </a:pPr>
            <a:r>
              <a:rPr lang="en-US" sz="3200" b="1" dirty="0"/>
              <a:t>B. </a:t>
            </a:r>
            <a:r>
              <a:rPr lang="en-US" sz="3200" b="1" u="sng" dirty="0"/>
              <a:t>Testing of Basic Functions:</a:t>
            </a:r>
          </a:p>
          <a:p>
            <a:pPr marL="0" indent="0" algn="just">
              <a:buNone/>
            </a:pPr>
            <a:r>
              <a:rPr lang="en-US" sz="3200" b="1" dirty="0"/>
              <a:t>      </a:t>
            </a:r>
            <a:r>
              <a:rPr lang="en-US" sz="3200" b="1" u="sng" dirty="0"/>
              <a:t>Objective</a:t>
            </a:r>
            <a:r>
              <a:rPr lang="en-US" sz="3200" u="sng" dirty="0"/>
              <a:t>:</a:t>
            </a:r>
            <a:r>
              <a:rPr lang="en-US" sz="3200" dirty="0"/>
              <a:t> Evaluate the efficiency and usability of the first prototype.</a:t>
            </a:r>
          </a:p>
          <a:p>
            <a:pPr algn="just"/>
            <a:r>
              <a:rPr lang="en-US" sz="3200" b="1" dirty="0"/>
              <a:t>Power Generation Test</a:t>
            </a:r>
          </a:p>
          <a:p>
            <a:pPr algn="just"/>
            <a:r>
              <a:rPr lang="en-US" sz="3200" b="1" dirty="0"/>
              <a:t>Comfort</a:t>
            </a:r>
          </a:p>
          <a:p>
            <a:pPr algn="just"/>
            <a:r>
              <a:rPr lang="en-US" sz="3200" b="1" dirty="0"/>
              <a:t>Durability Test</a:t>
            </a:r>
            <a:endParaRPr lang="en-IN" sz="3200" b="1" dirty="0"/>
          </a:p>
        </p:txBody>
      </p:sp>
      <p:pic>
        <p:nvPicPr>
          <p:cNvPr id="5" name="Content Placeholder 4" descr="A diagram of a person walking with a backpack&#10;&#10;Description automatically generated">
            <a:extLst>
              <a:ext uri="{FF2B5EF4-FFF2-40B4-BE49-F238E27FC236}">
                <a16:creationId xmlns:a16="http://schemas.microsoft.com/office/drawing/2014/main" id="{00E8C7B5-88C2-F989-DF0A-1F883BEB62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26079" y="1423658"/>
            <a:ext cx="4428611" cy="4830226"/>
          </a:xfrm>
          <a:prstGeom prst="rect">
            <a:avLst/>
          </a:prstGeom>
        </p:spPr>
      </p:pic>
    </p:spTree>
    <p:extLst>
      <p:ext uri="{BB962C8B-B14F-4D97-AF65-F5344CB8AC3E}">
        <p14:creationId xmlns:p14="http://schemas.microsoft.com/office/powerpoint/2010/main" val="2084742454"/>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A7657A-3FC9-98AE-11F4-6CAE04FF1E5D}"/>
              </a:ext>
            </a:extLst>
          </p:cNvPr>
          <p:cNvSpPr>
            <a:spLocks noGrp="1"/>
          </p:cNvSpPr>
          <p:nvPr>
            <p:ph idx="1"/>
          </p:nvPr>
        </p:nvSpPr>
        <p:spPr>
          <a:xfrm>
            <a:off x="155864" y="301335"/>
            <a:ext cx="7273636" cy="6369629"/>
          </a:xfrm>
        </p:spPr>
        <p:txBody>
          <a:bodyPr>
            <a:normAutofit fontScale="92500" lnSpcReduction="10000"/>
          </a:bodyPr>
          <a:lstStyle/>
          <a:p>
            <a:pPr marL="0" indent="0">
              <a:buNone/>
            </a:pPr>
            <a:r>
              <a:rPr lang="en-US" sz="3600" b="1" dirty="0"/>
              <a:t>4. </a:t>
            </a:r>
            <a:r>
              <a:rPr lang="en-US" sz="3600" b="1" u="sng" dirty="0"/>
              <a:t>Refinement and Iteration:</a:t>
            </a:r>
          </a:p>
          <a:p>
            <a:pPr marL="0" indent="0">
              <a:buNone/>
            </a:pPr>
            <a:endParaRPr lang="en-US" sz="2000" dirty="0"/>
          </a:p>
          <a:p>
            <a:pPr marL="514350" indent="-514350" algn="just">
              <a:buAutoNum type="alphaUcPeriod"/>
            </a:pPr>
            <a:r>
              <a:rPr lang="en-US" sz="2800" b="1" u="sng" dirty="0"/>
              <a:t>Design Refinement</a:t>
            </a:r>
            <a:r>
              <a:rPr lang="en-US" sz="2400" b="1" dirty="0"/>
              <a:t>:</a:t>
            </a:r>
          </a:p>
          <a:p>
            <a:pPr marL="0" indent="0" algn="just">
              <a:buNone/>
            </a:pPr>
            <a:r>
              <a:rPr lang="en-US" sz="2000" b="1" dirty="0"/>
              <a:t>       </a:t>
            </a:r>
            <a:r>
              <a:rPr lang="en-US" sz="2400" b="1" u="sng" dirty="0"/>
              <a:t>Objective</a:t>
            </a:r>
            <a:r>
              <a:rPr lang="en-US" sz="2400" u="sng" dirty="0"/>
              <a:t>:</a:t>
            </a:r>
            <a:r>
              <a:rPr lang="en-US" sz="2400" dirty="0"/>
              <a:t> </a:t>
            </a:r>
            <a:r>
              <a:rPr lang="en-US" sz="3000" dirty="0"/>
              <a:t>Improve the backpack design based on user feedback and test results. </a:t>
            </a:r>
            <a:endParaRPr lang="en-US" sz="2200" dirty="0"/>
          </a:p>
          <a:p>
            <a:pPr algn="just"/>
            <a:r>
              <a:rPr lang="en-US" sz="2600" b="1" dirty="0"/>
              <a:t>Comfort Improvements</a:t>
            </a:r>
          </a:p>
          <a:p>
            <a:pPr algn="just"/>
            <a:r>
              <a:rPr lang="en-US" sz="2600" b="1" dirty="0"/>
              <a:t>Power Generation System</a:t>
            </a:r>
          </a:p>
          <a:p>
            <a:pPr algn="just"/>
            <a:endParaRPr lang="en-US" sz="2000" dirty="0"/>
          </a:p>
          <a:p>
            <a:pPr marL="0" indent="0" algn="just">
              <a:buNone/>
            </a:pPr>
            <a:r>
              <a:rPr lang="en-US" sz="2400" b="1" u="sng" dirty="0"/>
              <a:t>B. </a:t>
            </a:r>
            <a:r>
              <a:rPr lang="en-US" sz="3000" b="1" u="sng" dirty="0"/>
              <a:t>Prototype 2.0:</a:t>
            </a:r>
          </a:p>
          <a:p>
            <a:pPr marL="0" indent="0" algn="just">
              <a:buNone/>
            </a:pPr>
            <a:r>
              <a:rPr lang="en-US" sz="2000" b="1" dirty="0"/>
              <a:t>     </a:t>
            </a:r>
            <a:r>
              <a:rPr lang="en-US" sz="2800" b="1" u="sng" dirty="0"/>
              <a:t>Objective</a:t>
            </a:r>
            <a:r>
              <a:rPr lang="en-US" sz="2400" dirty="0"/>
              <a:t>: </a:t>
            </a:r>
            <a:r>
              <a:rPr lang="en-US" sz="3000" dirty="0"/>
              <a:t>Develop an updated prototype that integrates refinements and additional features. </a:t>
            </a:r>
            <a:endParaRPr lang="en-US" sz="2200" dirty="0"/>
          </a:p>
          <a:p>
            <a:pPr algn="just"/>
            <a:r>
              <a:rPr lang="en-US" sz="2400" b="1" dirty="0"/>
              <a:t>Energy Harvesting Efficiency</a:t>
            </a:r>
          </a:p>
          <a:p>
            <a:pPr algn="just"/>
            <a:r>
              <a:rPr lang="en-US" sz="2400" b="1" dirty="0"/>
              <a:t>Power Management System</a:t>
            </a:r>
          </a:p>
          <a:p>
            <a:pPr algn="just"/>
            <a:r>
              <a:rPr lang="en-US" sz="2400" b="1" dirty="0"/>
              <a:t>Accessibility Features</a:t>
            </a:r>
            <a:endParaRPr lang="en-IN" sz="2400" b="1" dirty="0"/>
          </a:p>
        </p:txBody>
      </p:sp>
      <p:pic>
        <p:nvPicPr>
          <p:cNvPr id="5" name="Picture 4" descr="A blueprint of a computer case&#10;&#10;Description automatically generated with medium confidence">
            <a:extLst>
              <a:ext uri="{FF2B5EF4-FFF2-40B4-BE49-F238E27FC236}">
                <a16:creationId xmlns:a16="http://schemas.microsoft.com/office/drawing/2014/main" id="{C71F70E5-93CE-D096-641A-3A6DDC4600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9832" y="784512"/>
            <a:ext cx="4229100" cy="5143500"/>
          </a:xfrm>
          <a:prstGeom prst="rect">
            <a:avLst/>
          </a:prstGeom>
        </p:spPr>
      </p:pic>
    </p:spTree>
    <p:extLst>
      <p:ext uri="{BB962C8B-B14F-4D97-AF65-F5344CB8AC3E}">
        <p14:creationId xmlns:p14="http://schemas.microsoft.com/office/powerpoint/2010/main" val="440237508"/>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51FD6-346E-0170-D87E-F6A4A68815AD}"/>
              </a:ext>
            </a:extLst>
          </p:cNvPr>
          <p:cNvSpPr>
            <a:spLocks noGrp="1"/>
          </p:cNvSpPr>
          <p:nvPr>
            <p:ph type="title"/>
          </p:nvPr>
        </p:nvSpPr>
        <p:spPr>
          <a:xfrm>
            <a:off x="2158400" y="424365"/>
            <a:ext cx="7729728" cy="1188720"/>
          </a:xfrm>
        </p:spPr>
        <p:txBody>
          <a:bodyPr>
            <a:normAutofit/>
          </a:bodyPr>
          <a:lstStyle/>
          <a:p>
            <a:r>
              <a:rPr lang="en-US" sz="3600" b="1" u="sng" dirty="0"/>
              <a:t>COMPONENTS USED</a:t>
            </a:r>
            <a:endParaRPr lang="en-IN" sz="3600" b="1" u="sng" dirty="0"/>
          </a:p>
        </p:txBody>
      </p:sp>
      <p:graphicFrame>
        <p:nvGraphicFramePr>
          <p:cNvPr id="14" name="Table 13">
            <a:extLst>
              <a:ext uri="{FF2B5EF4-FFF2-40B4-BE49-F238E27FC236}">
                <a16:creationId xmlns:a16="http://schemas.microsoft.com/office/drawing/2014/main" id="{C3F4404A-2965-6B4C-6D98-57BCBB4BEA0C}"/>
              </a:ext>
            </a:extLst>
          </p:cNvPr>
          <p:cNvGraphicFramePr>
            <a:graphicFrameLocks noGrp="1"/>
          </p:cNvGraphicFramePr>
          <p:nvPr>
            <p:extLst>
              <p:ext uri="{D42A27DB-BD31-4B8C-83A1-F6EECF244321}">
                <p14:modId xmlns:p14="http://schemas.microsoft.com/office/powerpoint/2010/main" val="2295017691"/>
              </p:ext>
            </p:extLst>
          </p:nvPr>
        </p:nvGraphicFramePr>
        <p:xfrm>
          <a:off x="1922318" y="1839191"/>
          <a:ext cx="6139325" cy="2194560"/>
        </p:xfrm>
        <a:graphic>
          <a:graphicData uri="http://schemas.openxmlformats.org/drawingml/2006/table">
            <a:tbl>
              <a:tblPr firstRow="1" bandRow="1">
                <a:tableStyleId>{21E4AEA4-8DFA-4A89-87EB-49C32662AFE0}</a:tableStyleId>
              </a:tblPr>
              <a:tblGrid>
                <a:gridCol w="2067243">
                  <a:extLst>
                    <a:ext uri="{9D8B030D-6E8A-4147-A177-3AD203B41FA5}">
                      <a16:colId xmlns:a16="http://schemas.microsoft.com/office/drawing/2014/main" val="2178349125"/>
                    </a:ext>
                  </a:extLst>
                </a:gridCol>
                <a:gridCol w="4072082">
                  <a:extLst>
                    <a:ext uri="{9D8B030D-6E8A-4147-A177-3AD203B41FA5}">
                      <a16:colId xmlns:a16="http://schemas.microsoft.com/office/drawing/2014/main" val="2533105821"/>
                    </a:ext>
                  </a:extLst>
                </a:gridCol>
              </a:tblGrid>
              <a:tr h="1969385">
                <a:tc>
                  <a:txBody>
                    <a:bodyPr/>
                    <a:lstStyle/>
                    <a:p>
                      <a:endParaRPr lang="en-US" sz="2800" dirty="0"/>
                    </a:p>
                    <a:p>
                      <a:r>
                        <a:rPr lang="en-US" sz="2800" dirty="0"/>
                        <a:t>Linear </a:t>
                      </a:r>
                    </a:p>
                    <a:p>
                      <a:r>
                        <a:rPr lang="en-US" sz="2800" dirty="0"/>
                        <a:t>Alternator</a:t>
                      </a:r>
                    </a:p>
                    <a:p>
                      <a:endParaRPr lang="en-US" sz="1800" dirty="0"/>
                    </a:p>
                    <a:p>
                      <a:endParaRPr lang="en-US" sz="1800" dirty="0"/>
                    </a:p>
                    <a:p>
                      <a:endParaRPr lang="en-IN" sz="1800" dirty="0"/>
                    </a:p>
                  </a:txBody>
                  <a:tcPr/>
                </a:tc>
                <a:tc>
                  <a:txBody>
                    <a:bodyPr/>
                    <a:lstStyle/>
                    <a:p>
                      <a:endParaRPr lang="en-IN" sz="1800" dirty="0"/>
                    </a:p>
                  </a:txBody>
                  <a:tcPr/>
                </a:tc>
                <a:extLst>
                  <a:ext uri="{0D108BD9-81ED-4DB2-BD59-A6C34878D82A}">
                    <a16:rowId xmlns:a16="http://schemas.microsoft.com/office/drawing/2014/main" val="2239532032"/>
                  </a:ext>
                </a:extLst>
              </a:tr>
            </a:tbl>
          </a:graphicData>
        </a:graphic>
      </p:graphicFrame>
      <p:pic>
        <p:nvPicPr>
          <p:cNvPr id="16" name="Picture 15" descr="A diagram of a machine&#10;&#10;Description automatically generated">
            <a:extLst>
              <a:ext uri="{FF2B5EF4-FFF2-40B4-BE49-F238E27FC236}">
                <a16:creationId xmlns:a16="http://schemas.microsoft.com/office/drawing/2014/main" id="{C2186ECE-B7D0-B364-4CAE-27B42C9650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4773" y="1839191"/>
            <a:ext cx="4112491" cy="1969385"/>
          </a:xfrm>
          <a:prstGeom prst="rect">
            <a:avLst/>
          </a:prstGeom>
        </p:spPr>
      </p:pic>
      <p:graphicFrame>
        <p:nvGraphicFramePr>
          <p:cNvPr id="17" name="Table 16">
            <a:extLst>
              <a:ext uri="{FF2B5EF4-FFF2-40B4-BE49-F238E27FC236}">
                <a16:creationId xmlns:a16="http://schemas.microsoft.com/office/drawing/2014/main" id="{8A8D677F-E2CB-7D75-F69C-6FF4C2A0989A}"/>
              </a:ext>
            </a:extLst>
          </p:cNvPr>
          <p:cNvGraphicFramePr>
            <a:graphicFrameLocks noGrp="1"/>
          </p:cNvGraphicFramePr>
          <p:nvPr>
            <p:extLst>
              <p:ext uri="{D42A27DB-BD31-4B8C-83A1-F6EECF244321}">
                <p14:modId xmlns:p14="http://schemas.microsoft.com/office/powerpoint/2010/main" val="2969429700"/>
              </p:ext>
            </p:extLst>
          </p:nvPr>
        </p:nvGraphicFramePr>
        <p:xfrm>
          <a:off x="1910773" y="3850871"/>
          <a:ext cx="8128000" cy="1798320"/>
        </p:xfrm>
        <a:graphic>
          <a:graphicData uri="http://schemas.openxmlformats.org/drawingml/2006/table">
            <a:tbl>
              <a:tblPr firstRow="1" bandRow="1">
                <a:tableStyleId>{21E4AEA4-8DFA-4A89-87EB-49C32662AFE0}</a:tableStyleId>
              </a:tblPr>
              <a:tblGrid>
                <a:gridCol w="4064000">
                  <a:extLst>
                    <a:ext uri="{9D8B030D-6E8A-4147-A177-3AD203B41FA5}">
                      <a16:colId xmlns:a16="http://schemas.microsoft.com/office/drawing/2014/main" val="4181071017"/>
                    </a:ext>
                  </a:extLst>
                </a:gridCol>
                <a:gridCol w="4064000">
                  <a:extLst>
                    <a:ext uri="{9D8B030D-6E8A-4147-A177-3AD203B41FA5}">
                      <a16:colId xmlns:a16="http://schemas.microsoft.com/office/drawing/2014/main" val="2879991848"/>
                    </a:ext>
                  </a:extLst>
                </a:gridCol>
              </a:tblGrid>
              <a:tr h="1531620">
                <a:tc>
                  <a:txBody>
                    <a:bodyPr/>
                    <a:lstStyle/>
                    <a:p>
                      <a:r>
                        <a:rPr lang="en-IN" sz="2800" dirty="0"/>
                        <a:t>Gear and pulleys</a:t>
                      </a:r>
                    </a:p>
                    <a:p>
                      <a:endParaRPr lang="en-IN" sz="2800" dirty="0"/>
                    </a:p>
                    <a:p>
                      <a:endParaRPr lang="en-IN" sz="2800" dirty="0"/>
                    </a:p>
                    <a:p>
                      <a:endParaRPr lang="en-IN" sz="2800" dirty="0"/>
                    </a:p>
                  </a:txBody>
                  <a:tcPr/>
                </a:tc>
                <a:tc>
                  <a:txBody>
                    <a:bodyPr/>
                    <a:lstStyle/>
                    <a:p>
                      <a:endParaRPr lang="en-IN" dirty="0"/>
                    </a:p>
                  </a:txBody>
                  <a:tcPr/>
                </a:tc>
                <a:extLst>
                  <a:ext uri="{0D108BD9-81ED-4DB2-BD59-A6C34878D82A}">
                    <a16:rowId xmlns:a16="http://schemas.microsoft.com/office/drawing/2014/main" val="4152392201"/>
                  </a:ext>
                </a:extLst>
              </a:tr>
            </a:tbl>
          </a:graphicData>
        </a:graphic>
      </p:graphicFrame>
      <p:pic>
        <p:nvPicPr>
          <p:cNvPr id="19" name="Picture 18" descr="Several different metal gears&#10;&#10;Description automatically generated">
            <a:extLst>
              <a:ext uri="{FF2B5EF4-FFF2-40B4-BE49-F238E27FC236}">
                <a16:creationId xmlns:a16="http://schemas.microsoft.com/office/drawing/2014/main" id="{B251800E-3324-6AE4-997F-C0DE629B5E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4773" y="3867497"/>
            <a:ext cx="4063999" cy="1826721"/>
          </a:xfrm>
          <a:prstGeom prst="rect">
            <a:avLst/>
          </a:prstGeom>
        </p:spPr>
      </p:pic>
    </p:spTree>
    <p:extLst>
      <p:ext uri="{BB962C8B-B14F-4D97-AF65-F5344CB8AC3E}">
        <p14:creationId xmlns:p14="http://schemas.microsoft.com/office/powerpoint/2010/main" val="3453288649"/>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A4702F21-6CE8-A101-D381-AABBC28C4469}"/>
              </a:ext>
            </a:extLst>
          </p:cNvPr>
          <p:cNvGraphicFramePr>
            <a:graphicFrameLocks noGrp="1"/>
          </p:cNvGraphicFramePr>
          <p:nvPr>
            <p:extLst>
              <p:ext uri="{D42A27DB-BD31-4B8C-83A1-F6EECF244321}">
                <p14:modId xmlns:p14="http://schemas.microsoft.com/office/powerpoint/2010/main" val="1187153622"/>
              </p:ext>
            </p:extLst>
          </p:nvPr>
        </p:nvGraphicFramePr>
        <p:xfrm>
          <a:off x="1963882" y="311728"/>
          <a:ext cx="8196118" cy="5424057"/>
        </p:xfrm>
        <a:graphic>
          <a:graphicData uri="http://schemas.openxmlformats.org/drawingml/2006/table">
            <a:tbl>
              <a:tblPr firstRow="1" bandRow="1">
                <a:tableStyleId>{21E4AEA4-8DFA-4A89-87EB-49C32662AFE0}</a:tableStyleId>
              </a:tblPr>
              <a:tblGrid>
                <a:gridCol w="4132118">
                  <a:extLst>
                    <a:ext uri="{9D8B030D-6E8A-4147-A177-3AD203B41FA5}">
                      <a16:colId xmlns:a16="http://schemas.microsoft.com/office/drawing/2014/main" val="996198977"/>
                    </a:ext>
                  </a:extLst>
                </a:gridCol>
                <a:gridCol w="4064000">
                  <a:extLst>
                    <a:ext uri="{9D8B030D-6E8A-4147-A177-3AD203B41FA5}">
                      <a16:colId xmlns:a16="http://schemas.microsoft.com/office/drawing/2014/main" val="436154488"/>
                    </a:ext>
                  </a:extLst>
                </a:gridCol>
              </a:tblGrid>
              <a:tr h="1808019">
                <a:tc>
                  <a:txBody>
                    <a:bodyPr/>
                    <a:lstStyle/>
                    <a:p>
                      <a:r>
                        <a:rPr lang="en-IN" sz="2800" dirty="0"/>
                        <a:t>Dynamo Generator</a:t>
                      </a:r>
                    </a:p>
                  </a:txBody>
                  <a:tcPr/>
                </a:tc>
                <a:tc>
                  <a:txBody>
                    <a:bodyPr/>
                    <a:lstStyle/>
                    <a:p>
                      <a:endParaRPr lang="en-IN" dirty="0"/>
                    </a:p>
                  </a:txBody>
                  <a:tcPr/>
                </a:tc>
                <a:extLst>
                  <a:ext uri="{0D108BD9-81ED-4DB2-BD59-A6C34878D82A}">
                    <a16:rowId xmlns:a16="http://schemas.microsoft.com/office/drawing/2014/main" val="646157388"/>
                  </a:ext>
                </a:extLst>
              </a:tr>
              <a:tr h="1808019">
                <a:tc>
                  <a:txBody>
                    <a:bodyPr/>
                    <a:lstStyle/>
                    <a:p>
                      <a:r>
                        <a:rPr lang="en-IN" sz="2800" dirty="0"/>
                        <a:t>Capacitor</a:t>
                      </a:r>
                    </a:p>
                  </a:txBody>
                  <a:tcPr/>
                </a:tc>
                <a:tc>
                  <a:txBody>
                    <a:bodyPr/>
                    <a:lstStyle/>
                    <a:p>
                      <a:endParaRPr lang="en-IN" dirty="0"/>
                    </a:p>
                  </a:txBody>
                  <a:tcPr/>
                </a:tc>
                <a:extLst>
                  <a:ext uri="{0D108BD9-81ED-4DB2-BD59-A6C34878D82A}">
                    <a16:rowId xmlns:a16="http://schemas.microsoft.com/office/drawing/2014/main" val="832042780"/>
                  </a:ext>
                </a:extLst>
              </a:tr>
              <a:tr h="1808019">
                <a:tc>
                  <a:txBody>
                    <a:bodyPr/>
                    <a:lstStyle/>
                    <a:p>
                      <a:r>
                        <a:rPr lang="en-IN" sz="2800" dirty="0"/>
                        <a:t>Power Management Circuit</a:t>
                      </a:r>
                    </a:p>
                  </a:txBody>
                  <a:tcPr/>
                </a:tc>
                <a:tc>
                  <a:txBody>
                    <a:bodyPr/>
                    <a:lstStyle/>
                    <a:p>
                      <a:endParaRPr lang="en-IN" dirty="0"/>
                    </a:p>
                  </a:txBody>
                  <a:tcPr/>
                </a:tc>
                <a:extLst>
                  <a:ext uri="{0D108BD9-81ED-4DB2-BD59-A6C34878D82A}">
                    <a16:rowId xmlns:a16="http://schemas.microsoft.com/office/drawing/2014/main" val="2532539553"/>
                  </a:ext>
                </a:extLst>
              </a:tr>
            </a:tbl>
          </a:graphicData>
        </a:graphic>
      </p:graphicFrame>
      <p:pic>
        <p:nvPicPr>
          <p:cNvPr id="7" name="Picture 6" descr="A metal object with a black handle&#10;&#10;Description automatically generated">
            <a:extLst>
              <a:ext uri="{FF2B5EF4-FFF2-40B4-BE49-F238E27FC236}">
                <a16:creationId xmlns:a16="http://schemas.microsoft.com/office/drawing/2014/main" id="{DD58C853-C87F-9481-942B-5503CE2DC7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1940" y="311727"/>
            <a:ext cx="4098059" cy="1787237"/>
          </a:xfrm>
          <a:prstGeom prst="rect">
            <a:avLst/>
          </a:prstGeom>
        </p:spPr>
      </p:pic>
      <p:pic>
        <p:nvPicPr>
          <p:cNvPr id="9" name="Picture 8" descr="Several different types of electronic components&#10;&#10;Description automatically generated">
            <a:extLst>
              <a:ext uri="{FF2B5EF4-FFF2-40B4-BE49-F238E27FC236}">
                <a16:creationId xmlns:a16="http://schemas.microsoft.com/office/drawing/2014/main" id="{B418B348-6693-E7F2-F683-D98240F5F7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098964"/>
            <a:ext cx="4119416" cy="1787237"/>
          </a:xfrm>
          <a:prstGeom prst="rect">
            <a:avLst/>
          </a:prstGeom>
        </p:spPr>
      </p:pic>
      <p:pic>
        <p:nvPicPr>
          <p:cNvPr id="11" name="Picture 10" descr="A diagram of a computer chip&#10;&#10;Description automatically generated">
            <a:extLst>
              <a:ext uri="{FF2B5EF4-FFF2-40B4-BE49-F238E27FC236}">
                <a16:creationId xmlns:a16="http://schemas.microsoft.com/office/drawing/2014/main" id="{89806282-A2B0-8C78-6DAC-6EBFADC91F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61940" y="3886201"/>
            <a:ext cx="4187536" cy="1849584"/>
          </a:xfrm>
          <a:prstGeom prst="rect">
            <a:avLst/>
          </a:prstGeom>
        </p:spPr>
      </p:pic>
    </p:spTree>
    <p:extLst>
      <p:ext uri="{BB962C8B-B14F-4D97-AF65-F5344CB8AC3E}">
        <p14:creationId xmlns:p14="http://schemas.microsoft.com/office/powerpoint/2010/main" val="529248398"/>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9C69CFC-14E2-17DC-2423-1380CB1AFB91}"/>
              </a:ext>
            </a:extLst>
          </p:cNvPr>
          <p:cNvGraphicFramePr>
            <a:graphicFrameLocks noGrp="1"/>
          </p:cNvGraphicFramePr>
          <p:nvPr>
            <p:extLst>
              <p:ext uri="{D42A27DB-BD31-4B8C-83A1-F6EECF244321}">
                <p14:modId xmlns:p14="http://schemas.microsoft.com/office/powerpoint/2010/main" val="2620927152"/>
              </p:ext>
            </p:extLst>
          </p:nvPr>
        </p:nvGraphicFramePr>
        <p:xfrm>
          <a:off x="2032000" y="719665"/>
          <a:ext cx="8128000" cy="5992860"/>
        </p:xfrm>
        <a:graphic>
          <a:graphicData uri="http://schemas.openxmlformats.org/drawingml/2006/table">
            <a:tbl>
              <a:tblPr firstRow="1" bandRow="1">
                <a:tableStyleId>{21E4AEA4-8DFA-4A89-87EB-49C32662AFE0}</a:tableStyleId>
              </a:tblPr>
              <a:tblGrid>
                <a:gridCol w="4064000">
                  <a:extLst>
                    <a:ext uri="{9D8B030D-6E8A-4147-A177-3AD203B41FA5}">
                      <a16:colId xmlns:a16="http://schemas.microsoft.com/office/drawing/2014/main" val="3887454856"/>
                    </a:ext>
                  </a:extLst>
                </a:gridCol>
                <a:gridCol w="4064000">
                  <a:extLst>
                    <a:ext uri="{9D8B030D-6E8A-4147-A177-3AD203B41FA5}">
                      <a16:colId xmlns:a16="http://schemas.microsoft.com/office/drawing/2014/main" val="4218987475"/>
                    </a:ext>
                  </a:extLst>
                </a:gridCol>
              </a:tblGrid>
              <a:tr h="1997620">
                <a:tc>
                  <a:txBody>
                    <a:bodyPr/>
                    <a:lstStyle/>
                    <a:p>
                      <a:r>
                        <a:rPr lang="en-IN" sz="2800" dirty="0"/>
                        <a:t>Charging ports or connectors</a:t>
                      </a:r>
                    </a:p>
                  </a:txBody>
                  <a:tcPr/>
                </a:tc>
                <a:tc>
                  <a:txBody>
                    <a:bodyPr/>
                    <a:lstStyle/>
                    <a:p>
                      <a:endParaRPr lang="en-IN" dirty="0"/>
                    </a:p>
                  </a:txBody>
                  <a:tcPr/>
                </a:tc>
                <a:extLst>
                  <a:ext uri="{0D108BD9-81ED-4DB2-BD59-A6C34878D82A}">
                    <a16:rowId xmlns:a16="http://schemas.microsoft.com/office/drawing/2014/main" val="4132274344"/>
                  </a:ext>
                </a:extLst>
              </a:tr>
              <a:tr h="1997620">
                <a:tc>
                  <a:txBody>
                    <a:bodyPr/>
                    <a:lstStyle/>
                    <a:p>
                      <a:r>
                        <a:rPr lang="en-IN" sz="2800" dirty="0"/>
                        <a:t>Brushless DC generator</a:t>
                      </a:r>
                    </a:p>
                  </a:txBody>
                  <a:tcPr/>
                </a:tc>
                <a:tc>
                  <a:txBody>
                    <a:bodyPr/>
                    <a:lstStyle/>
                    <a:p>
                      <a:endParaRPr lang="en-IN" dirty="0"/>
                    </a:p>
                  </a:txBody>
                  <a:tcPr/>
                </a:tc>
                <a:extLst>
                  <a:ext uri="{0D108BD9-81ED-4DB2-BD59-A6C34878D82A}">
                    <a16:rowId xmlns:a16="http://schemas.microsoft.com/office/drawing/2014/main" val="1495388888"/>
                  </a:ext>
                </a:extLst>
              </a:tr>
              <a:tr h="1997620">
                <a:tc>
                  <a:txBody>
                    <a:bodyPr/>
                    <a:lstStyle/>
                    <a:p>
                      <a:r>
                        <a:rPr lang="en-IN" sz="2800" dirty="0"/>
                        <a:t>Permanent magnet generator</a:t>
                      </a:r>
                    </a:p>
                  </a:txBody>
                  <a:tcPr/>
                </a:tc>
                <a:tc>
                  <a:txBody>
                    <a:bodyPr/>
                    <a:lstStyle/>
                    <a:p>
                      <a:endParaRPr lang="en-IN" dirty="0"/>
                    </a:p>
                  </a:txBody>
                  <a:tcPr/>
                </a:tc>
                <a:extLst>
                  <a:ext uri="{0D108BD9-81ED-4DB2-BD59-A6C34878D82A}">
                    <a16:rowId xmlns:a16="http://schemas.microsoft.com/office/drawing/2014/main" val="230124735"/>
                  </a:ext>
                </a:extLst>
              </a:tr>
            </a:tbl>
          </a:graphicData>
        </a:graphic>
      </p:graphicFrame>
      <p:pic>
        <p:nvPicPr>
          <p:cNvPr id="4" name="Picture 3" descr="A group of black and gold cables&#10;&#10;Description automatically generated">
            <a:extLst>
              <a:ext uri="{FF2B5EF4-FFF2-40B4-BE49-F238E27FC236}">
                <a16:creationId xmlns:a16="http://schemas.microsoft.com/office/drawing/2014/main" id="{3647337D-C9DC-1621-F4E5-24C589C29E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1" y="719665"/>
            <a:ext cx="4064000" cy="2024314"/>
          </a:xfrm>
          <a:prstGeom prst="rect">
            <a:avLst/>
          </a:prstGeom>
        </p:spPr>
      </p:pic>
      <p:pic>
        <p:nvPicPr>
          <p:cNvPr id="6" name="Picture 5" descr="A close-up of a motor&#10;&#10;Description automatically generated">
            <a:extLst>
              <a:ext uri="{FF2B5EF4-FFF2-40B4-BE49-F238E27FC236}">
                <a16:creationId xmlns:a16="http://schemas.microsoft.com/office/drawing/2014/main" id="{D53082D4-E86A-3E1E-2A00-207610B084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743979"/>
            <a:ext cx="4064000" cy="2024315"/>
          </a:xfrm>
          <a:prstGeom prst="rect">
            <a:avLst/>
          </a:prstGeom>
        </p:spPr>
      </p:pic>
      <p:pic>
        <p:nvPicPr>
          <p:cNvPr id="8" name="Picture 7" descr="A close-up of a motor&#10;&#10;Description automatically generated">
            <a:extLst>
              <a:ext uri="{FF2B5EF4-FFF2-40B4-BE49-F238E27FC236}">
                <a16:creationId xmlns:a16="http://schemas.microsoft.com/office/drawing/2014/main" id="{996AF7A1-30D7-2F06-E17E-57A7FF0321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5999" y="4675909"/>
            <a:ext cx="4064000" cy="2116700"/>
          </a:xfrm>
          <a:prstGeom prst="rect">
            <a:avLst/>
          </a:prstGeom>
        </p:spPr>
      </p:pic>
    </p:spTree>
    <p:extLst>
      <p:ext uri="{BB962C8B-B14F-4D97-AF65-F5344CB8AC3E}">
        <p14:creationId xmlns:p14="http://schemas.microsoft.com/office/powerpoint/2010/main" val="3653476756"/>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08CB5-2B1C-8A37-4722-7395F4577000}"/>
              </a:ext>
            </a:extLst>
          </p:cNvPr>
          <p:cNvSpPr>
            <a:spLocks noGrp="1"/>
          </p:cNvSpPr>
          <p:nvPr>
            <p:ph type="title"/>
          </p:nvPr>
        </p:nvSpPr>
        <p:spPr>
          <a:xfrm>
            <a:off x="1836281" y="81465"/>
            <a:ext cx="7729728" cy="1188720"/>
          </a:xfrm>
        </p:spPr>
        <p:txBody>
          <a:bodyPr>
            <a:normAutofit/>
          </a:bodyPr>
          <a:lstStyle/>
          <a:p>
            <a:r>
              <a:rPr lang="en-US" sz="3600" b="1" u="sng" dirty="0"/>
              <a:t>THEORITICAL WORK</a:t>
            </a:r>
            <a:endParaRPr lang="en-IN" sz="3600" b="1" u="sng" dirty="0"/>
          </a:p>
        </p:txBody>
      </p:sp>
      <p:sp>
        <p:nvSpPr>
          <p:cNvPr id="3" name="Content Placeholder 2">
            <a:extLst>
              <a:ext uri="{FF2B5EF4-FFF2-40B4-BE49-F238E27FC236}">
                <a16:creationId xmlns:a16="http://schemas.microsoft.com/office/drawing/2014/main" id="{5A433899-5528-00F1-F857-CEAA1F25A5B9}"/>
              </a:ext>
            </a:extLst>
          </p:cNvPr>
          <p:cNvSpPr>
            <a:spLocks noGrp="1"/>
          </p:cNvSpPr>
          <p:nvPr>
            <p:ph idx="1"/>
          </p:nvPr>
        </p:nvSpPr>
        <p:spPr>
          <a:xfrm>
            <a:off x="322118" y="1413164"/>
            <a:ext cx="11606645" cy="5363371"/>
          </a:xfrm>
        </p:spPr>
        <p:txBody>
          <a:bodyPr>
            <a:normAutofit fontScale="92500" lnSpcReduction="20000"/>
          </a:bodyPr>
          <a:lstStyle/>
          <a:p>
            <a:pPr algn="just"/>
            <a:r>
              <a:rPr lang="en-US" sz="2400" dirty="0"/>
              <a:t>The time it takes for a person to walk 7,000 steps depends on their walking speed and the person’s step length. Here’s a general breakdown:</a:t>
            </a:r>
          </a:p>
          <a:p>
            <a:pPr marL="0" indent="0" algn="just">
              <a:buNone/>
            </a:pPr>
            <a:r>
              <a:rPr lang="en-US" dirty="0"/>
              <a:t>   </a:t>
            </a:r>
            <a:r>
              <a:rPr lang="en-US" b="1" dirty="0"/>
              <a:t>1.</a:t>
            </a:r>
            <a:r>
              <a:rPr lang="en-US" sz="2400" b="1" u="sng" dirty="0"/>
              <a:t>Average Walking Speeds</a:t>
            </a:r>
            <a:endParaRPr lang="en-US" b="1" u="sng" dirty="0"/>
          </a:p>
          <a:p>
            <a:pPr lvl="1" algn="just"/>
            <a:r>
              <a:rPr lang="en-US" sz="2200" dirty="0"/>
              <a:t>Normal walking pace: 5 km/h (3 mph)  </a:t>
            </a:r>
          </a:p>
          <a:p>
            <a:pPr lvl="1" algn="just"/>
            <a:r>
              <a:rPr lang="en-US" sz="2200" dirty="0"/>
              <a:t>Brisk walking pace: 6–7 km/h (3.7–4.3 mph</a:t>
            </a:r>
            <a:r>
              <a:rPr lang="en-US" sz="2000" dirty="0"/>
              <a:t>)   </a:t>
            </a:r>
          </a:p>
          <a:p>
            <a:pPr marL="0" indent="0" algn="just">
              <a:buNone/>
            </a:pPr>
            <a:r>
              <a:rPr lang="en-US" dirty="0"/>
              <a:t>   </a:t>
            </a:r>
            <a:r>
              <a:rPr lang="en-US" b="1" dirty="0"/>
              <a:t>2. </a:t>
            </a:r>
            <a:r>
              <a:rPr lang="en-US" sz="2400" b="1" u="sng" dirty="0"/>
              <a:t>Step Length and Distance Covered</a:t>
            </a:r>
            <a:endParaRPr lang="en-US" b="1" u="sng" dirty="0"/>
          </a:p>
          <a:p>
            <a:pPr lvl="1" algn="just"/>
            <a:r>
              <a:rPr lang="en-US" dirty="0"/>
              <a:t> </a:t>
            </a:r>
            <a:r>
              <a:rPr lang="en-US" sz="2200" dirty="0"/>
              <a:t>Average step length: 0.7–0.8 meters (2.3–2.6 feet) per step.    </a:t>
            </a:r>
          </a:p>
          <a:p>
            <a:pPr lvl="1" algn="just"/>
            <a:r>
              <a:rPr lang="en-US" sz="2200" dirty="0"/>
              <a:t>- At 0.75 meters per step, 7,000 steps = 5.25 km (3.27 miles).  </a:t>
            </a:r>
          </a:p>
          <a:p>
            <a:pPr marL="228600" lvl="1" indent="0" algn="just">
              <a:buNone/>
            </a:pPr>
            <a:r>
              <a:rPr lang="en-US" sz="1800" b="1" dirty="0"/>
              <a:t>3.</a:t>
            </a:r>
            <a:r>
              <a:rPr lang="en-US" sz="2400" b="1" u="sng" dirty="0"/>
              <a:t>Time Calculation</a:t>
            </a:r>
            <a:endParaRPr lang="en-US" sz="1800" b="1" u="sng" dirty="0"/>
          </a:p>
          <a:p>
            <a:pPr lvl="1" algn="just"/>
            <a:r>
              <a:rPr lang="en-US" sz="2400" dirty="0"/>
              <a:t>At a normal pace (5 km/h):      </a:t>
            </a:r>
          </a:p>
          <a:p>
            <a:pPr lvl="1" algn="just"/>
            <a:r>
              <a:rPr lang="en-US" sz="2400" dirty="0"/>
              <a:t>At a brisk pace (6.5 km/h):   </a:t>
            </a:r>
          </a:p>
          <a:p>
            <a:pPr lvl="1" algn="just"/>
            <a:r>
              <a:rPr lang="en-US" sz="2400" dirty="0"/>
              <a:t>Estimated Time</a:t>
            </a:r>
          </a:p>
          <a:p>
            <a:pPr marL="228600" lvl="1" indent="0" algn="just">
              <a:buNone/>
            </a:pPr>
            <a:r>
              <a:rPr lang="en-US" sz="2400" dirty="0"/>
              <a:t>     -Normal pace: ~60–70 minutes  </a:t>
            </a:r>
          </a:p>
          <a:p>
            <a:pPr marL="228600" lvl="1" indent="0" algn="just">
              <a:buNone/>
            </a:pPr>
            <a:r>
              <a:rPr lang="en-US" sz="2400" dirty="0"/>
              <a:t>     -Brisk pace: ~45–50 minutes</a:t>
            </a:r>
            <a:endParaRPr lang="en-IN" sz="2400" dirty="0"/>
          </a:p>
        </p:txBody>
      </p:sp>
    </p:spTree>
    <p:extLst>
      <p:ext uri="{BB962C8B-B14F-4D97-AF65-F5344CB8AC3E}">
        <p14:creationId xmlns:p14="http://schemas.microsoft.com/office/powerpoint/2010/main" val="2152900645"/>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3D8C46-FF5F-E860-E0F2-4E51DD61AAE8}"/>
              </a:ext>
            </a:extLst>
          </p:cNvPr>
          <p:cNvSpPr>
            <a:spLocks noGrp="1"/>
          </p:cNvSpPr>
          <p:nvPr>
            <p:ph idx="1"/>
          </p:nvPr>
        </p:nvSpPr>
        <p:spPr>
          <a:xfrm>
            <a:off x="374073" y="207818"/>
            <a:ext cx="11471563" cy="6390409"/>
          </a:xfrm>
        </p:spPr>
        <p:txBody>
          <a:bodyPr>
            <a:normAutofit/>
          </a:bodyPr>
          <a:lstStyle/>
          <a:p>
            <a:pPr marL="0" indent="0">
              <a:buNone/>
            </a:pPr>
            <a:r>
              <a:rPr lang="en-US" sz="2400" b="1" u="sng" dirty="0"/>
              <a:t>Energy for 1% Charge:</a:t>
            </a:r>
          </a:p>
          <a:p>
            <a:pPr marL="0" indent="0" algn="just">
              <a:buNone/>
            </a:pPr>
            <a:r>
              <a:rPr lang="en-US" dirty="0"/>
              <a:t> </a:t>
            </a:r>
            <a:r>
              <a:rPr lang="en-US" sz="2000" dirty="0"/>
              <a:t>Converting Watt-hours to Joules (since 1 </a:t>
            </a:r>
            <a:r>
              <a:rPr lang="en-US" sz="2000" dirty="0" err="1"/>
              <a:t>Wh</a:t>
            </a:r>
            <a:r>
              <a:rPr lang="en-US" sz="2000" dirty="0"/>
              <a:t> = 3,600 Joules): 0.148 Wh×3,600=532.8 J</a:t>
            </a:r>
          </a:p>
          <a:p>
            <a:pPr marL="0" indent="0" algn="just">
              <a:buNone/>
            </a:pPr>
            <a:r>
              <a:rPr lang="en-US" sz="2000" dirty="0"/>
              <a:t>Therefore, about 533 Joules</a:t>
            </a:r>
            <a:r>
              <a:rPr lang="en-US" sz="2000" u="sng" dirty="0"/>
              <a:t> </a:t>
            </a:r>
            <a:r>
              <a:rPr lang="en-US" sz="2000" dirty="0"/>
              <a:t>are needed to charge 1% of a typical 4,000 </a:t>
            </a:r>
            <a:r>
              <a:rPr lang="en-US" sz="2000" dirty="0" err="1"/>
              <a:t>mAh</a:t>
            </a:r>
            <a:r>
              <a:rPr lang="en-US" sz="2000" dirty="0"/>
              <a:t> smartphone battery. </a:t>
            </a:r>
          </a:p>
          <a:p>
            <a:pPr marL="0" indent="0" algn="just">
              <a:buNone/>
            </a:pPr>
            <a:r>
              <a:rPr lang="en-US" dirty="0"/>
              <a:t>Factors to Consider: </a:t>
            </a:r>
          </a:p>
          <a:p>
            <a:pPr marL="0" indent="0" algn="just">
              <a:buNone/>
            </a:pPr>
            <a:r>
              <a:rPr lang="en-US" sz="2400" b="1" u="sng" dirty="0"/>
              <a:t>1.Charging Efficiency</a:t>
            </a:r>
            <a:r>
              <a:rPr lang="en-US" dirty="0"/>
              <a:t>: </a:t>
            </a:r>
            <a:r>
              <a:rPr lang="en-US" sz="2000" dirty="0"/>
              <a:t>Charging isn't 100% efficient due to heat and power losses. </a:t>
            </a:r>
          </a:p>
          <a:p>
            <a:pPr marL="0" indent="0" algn="just">
              <a:buNone/>
            </a:pPr>
            <a:r>
              <a:rPr lang="en-US" sz="2000" dirty="0"/>
              <a:t>Typical efficiency rates range from 80% to 90%. </a:t>
            </a:r>
          </a:p>
          <a:p>
            <a:pPr marL="0" indent="0" algn="just">
              <a:buNone/>
            </a:pPr>
            <a:r>
              <a:rPr lang="en-US" sz="2000" dirty="0"/>
              <a:t>Assuming an 85% efficiency, the energy required would increase by about 15%. </a:t>
            </a:r>
          </a:p>
          <a:p>
            <a:pPr marL="0" indent="0" algn="just">
              <a:buNone/>
            </a:pPr>
            <a:r>
              <a:rPr lang="en-US" sz="2000" u="sng" dirty="0"/>
              <a:t>Adjusting for efficiency:</a:t>
            </a:r>
            <a:r>
              <a:rPr lang="en-US" sz="2000" dirty="0"/>
              <a:t> Adjusted Energy=533 J/0.85≈627 Joules </a:t>
            </a:r>
          </a:p>
          <a:p>
            <a:pPr marL="0" indent="0" algn="just">
              <a:buNone/>
            </a:pPr>
            <a:r>
              <a:rPr lang="en-US" sz="2800" b="1" u="sng" dirty="0"/>
              <a:t>2.Battery Sizes:</a:t>
            </a:r>
            <a:r>
              <a:rPr lang="en-US" sz="2400" b="1" dirty="0"/>
              <a:t> </a:t>
            </a:r>
            <a:r>
              <a:rPr lang="en-US" sz="2000" dirty="0"/>
              <a:t> The calculation changes if the battery is larger or smaller. </a:t>
            </a:r>
          </a:p>
          <a:p>
            <a:pPr marL="0" indent="0" algn="just">
              <a:buNone/>
            </a:pPr>
            <a:r>
              <a:rPr lang="en-US" sz="2000" dirty="0"/>
              <a:t>For example: </a:t>
            </a:r>
          </a:p>
          <a:p>
            <a:pPr marL="0" indent="0" algn="just">
              <a:buNone/>
            </a:pPr>
            <a:r>
              <a:rPr lang="en-US" sz="2000" dirty="0"/>
              <a:t>▪ A 5,000 </a:t>
            </a:r>
            <a:r>
              <a:rPr lang="en-US" sz="2000" dirty="0" err="1"/>
              <a:t>mAh</a:t>
            </a:r>
            <a:r>
              <a:rPr lang="en-US" sz="2000" dirty="0"/>
              <a:t> battery at 3.7V would need around 740 Joules (adjusted for efficiency) per 1% charge. </a:t>
            </a:r>
          </a:p>
          <a:p>
            <a:pPr marL="0" indent="0" algn="just">
              <a:buNone/>
            </a:pPr>
            <a:r>
              <a:rPr lang="en-US" sz="2000" dirty="0"/>
              <a:t>▪ A 3,000 </a:t>
            </a:r>
            <a:r>
              <a:rPr lang="en-US" sz="2000" dirty="0" err="1"/>
              <a:t>mAh</a:t>
            </a:r>
            <a:r>
              <a:rPr lang="en-US" sz="2000" dirty="0"/>
              <a:t> battery at 3.7V would need around 445 Joules (adjusted for efficiency) per 1% charge. </a:t>
            </a:r>
          </a:p>
          <a:p>
            <a:pPr marL="0" indent="0" algn="just">
              <a:buNone/>
            </a:pPr>
            <a:r>
              <a:rPr lang="en-US" sz="2000" dirty="0"/>
              <a:t>For a typical 4,000 </a:t>
            </a:r>
            <a:r>
              <a:rPr lang="en-US" sz="2000" dirty="0" err="1"/>
              <a:t>mAh</a:t>
            </a:r>
            <a:r>
              <a:rPr lang="en-US" sz="2000" dirty="0"/>
              <a:t> smartphone battery, charging 1% requires about </a:t>
            </a:r>
            <a:r>
              <a:rPr lang="en-US" sz="2000" u="sng" dirty="0"/>
              <a:t>627 Joules </a:t>
            </a:r>
            <a:r>
              <a:rPr lang="en-US" sz="2000" dirty="0"/>
              <a:t>of electrical energy when accounting for efficiency losses.</a:t>
            </a:r>
            <a:endParaRPr lang="en-IN" sz="2000" dirty="0"/>
          </a:p>
        </p:txBody>
      </p:sp>
    </p:spTree>
    <p:extLst>
      <p:ext uri="{BB962C8B-B14F-4D97-AF65-F5344CB8AC3E}">
        <p14:creationId xmlns:p14="http://schemas.microsoft.com/office/powerpoint/2010/main" val="1925037223"/>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F5269-2501-4C7A-6007-4B1B9D666F18}"/>
              </a:ext>
            </a:extLst>
          </p:cNvPr>
          <p:cNvSpPr>
            <a:spLocks noGrp="1"/>
          </p:cNvSpPr>
          <p:nvPr>
            <p:ph type="title"/>
          </p:nvPr>
        </p:nvSpPr>
        <p:spPr>
          <a:xfrm>
            <a:off x="301336" y="411480"/>
            <a:ext cx="5773327" cy="1188720"/>
          </a:xfrm>
        </p:spPr>
        <p:txBody>
          <a:bodyPr>
            <a:normAutofit/>
          </a:bodyPr>
          <a:lstStyle/>
          <a:p>
            <a:r>
              <a:rPr lang="en-US" sz="4000" b="1" u="sng" dirty="0">
                <a:latin typeface="Eras Bold ITC" panose="020B0907030504020204" pitchFamily="34" charset="0"/>
              </a:rPr>
              <a:t>INTRODUCTION</a:t>
            </a:r>
            <a:endParaRPr lang="en-IN" sz="4000" b="1" u="sng" dirty="0">
              <a:latin typeface="Eras Bold ITC" panose="020B0907030504020204" pitchFamily="34" charset="0"/>
            </a:endParaRPr>
          </a:p>
        </p:txBody>
      </p:sp>
      <p:sp>
        <p:nvSpPr>
          <p:cNvPr id="3" name="Content Placeholder 2">
            <a:extLst>
              <a:ext uri="{FF2B5EF4-FFF2-40B4-BE49-F238E27FC236}">
                <a16:creationId xmlns:a16="http://schemas.microsoft.com/office/drawing/2014/main" id="{28323ADD-0906-E8A6-DE53-D260713723F9}"/>
              </a:ext>
            </a:extLst>
          </p:cNvPr>
          <p:cNvSpPr>
            <a:spLocks noGrp="1"/>
          </p:cNvSpPr>
          <p:nvPr>
            <p:ph idx="1"/>
          </p:nvPr>
        </p:nvSpPr>
        <p:spPr>
          <a:xfrm>
            <a:off x="301336" y="1922318"/>
            <a:ext cx="6109855" cy="4254645"/>
          </a:xfrm>
        </p:spPr>
        <p:txBody>
          <a:bodyPr>
            <a:normAutofit fontScale="92500"/>
          </a:bodyPr>
          <a:lstStyle/>
          <a:p>
            <a:pPr algn="just">
              <a:buFont typeface="Wingdings" panose="05000000000000000000" pitchFamily="2" charset="2"/>
              <a:buChar char="q"/>
            </a:pPr>
            <a:r>
              <a:rPr lang="en-US" sz="2800" dirty="0"/>
              <a:t>Energy is existing everywhere and always being transferred from one state to another, even with the slightest movement of an object or matter. </a:t>
            </a:r>
          </a:p>
          <a:p>
            <a:pPr algn="just">
              <a:buFont typeface="Wingdings" panose="05000000000000000000" pitchFamily="2" charset="2"/>
              <a:buChar char="q"/>
            </a:pPr>
            <a:r>
              <a:rPr lang="en-US" sz="2800" dirty="0"/>
              <a:t>As travelers increasingly rely on electronic devices like smartphones, GPS units, cameras, and portable lights for navigation, communication, and safety, keeping these devices charged during long journeys becomes a significant concern.</a:t>
            </a:r>
          </a:p>
          <a:p>
            <a:pPr marL="0" indent="0">
              <a:buNone/>
            </a:pPr>
            <a:endParaRPr lang="en-IN" dirty="0"/>
          </a:p>
        </p:txBody>
      </p:sp>
      <p:pic>
        <p:nvPicPr>
          <p:cNvPr id="5" name="Picture 4" descr="A person wearing a backpack&#10;&#10;Description automatically generated">
            <a:extLst>
              <a:ext uri="{FF2B5EF4-FFF2-40B4-BE49-F238E27FC236}">
                <a16:creationId xmlns:a16="http://schemas.microsoft.com/office/drawing/2014/main" id="{5702C17C-0111-07F6-FE2B-B6590EC91C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0907" y="681037"/>
            <a:ext cx="5517573" cy="5517573"/>
          </a:xfrm>
          <a:prstGeom prst="rect">
            <a:avLst/>
          </a:prstGeom>
        </p:spPr>
      </p:pic>
    </p:spTree>
    <p:extLst>
      <p:ext uri="{BB962C8B-B14F-4D97-AF65-F5344CB8AC3E}">
        <p14:creationId xmlns:p14="http://schemas.microsoft.com/office/powerpoint/2010/main" val="1092647808"/>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8EC068-3BFF-0A51-7664-A8E109E85E7D}"/>
              </a:ext>
            </a:extLst>
          </p:cNvPr>
          <p:cNvSpPr>
            <a:spLocks noGrp="1"/>
          </p:cNvSpPr>
          <p:nvPr>
            <p:ph idx="1"/>
          </p:nvPr>
        </p:nvSpPr>
        <p:spPr>
          <a:xfrm>
            <a:off x="270163" y="124691"/>
            <a:ext cx="11720945" cy="6494317"/>
          </a:xfrm>
        </p:spPr>
        <p:txBody>
          <a:bodyPr>
            <a:normAutofit/>
          </a:bodyPr>
          <a:lstStyle/>
          <a:p>
            <a:pPr>
              <a:lnSpc>
                <a:spcPct val="107000"/>
              </a:lnSpc>
              <a:spcAft>
                <a:spcPts val="800"/>
              </a:spcAft>
            </a:pPr>
            <a:r>
              <a:rPr lang="en-IN" sz="2800" b="1" u="sng" kern="100" dirty="0">
                <a:effectLst/>
                <a:latin typeface="Bell MT" panose="02020503060305020303" pitchFamily="18" charset="0"/>
                <a:ea typeface="Calibri" panose="020F0502020204030204" pitchFamily="34" charset="0"/>
                <a:cs typeface="Times New Roman" panose="02020603050405020304" pitchFamily="18" charset="0"/>
              </a:rPr>
              <a:t>Calculating Energy per Minute</a:t>
            </a:r>
            <a:r>
              <a:rPr lang="en-IN" sz="2400" kern="100" dirty="0">
                <a:effectLst/>
                <a:latin typeface="Bell MT" panose="02020503060305020303" pitchFamily="18" charset="0"/>
                <a:ea typeface="Calibri" panose="020F0502020204030204" pitchFamily="34" charset="0"/>
                <a:cs typeface="Times New Roman" panose="02020603050405020304" pitchFamily="18" charset="0"/>
              </a:rPr>
              <a:t>:</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400" kern="100" dirty="0">
                <a:effectLst/>
                <a:latin typeface="Bell MT" panose="02020503060305020303" pitchFamily="18" charset="0"/>
                <a:ea typeface="Calibri" panose="020F0502020204030204" pitchFamily="34" charset="0"/>
                <a:cs typeface="Times New Roman" panose="02020603050405020304" pitchFamily="18" charset="0"/>
              </a:rPr>
              <a:t>   - Let's take the average of 100 steps per minute and the average kinetic energy per step of ~68.6 Joules.</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IN" sz="2400" dirty="0">
                <a:effectLst/>
                <a:latin typeface="Bell MT" panose="02020503060305020303" pitchFamily="18" charset="0"/>
                <a:ea typeface="Calibri" panose="020F0502020204030204" pitchFamily="34" charset="0"/>
                <a:cs typeface="Times New Roman" panose="02020603050405020304" pitchFamily="18" charset="0"/>
              </a:rPr>
              <a:t>     Total kinetic energy per minute:</a:t>
            </a:r>
          </a:p>
          <a:p>
            <a:pPr algn="just"/>
            <a:r>
              <a:rPr lang="en-IN" sz="2400" dirty="0">
                <a:latin typeface="Bell MT" panose="02020503060305020303" pitchFamily="18" charset="0"/>
                <a:ea typeface="Calibri" panose="020F0502020204030204" pitchFamily="34" charset="0"/>
                <a:cs typeface="Times New Roman" panose="02020603050405020304" pitchFamily="18" charset="0"/>
              </a:rPr>
              <a:t>                       68.6  joules/step x 100 steps/minute = 6860 joules/minute</a:t>
            </a:r>
          </a:p>
          <a:p>
            <a:pPr marL="342900" lvl="0" indent="-342900" algn="just">
              <a:lnSpc>
                <a:spcPct val="107000"/>
              </a:lnSpc>
              <a:buFont typeface="Symbol" panose="05050102010706020507" pitchFamily="18" charset="2"/>
              <a:buChar char=""/>
            </a:pPr>
            <a:r>
              <a:rPr lang="en-IN" sz="2800" b="1" u="sng" kern="100" dirty="0">
                <a:effectLst/>
                <a:latin typeface="Bell MT" panose="02020503060305020303" pitchFamily="18" charset="0"/>
                <a:ea typeface="Calibri" panose="020F0502020204030204" pitchFamily="34" charset="0"/>
                <a:cs typeface="Times New Roman" panose="02020603050405020304" pitchFamily="18" charset="0"/>
              </a:rPr>
              <a:t>Kinetic Energy per Step</a:t>
            </a:r>
            <a:r>
              <a:rPr lang="en-IN" sz="2800" kern="100" dirty="0">
                <a:effectLst/>
                <a:latin typeface="Bell MT" panose="02020503060305020303" pitchFamily="18" charset="0"/>
                <a:ea typeface="Calibri" panose="020F0502020204030204" pitchFamily="34" charset="0"/>
                <a:cs typeface="Times New Roman" panose="02020603050405020304" pitchFamily="18" charset="0"/>
              </a:rPr>
              <a:t>: About 68.6 Joules for an average adult walking at 1.4 m/s.</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IN" sz="2800" b="1" u="sng" kern="100" dirty="0">
                <a:effectLst/>
                <a:latin typeface="Bell MT" panose="02020503060305020303" pitchFamily="18" charset="0"/>
                <a:ea typeface="Calibri" panose="020F0502020204030204" pitchFamily="34" charset="0"/>
                <a:cs typeface="Times New Roman" panose="02020603050405020304" pitchFamily="18" charset="0"/>
              </a:rPr>
              <a:t>Steps per Minute</a:t>
            </a:r>
            <a:r>
              <a:rPr lang="en-IN" sz="2800" kern="100" dirty="0">
                <a:effectLst/>
                <a:latin typeface="Bell MT" panose="02020503060305020303" pitchFamily="18" charset="0"/>
                <a:ea typeface="Calibri" panose="020F0502020204030204" pitchFamily="34" charset="0"/>
                <a:cs typeface="Times New Roman" panose="02020603050405020304" pitchFamily="18" charset="0"/>
              </a:rPr>
              <a:t>: 60-140, with an average of about 100 for normal walking.</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IN" sz="2800" b="1" u="sng" kern="100" dirty="0">
                <a:effectLst/>
                <a:latin typeface="Bell MT" panose="02020503060305020303" pitchFamily="18" charset="0"/>
                <a:ea typeface="Calibri" panose="020F0502020204030204" pitchFamily="34" charset="0"/>
                <a:cs typeface="Times New Roman" panose="02020603050405020304" pitchFamily="18" charset="0"/>
              </a:rPr>
              <a:t>Kinetic Energy per Minute</a:t>
            </a:r>
            <a:r>
              <a:rPr lang="en-IN" sz="2800" kern="100" dirty="0">
                <a:effectLst/>
                <a:latin typeface="Bell MT" panose="02020503060305020303" pitchFamily="18" charset="0"/>
                <a:ea typeface="Calibri" panose="020F0502020204030204" pitchFamily="34" charset="0"/>
                <a:cs typeface="Times New Roman" panose="02020603050405020304" pitchFamily="18" charset="0"/>
              </a:rPr>
              <a:t>: Approximately 6,860 Joules per minute for moderate walking</a:t>
            </a:r>
            <a:r>
              <a:rPr lang="en-IN" sz="1800" kern="100" dirty="0">
                <a:effectLst/>
                <a:latin typeface="Bell MT" panose="02020503060305020303" pitchFamily="18" charset="0"/>
                <a:ea typeface="Calibri" panose="020F0502020204030204" pitchFamily="34" charset="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400" dirty="0"/>
          </a:p>
        </p:txBody>
      </p:sp>
    </p:spTree>
    <p:extLst>
      <p:ext uri="{BB962C8B-B14F-4D97-AF65-F5344CB8AC3E}">
        <p14:creationId xmlns:p14="http://schemas.microsoft.com/office/powerpoint/2010/main" val="2290212092"/>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DF972-83EF-0219-E8F8-831399CD2C6A}"/>
              </a:ext>
            </a:extLst>
          </p:cNvPr>
          <p:cNvSpPr>
            <a:spLocks noGrp="1"/>
          </p:cNvSpPr>
          <p:nvPr>
            <p:ph type="title"/>
          </p:nvPr>
        </p:nvSpPr>
        <p:spPr>
          <a:xfrm>
            <a:off x="2231136" y="311727"/>
            <a:ext cx="7224591" cy="1309255"/>
          </a:xfrm>
        </p:spPr>
        <p:txBody>
          <a:bodyPr>
            <a:normAutofit/>
          </a:bodyPr>
          <a:lstStyle/>
          <a:p>
            <a:r>
              <a:rPr lang="en-US" sz="3200" b="1" dirty="0"/>
              <a:t>SOFTWARE INTERFACE</a:t>
            </a:r>
            <a:endParaRPr lang="en-IN" sz="3200" b="1" dirty="0"/>
          </a:p>
        </p:txBody>
      </p:sp>
      <p:sp>
        <p:nvSpPr>
          <p:cNvPr id="3" name="Content Placeholder 2">
            <a:extLst>
              <a:ext uri="{FF2B5EF4-FFF2-40B4-BE49-F238E27FC236}">
                <a16:creationId xmlns:a16="http://schemas.microsoft.com/office/drawing/2014/main" id="{24EE51F8-6DDE-C483-0B47-FCA1BD48AAEA}"/>
              </a:ext>
            </a:extLst>
          </p:cNvPr>
          <p:cNvSpPr>
            <a:spLocks noGrp="1"/>
          </p:cNvSpPr>
          <p:nvPr>
            <p:ph idx="1"/>
          </p:nvPr>
        </p:nvSpPr>
        <p:spPr>
          <a:xfrm>
            <a:off x="1620983" y="1922318"/>
            <a:ext cx="8427026" cy="4623955"/>
          </a:xfrm>
        </p:spPr>
        <p:txBody>
          <a:bodyPr>
            <a:normAutofit fontScale="92500"/>
          </a:bodyPr>
          <a:lstStyle/>
          <a:p>
            <a:pPr algn="just"/>
            <a:r>
              <a:rPr lang="en-US" sz="2800" dirty="0"/>
              <a:t>We can add a software interface to this prototype</a:t>
            </a:r>
          </a:p>
          <a:p>
            <a:pPr algn="just"/>
            <a:r>
              <a:rPr lang="en-US" sz="2800" dirty="0"/>
              <a:t>In this interface it shows how much distance the user travelled </a:t>
            </a:r>
            <a:r>
              <a:rPr lang="en-IN" sz="2800" dirty="0"/>
              <a:t> and by that how much electricity is generated.</a:t>
            </a:r>
          </a:p>
          <a:p>
            <a:pPr algn="just"/>
            <a:r>
              <a:rPr lang="en-IN" sz="2800" dirty="0"/>
              <a:t>The interface also contains daily goals which encourages and promotes walking.</a:t>
            </a:r>
          </a:p>
          <a:p>
            <a:pPr algn="just"/>
            <a:r>
              <a:rPr lang="en-IN" sz="2800" dirty="0"/>
              <a:t>By checking how much electricity is generated it shoe what type of devices can be charged and for how much time it can be charged and how much electricity is left in that device and so on….</a:t>
            </a:r>
          </a:p>
          <a:p>
            <a:pPr algn="just"/>
            <a:r>
              <a:rPr lang="en-IN" sz="2800" dirty="0"/>
              <a:t>This promotes the user to use this product frequently</a:t>
            </a:r>
            <a:r>
              <a:rPr lang="en-IN" dirty="0"/>
              <a:t>.</a:t>
            </a:r>
            <a:endParaRPr lang="en-US" dirty="0"/>
          </a:p>
        </p:txBody>
      </p:sp>
    </p:spTree>
    <p:extLst>
      <p:ext uri="{BB962C8B-B14F-4D97-AF65-F5344CB8AC3E}">
        <p14:creationId xmlns:p14="http://schemas.microsoft.com/office/powerpoint/2010/main" val="1198219871"/>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AI Thank You Template for PowerPoint and Google Slides - SlideChef">
            <a:extLst>
              <a:ext uri="{FF2B5EF4-FFF2-40B4-BE49-F238E27FC236}">
                <a16:creationId xmlns:a16="http://schemas.microsoft.com/office/drawing/2014/main" id="{87ECBE90-DC38-B543-48EB-1E23906709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5640709"/>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9D590-6F56-3F19-1C06-0A37EECA2B6E}"/>
              </a:ext>
            </a:extLst>
          </p:cNvPr>
          <p:cNvSpPr>
            <a:spLocks noGrp="1"/>
          </p:cNvSpPr>
          <p:nvPr>
            <p:ph type="title"/>
          </p:nvPr>
        </p:nvSpPr>
        <p:spPr/>
        <p:txBody>
          <a:bodyPr>
            <a:normAutofit/>
          </a:bodyPr>
          <a:lstStyle/>
          <a:p>
            <a:r>
              <a:rPr lang="en-US" sz="3600" b="1" u="sng" dirty="0">
                <a:latin typeface="Eras Bold ITC" panose="020B0907030504020204" pitchFamily="34" charset="0"/>
              </a:rPr>
              <a:t>Problem Definition</a:t>
            </a:r>
            <a:endParaRPr lang="en-IN" sz="3600" u="sng" dirty="0"/>
          </a:p>
        </p:txBody>
      </p:sp>
      <p:sp>
        <p:nvSpPr>
          <p:cNvPr id="3" name="Content Placeholder 2">
            <a:extLst>
              <a:ext uri="{FF2B5EF4-FFF2-40B4-BE49-F238E27FC236}">
                <a16:creationId xmlns:a16="http://schemas.microsoft.com/office/drawing/2014/main" id="{40E8FF8F-5E8D-B873-37BD-E947396594F1}"/>
              </a:ext>
            </a:extLst>
          </p:cNvPr>
          <p:cNvSpPr>
            <a:spLocks noGrp="1"/>
          </p:cNvSpPr>
          <p:nvPr>
            <p:ph idx="1"/>
          </p:nvPr>
        </p:nvSpPr>
        <p:spPr/>
        <p:txBody>
          <a:bodyPr>
            <a:normAutofit lnSpcReduction="10000"/>
          </a:bodyPr>
          <a:lstStyle/>
          <a:p>
            <a:pPr marL="0" indent="0" algn="just">
              <a:buNone/>
            </a:pPr>
            <a:r>
              <a:rPr lang="en-US" sz="3600" b="1" dirty="0"/>
              <a:t>D</a:t>
            </a:r>
            <a:r>
              <a:rPr lang="en-US" sz="2800" dirty="0"/>
              <a:t>esign a human-powered generator backpack that efficiently converts kinetic energy from the user's movements into electrical energy to power portable devices, aiming to provide a sustainable and off-grid energy solution for outdoor enthusiasts, emergency responders, and individuals in remote areas.</a:t>
            </a:r>
            <a:endParaRPr lang="en-IN" sz="2800" dirty="0"/>
          </a:p>
        </p:txBody>
      </p:sp>
    </p:spTree>
    <p:extLst>
      <p:ext uri="{BB962C8B-B14F-4D97-AF65-F5344CB8AC3E}">
        <p14:creationId xmlns:p14="http://schemas.microsoft.com/office/powerpoint/2010/main" val="3393710873"/>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D9BE9-080C-D6C8-2C64-238DBA6AA48A}"/>
              </a:ext>
            </a:extLst>
          </p:cNvPr>
          <p:cNvSpPr>
            <a:spLocks noGrp="1"/>
          </p:cNvSpPr>
          <p:nvPr>
            <p:ph type="title"/>
          </p:nvPr>
        </p:nvSpPr>
        <p:spPr>
          <a:xfrm>
            <a:off x="2012927" y="891956"/>
            <a:ext cx="7729728" cy="1188720"/>
          </a:xfrm>
        </p:spPr>
        <p:txBody>
          <a:bodyPr>
            <a:normAutofit/>
          </a:bodyPr>
          <a:lstStyle/>
          <a:p>
            <a:r>
              <a:rPr lang="en-US" sz="4400" b="1" u="sng" dirty="0">
                <a:latin typeface="Eras Bold ITC" panose="020B0907030504020204" pitchFamily="34" charset="0"/>
              </a:rPr>
              <a:t>Explanation</a:t>
            </a:r>
            <a:endParaRPr lang="en-IN" sz="4400" u="sng" dirty="0"/>
          </a:p>
        </p:txBody>
      </p:sp>
      <p:sp>
        <p:nvSpPr>
          <p:cNvPr id="3" name="Content Placeholder 2">
            <a:extLst>
              <a:ext uri="{FF2B5EF4-FFF2-40B4-BE49-F238E27FC236}">
                <a16:creationId xmlns:a16="http://schemas.microsoft.com/office/drawing/2014/main" id="{31199F2A-004C-453F-EA2B-1D98C7E7DCCC}"/>
              </a:ext>
            </a:extLst>
          </p:cNvPr>
          <p:cNvSpPr>
            <a:spLocks noGrp="1"/>
          </p:cNvSpPr>
          <p:nvPr>
            <p:ph idx="1"/>
          </p:nvPr>
        </p:nvSpPr>
        <p:spPr>
          <a:xfrm>
            <a:off x="613064" y="2638044"/>
            <a:ext cx="11076709" cy="3970574"/>
          </a:xfrm>
        </p:spPr>
        <p:txBody>
          <a:bodyPr>
            <a:normAutofit/>
          </a:bodyPr>
          <a:lstStyle/>
          <a:p>
            <a:pPr algn="just">
              <a:buFont typeface="Wingdings" panose="05000000000000000000" pitchFamily="2" charset="2"/>
              <a:buChar char="§"/>
            </a:pPr>
            <a:r>
              <a:rPr lang="en-US" sz="2800" dirty="0"/>
              <a:t>The “</a:t>
            </a:r>
            <a:r>
              <a:rPr lang="en-US" sz="2800" b="1" u="sng" dirty="0"/>
              <a:t>Human-Powered Generator Backpack</a:t>
            </a:r>
            <a:r>
              <a:rPr lang="en-US" sz="2800" dirty="0"/>
              <a:t>” is an innovative wearable device designed to harness kinetic energy generated by human movement and convert it into electrical energy. </a:t>
            </a:r>
          </a:p>
          <a:p>
            <a:pPr algn="just">
              <a:buFont typeface="Wingdings" panose="05000000000000000000" pitchFamily="2" charset="2"/>
              <a:buChar char="§"/>
            </a:pPr>
            <a:endParaRPr lang="en-US" sz="2400" dirty="0"/>
          </a:p>
          <a:p>
            <a:pPr algn="just">
              <a:buFont typeface="Wingdings" panose="05000000000000000000" pitchFamily="2" charset="2"/>
              <a:buChar char="§"/>
            </a:pPr>
            <a:r>
              <a:rPr lang="en-US" sz="2800" dirty="0"/>
              <a:t>This portable, self-sustaining power source is ideal for individuals who require reliable energy in remote or off-grid locations, such as outdoor adventurers, emergency responders, and people in disaster-prone areas. </a:t>
            </a:r>
            <a:endParaRPr lang="en-IN" sz="2800" dirty="0"/>
          </a:p>
        </p:txBody>
      </p:sp>
    </p:spTree>
    <p:extLst>
      <p:ext uri="{BB962C8B-B14F-4D97-AF65-F5344CB8AC3E}">
        <p14:creationId xmlns:p14="http://schemas.microsoft.com/office/powerpoint/2010/main" val="2367089302"/>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0DB24D-9EC5-9F0E-2B7F-81CAD6F16A98}"/>
              </a:ext>
            </a:extLst>
          </p:cNvPr>
          <p:cNvSpPr>
            <a:spLocks noGrp="1"/>
          </p:cNvSpPr>
          <p:nvPr>
            <p:ph idx="1"/>
          </p:nvPr>
        </p:nvSpPr>
        <p:spPr>
          <a:xfrm>
            <a:off x="838200" y="135082"/>
            <a:ext cx="10515600" cy="6041881"/>
          </a:xfrm>
        </p:spPr>
        <p:txBody>
          <a:bodyPr>
            <a:normAutofit/>
          </a:bodyPr>
          <a:lstStyle/>
          <a:p>
            <a:pPr marL="0" indent="0">
              <a:buNone/>
            </a:pPr>
            <a:r>
              <a:rPr lang="en-US" sz="4000" b="1" u="sng" dirty="0">
                <a:solidFill>
                  <a:schemeClr val="accent2">
                    <a:lumMod val="75000"/>
                  </a:schemeClr>
                </a:solidFill>
                <a:latin typeface="Yu Gothic UI Semibold" panose="020B0700000000000000" pitchFamily="34" charset="-128"/>
                <a:ea typeface="Yu Gothic UI Semibold" panose="020B0700000000000000" pitchFamily="34" charset="-128"/>
              </a:rPr>
              <a:t>OVER VIEW AND PURPOSE:</a:t>
            </a:r>
          </a:p>
          <a:p>
            <a:pPr marL="0" indent="0">
              <a:buNone/>
            </a:pPr>
            <a:endParaRPr lang="en-US" sz="3600" dirty="0">
              <a:latin typeface="Yu Gothic UI Semibold" panose="020B0700000000000000" pitchFamily="34" charset="-128"/>
              <a:ea typeface="Yu Gothic UI Semibold" panose="020B0700000000000000" pitchFamily="34" charset="-128"/>
            </a:endParaRPr>
          </a:p>
          <a:p>
            <a:pPr algn="just">
              <a:buFont typeface="Wingdings" panose="05000000000000000000" pitchFamily="2" charset="2"/>
              <a:buChar char="Ø"/>
            </a:pPr>
            <a:r>
              <a:rPr lang="en-US" sz="3200" dirty="0">
                <a:ea typeface="Yu Gothic UI Semibold" panose="020B0700000000000000" pitchFamily="34" charset="-128"/>
              </a:rPr>
              <a:t>The primary purpose of the Human-Powered Generator Backpack is to generate electrical power from the energy produced by a user’s movements, such as walking, running, or cycling. </a:t>
            </a:r>
          </a:p>
          <a:p>
            <a:pPr algn="just">
              <a:buFont typeface="Wingdings" panose="05000000000000000000" pitchFamily="2" charset="2"/>
              <a:buChar char="Ø"/>
            </a:pPr>
            <a:r>
              <a:rPr lang="en-US" sz="3200" dirty="0">
                <a:ea typeface="Yu Gothic UI Semibold" panose="020B0700000000000000" pitchFamily="34" charset="-128"/>
              </a:rPr>
              <a:t>Charge devices like smartphones, GPS units, lights, communication equipment, or other small electronics. </a:t>
            </a:r>
          </a:p>
        </p:txBody>
      </p:sp>
    </p:spTree>
    <p:extLst>
      <p:ext uri="{BB962C8B-B14F-4D97-AF65-F5344CB8AC3E}">
        <p14:creationId xmlns:p14="http://schemas.microsoft.com/office/powerpoint/2010/main" val="2979621426"/>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8B365-DD88-7425-F9DC-CA0BCCE0E34C}"/>
              </a:ext>
            </a:extLst>
          </p:cNvPr>
          <p:cNvSpPr>
            <a:spLocks noGrp="1"/>
          </p:cNvSpPr>
          <p:nvPr>
            <p:ph type="title"/>
          </p:nvPr>
        </p:nvSpPr>
        <p:spPr>
          <a:xfrm>
            <a:off x="692727" y="345136"/>
            <a:ext cx="10515600" cy="1325563"/>
          </a:xfrm>
        </p:spPr>
        <p:txBody>
          <a:bodyPr>
            <a:normAutofit fontScale="90000"/>
          </a:bodyPr>
          <a:lstStyle/>
          <a:p>
            <a:br>
              <a:rPr lang="en-US" sz="4400" dirty="0">
                <a:latin typeface="Yu Gothic UI Semibold" panose="020B0700000000000000" pitchFamily="34" charset="-128"/>
                <a:ea typeface="Yu Gothic UI Semibold" panose="020B0700000000000000" pitchFamily="34" charset="-128"/>
              </a:rPr>
            </a:br>
            <a:r>
              <a:rPr lang="en-US" sz="5300" b="1" u="sng" dirty="0">
                <a:latin typeface="Yu Gothic UI Semibold" panose="020B0700000000000000" pitchFamily="34" charset="-128"/>
                <a:ea typeface="Yu Gothic UI Semibold" panose="020B0700000000000000" pitchFamily="34" charset="-128"/>
              </a:rPr>
              <a:t>CORE MECHANISM</a:t>
            </a:r>
            <a:br>
              <a:rPr lang="en-US" sz="3600" dirty="0">
                <a:latin typeface="Yu Gothic UI Semibold" panose="020B0700000000000000" pitchFamily="34" charset="-128"/>
                <a:ea typeface="Yu Gothic UI Semibold" panose="020B0700000000000000" pitchFamily="34" charset="-128"/>
              </a:rPr>
            </a:br>
            <a:endParaRPr lang="en-IN" sz="3600" dirty="0"/>
          </a:p>
        </p:txBody>
      </p:sp>
      <p:sp>
        <p:nvSpPr>
          <p:cNvPr id="3" name="Content Placeholder 2">
            <a:extLst>
              <a:ext uri="{FF2B5EF4-FFF2-40B4-BE49-F238E27FC236}">
                <a16:creationId xmlns:a16="http://schemas.microsoft.com/office/drawing/2014/main" id="{BC49D6DC-200A-AEFD-DF44-C7F5D0086B9F}"/>
              </a:ext>
            </a:extLst>
          </p:cNvPr>
          <p:cNvSpPr>
            <a:spLocks noGrp="1"/>
          </p:cNvSpPr>
          <p:nvPr>
            <p:ph idx="1"/>
          </p:nvPr>
        </p:nvSpPr>
        <p:spPr>
          <a:xfrm>
            <a:off x="484909" y="1849582"/>
            <a:ext cx="10515600" cy="5169045"/>
          </a:xfrm>
        </p:spPr>
        <p:txBody>
          <a:bodyPr>
            <a:normAutofit/>
          </a:bodyPr>
          <a:lstStyle/>
          <a:p>
            <a:pPr marL="0" indent="0">
              <a:buNone/>
            </a:pPr>
            <a:endParaRPr lang="en-US" dirty="0"/>
          </a:p>
          <a:p>
            <a:pPr marL="0" indent="0" algn="just">
              <a:buNone/>
            </a:pPr>
            <a:r>
              <a:rPr lang="en-US" sz="3200" dirty="0"/>
              <a:t>The core functionality of the backpack relies on the principle of “</a:t>
            </a:r>
            <a:r>
              <a:rPr lang="en-US" sz="3200" u="sng" dirty="0"/>
              <a:t>kinetic energy harvesting</a:t>
            </a:r>
            <a:r>
              <a:rPr lang="en-US" sz="3200" dirty="0"/>
              <a:t>”. As the user moves, mechanical energy is captured through various mechanisms integrated into the backpack, such as:</a:t>
            </a:r>
          </a:p>
          <a:p>
            <a:pPr marL="514350" indent="-514350" algn="just">
              <a:buFont typeface="+mj-lt"/>
              <a:buAutoNum type="arabicPeriod"/>
            </a:pPr>
            <a:r>
              <a:rPr lang="en-IN" sz="3200" dirty="0"/>
              <a:t>Piezoelectric materials</a:t>
            </a:r>
          </a:p>
          <a:p>
            <a:pPr marL="514350" indent="-514350" algn="just">
              <a:buFont typeface="+mj-lt"/>
              <a:buAutoNum type="arabicPeriod"/>
            </a:pPr>
            <a:r>
              <a:rPr lang="en-IN" sz="3200" dirty="0"/>
              <a:t>Dynamos or small generators</a:t>
            </a:r>
          </a:p>
          <a:p>
            <a:pPr marL="514350" indent="-514350" algn="just">
              <a:buFont typeface="+mj-lt"/>
              <a:buAutoNum type="arabicPeriod"/>
            </a:pPr>
            <a:r>
              <a:rPr lang="en-IN" sz="3200" dirty="0"/>
              <a:t>Energy storage system</a:t>
            </a:r>
            <a:endParaRPr lang="en-IN" sz="2800" dirty="0"/>
          </a:p>
        </p:txBody>
      </p:sp>
    </p:spTree>
    <p:extLst>
      <p:ext uri="{BB962C8B-B14F-4D97-AF65-F5344CB8AC3E}">
        <p14:creationId xmlns:p14="http://schemas.microsoft.com/office/powerpoint/2010/main" val="1313931746"/>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C7715-BCFF-968A-4447-D74B0520F01B}"/>
              </a:ext>
            </a:extLst>
          </p:cNvPr>
          <p:cNvSpPr>
            <a:spLocks noGrp="1"/>
          </p:cNvSpPr>
          <p:nvPr>
            <p:ph type="title"/>
          </p:nvPr>
        </p:nvSpPr>
        <p:spPr/>
        <p:txBody>
          <a:bodyPr>
            <a:normAutofit/>
          </a:bodyPr>
          <a:lstStyle/>
          <a:p>
            <a:r>
              <a:rPr lang="en-US" sz="3600" b="1" u="sng" dirty="0">
                <a:latin typeface="Yu Gothic UI Semibold" panose="020B0700000000000000" pitchFamily="34" charset="-128"/>
                <a:ea typeface="Yu Gothic UI Semibold" panose="020B0700000000000000" pitchFamily="34" charset="-128"/>
              </a:rPr>
              <a:t>DESIGN CONSIDERATIONS</a:t>
            </a:r>
            <a:endParaRPr lang="en-IN" sz="3600" b="1" u="sng" dirty="0"/>
          </a:p>
        </p:txBody>
      </p:sp>
      <p:sp>
        <p:nvSpPr>
          <p:cNvPr id="3" name="Content Placeholder 2">
            <a:extLst>
              <a:ext uri="{FF2B5EF4-FFF2-40B4-BE49-F238E27FC236}">
                <a16:creationId xmlns:a16="http://schemas.microsoft.com/office/drawing/2014/main" id="{A3B73FD1-CEED-F303-ADDD-60B6CB2ACA68}"/>
              </a:ext>
            </a:extLst>
          </p:cNvPr>
          <p:cNvSpPr>
            <a:spLocks noGrp="1"/>
          </p:cNvSpPr>
          <p:nvPr>
            <p:ph idx="1"/>
          </p:nvPr>
        </p:nvSpPr>
        <p:spPr>
          <a:xfrm>
            <a:off x="1018309" y="2421083"/>
            <a:ext cx="10515600" cy="3979718"/>
          </a:xfrm>
        </p:spPr>
        <p:txBody>
          <a:bodyPr>
            <a:normAutofit/>
          </a:bodyPr>
          <a:lstStyle/>
          <a:p>
            <a:pPr marL="0" indent="0" algn="just">
              <a:buNone/>
            </a:pPr>
            <a:r>
              <a:rPr lang="en-US" sz="2800" dirty="0"/>
              <a:t>The design of the Human-Powered Generator Backpack is tailored to meet several key requirements:</a:t>
            </a:r>
          </a:p>
          <a:p>
            <a:pPr algn="just">
              <a:buFont typeface="Courier New" panose="02070309020205020404" pitchFamily="49" charset="0"/>
              <a:buChar char="o"/>
            </a:pPr>
            <a:r>
              <a:rPr lang="en-US" sz="2800" dirty="0"/>
              <a:t>Comfort</a:t>
            </a:r>
          </a:p>
          <a:p>
            <a:pPr algn="just">
              <a:buFont typeface="Courier New" panose="02070309020205020404" pitchFamily="49" charset="0"/>
              <a:buChar char="o"/>
            </a:pPr>
            <a:r>
              <a:rPr lang="en-US" sz="2800" dirty="0"/>
              <a:t>Weight and size</a:t>
            </a:r>
          </a:p>
          <a:p>
            <a:pPr algn="just">
              <a:buFont typeface="Courier New" panose="02070309020205020404" pitchFamily="49" charset="0"/>
              <a:buChar char="o"/>
            </a:pPr>
            <a:r>
              <a:rPr lang="en-US" sz="2800" dirty="0"/>
              <a:t>Energy output</a:t>
            </a:r>
          </a:p>
          <a:p>
            <a:pPr algn="just">
              <a:buFont typeface="Courier New" panose="02070309020205020404" pitchFamily="49" charset="0"/>
              <a:buChar char="o"/>
            </a:pPr>
            <a:r>
              <a:rPr lang="en-US" sz="2800" dirty="0"/>
              <a:t>Durability and protection</a:t>
            </a:r>
          </a:p>
          <a:p>
            <a:pPr algn="just">
              <a:buFont typeface="Courier New" panose="02070309020205020404" pitchFamily="49" charset="0"/>
              <a:buChar char="o"/>
            </a:pPr>
            <a:r>
              <a:rPr lang="en-US" sz="2800" dirty="0"/>
              <a:t>Sustainability</a:t>
            </a:r>
            <a:endParaRPr lang="en-IN" sz="2800" dirty="0"/>
          </a:p>
        </p:txBody>
      </p:sp>
    </p:spTree>
    <p:extLst>
      <p:ext uri="{BB962C8B-B14F-4D97-AF65-F5344CB8AC3E}">
        <p14:creationId xmlns:p14="http://schemas.microsoft.com/office/powerpoint/2010/main" val="1857236706"/>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06C4C-6FB9-CD82-480E-872C516BE78F}"/>
              </a:ext>
            </a:extLst>
          </p:cNvPr>
          <p:cNvSpPr>
            <a:spLocks noGrp="1"/>
          </p:cNvSpPr>
          <p:nvPr>
            <p:ph type="ctrTitle"/>
          </p:nvPr>
        </p:nvSpPr>
        <p:spPr>
          <a:xfrm>
            <a:off x="509154" y="363827"/>
            <a:ext cx="4104410" cy="1090900"/>
          </a:xfrm>
        </p:spPr>
        <p:txBody>
          <a:bodyPr>
            <a:noAutofit/>
          </a:bodyPr>
          <a:lstStyle/>
          <a:p>
            <a:r>
              <a:rPr lang="en-US" sz="3600" b="1" u="sng" dirty="0"/>
              <a:t>KEY FEATURES</a:t>
            </a:r>
            <a:endParaRPr lang="en-IN" sz="3600" b="1" u="sng" dirty="0"/>
          </a:p>
        </p:txBody>
      </p:sp>
      <p:sp>
        <p:nvSpPr>
          <p:cNvPr id="3" name="Subtitle 2">
            <a:extLst>
              <a:ext uri="{FF2B5EF4-FFF2-40B4-BE49-F238E27FC236}">
                <a16:creationId xmlns:a16="http://schemas.microsoft.com/office/drawing/2014/main" id="{CA443AB4-5775-7D6F-ADCE-56C283F9C8E9}"/>
              </a:ext>
            </a:extLst>
          </p:cNvPr>
          <p:cNvSpPr>
            <a:spLocks noGrp="1"/>
          </p:cNvSpPr>
          <p:nvPr>
            <p:ph type="subTitle" idx="1"/>
          </p:nvPr>
        </p:nvSpPr>
        <p:spPr>
          <a:xfrm>
            <a:off x="415636" y="1963882"/>
            <a:ext cx="9878291" cy="3948545"/>
          </a:xfrm>
        </p:spPr>
        <p:txBody>
          <a:bodyPr>
            <a:normAutofit/>
          </a:bodyPr>
          <a:lstStyle/>
          <a:p>
            <a:pPr marL="342900" indent="-342900" algn="l">
              <a:buFont typeface="Wingdings" panose="05000000000000000000" pitchFamily="2" charset="2"/>
              <a:buChar char="§"/>
            </a:pPr>
            <a:r>
              <a:rPr lang="en-IN" sz="3200" b="1" dirty="0"/>
              <a:t>Energy Storage</a:t>
            </a:r>
          </a:p>
          <a:p>
            <a:pPr marL="342900" indent="-342900" algn="l">
              <a:buFont typeface="Wingdings" panose="05000000000000000000" pitchFamily="2" charset="2"/>
              <a:buChar char="§"/>
            </a:pPr>
            <a:r>
              <a:rPr lang="en-IN" sz="3200" b="1" dirty="0"/>
              <a:t>Generator Mechanism</a:t>
            </a:r>
          </a:p>
          <a:p>
            <a:pPr marL="342900" indent="-342900" algn="l">
              <a:buFont typeface="Wingdings" panose="05000000000000000000" pitchFamily="2" charset="2"/>
              <a:buChar char="§"/>
            </a:pPr>
            <a:r>
              <a:rPr lang="en-IN" sz="3200" b="1" dirty="0"/>
              <a:t>Portability</a:t>
            </a:r>
          </a:p>
          <a:p>
            <a:pPr marL="342900" indent="-342900" algn="l">
              <a:buFont typeface="Wingdings" panose="05000000000000000000" pitchFamily="2" charset="2"/>
              <a:buChar char="§"/>
            </a:pPr>
            <a:r>
              <a:rPr lang="en-IN" sz="3200" b="1" dirty="0"/>
              <a:t>Eco-Friendly</a:t>
            </a:r>
          </a:p>
          <a:p>
            <a:pPr marL="342900" indent="-342900" algn="l">
              <a:buFont typeface="Wingdings" panose="05000000000000000000" pitchFamily="2" charset="2"/>
              <a:buChar char="§"/>
            </a:pPr>
            <a:r>
              <a:rPr lang="en-IN" sz="3200" b="1" dirty="0"/>
              <a:t>Applications</a:t>
            </a:r>
            <a:endParaRPr lang="en-IN" sz="2800" b="1" dirty="0"/>
          </a:p>
        </p:txBody>
      </p:sp>
      <p:pic>
        <p:nvPicPr>
          <p:cNvPr id="5" name="Picture 4" descr="A person walking on a path in the woods&#10;&#10;Description automatically generated">
            <a:extLst>
              <a:ext uri="{FF2B5EF4-FFF2-40B4-BE49-F238E27FC236}">
                <a16:creationId xmlns:a16="http://schemas.microsoft.com/office/drawing/2014/main" id="{00C004E1-0A8C-37C5-7A22-9F45C466AB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7181" y="159327"/>
            <a:ext cx="6553199" cy="6553199"/>
          </a:xfrm>
          <a:prstGeom prst="rect">
            <a:avLst/>
          </a:prstGeom>
        </p:spPr>
      </p:pic>
    </p:spTree>
    <p:extLst>
      <p:ext uri="{BB962C8B-B14F-4D97-AF65-F5344CB8AC3E}">
        <p14:creationId xmlns:p14="http://schemas.microsoft.com/office/powerpoint/2010/main" val="138223910"/>
      </p:ext>
    </p:extLst>
  </p:cSld>
  <p:clrMapOvr>
    <a:masterClrMapping/>
  </p:clrMapOvr>
  <p:transition spd="slow">
    <p:push dir="u"/>
  </p:transition>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548</TotalTime>
  <Words>1234</Words>
  <Application>Microsoft Office PowerPoint</Application>
  <PresentationFormat>Widescreen</PresentationFormat>
  <Paragraphs>191</Paragraphs>
  <Slides>32</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32</vt:i4>
      </vt:variant>
    </vt:vector>
  </HeadingPairs>
  <TitlesOfParts>
    <vt:vector size="44" baseType="lpstr">
      <vt:lpstr>Yu Gothic UI Semibold</vt:lpstr>
      <vt:lpstr>Aptos</vt:lpstr>
      <vt:lpstr>Arial</vt:lpstr>
      <vt:lpstr>Arial Black</vt:lpstr>
      <vt:lpstr>Bell MT</vt:lpstr>
      <vt:lpstr>Calibri</vt:lpstr>
      <vt:lpstr>Courier New</vt:lpstr>
      <vt:lpstr>Eras Bold ITC</vt:lpstr>
      <vt:lpstr>Gill Sans MT</vt:lpstr>
      <vt:lpstr>Symbol</vt:lpstr>
      <vt:lpstr>Wingdings</vt:lpstr>
      <vt:lpstr>Parcel</vt:lpstr>
      <vt:lpstr>HUMAN POWERED GENERATOR BACKPACK</vt:lpstr>
      <vt:lpstr>CONTENTS</vt:lpstr>
      <vt:lpstr>INTRODUCTION</vt:lpstr>
      <vt:lpstr>Problem Definition</vt:lpstr>
      <vt:lpstr>Explanation</vt:lpstr>
      <vt:lpstr>PowerPoint Presentation</vt:lpstr>
      <vt:lpstr> CORE MECHANISM </vt:lpstr>
      <vt:lpstr>DESIGN CONSIDERATIONS</vt:lpstr>
      <vt:lpstr>KEY FEATURES</vt:lpstr>
      <vt:lpstr>PHASES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2.DEFINE        PROBLEM</vt:lpstr>
      <vt:lpstr>3.IDEATE PROBLEM</vt:lpstr>
      <vt:lpstr>PowerPoint Presentation</vt:lpstr>
      <vt:lpstr>4.PROTOTYPE</vt:lpstr>
      <vt:lpstr>PowerPoint Presentation</vt:lpstr>
      <vt:lpstr>PowerPoint Presentation</vt:lpstr>
      <vt:lpstr>PowerPoint Presentation</vt:lpstr>
      <vt:lpstr>COMPONENTS USED</vt:lpstr>
      <vt:lpstr>PowerPoint Presentation</vt:lpstr>
      <vt:lpstr>PowerPoint Presentation</vt:lpstr>
      <vt:lpstr>THEORITICAL WORK</vt:lpstr>
      <vt:lpstr>PowerPoint Presentation</vt:lpstr>
      <vt:lpstr>PowerPoint Presentation</vt:lpstr>
      <vt:lpstr>SOFTWARE INTERFACE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vineela malla</dc:creator>
  <cp:lastModifiedBy>harsha konari</cp:lastModifiedBy>
  <cp:revision>3</cp:revision>
  <dcterms:created xsi:type="dcterms:W3CDTF">2024-12-01T06:38:34Z</dcterms:created>
  <dcterms:modified xsi:type="dcterms:W3CDTF">2025-03-11T07:48:45Z</dcterms:modified>
</cp:coreProperties>
</file>