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0" r:id="rId7"/>
    <p:sldId id="258" r:id="rId8"/>
    <p:sldId id="261" r:id="rId9"/>
    <p:sldId id="290" r:id="rId10"/>
    <p:sldId id="262" r:id="rId11"/>
    <p:sldId id="286" r:id="rId12"/>
    <p:sldId id="289" r:id="rId13"/>
    <p:sldId id="288" r:id="rId14"/>
    <p:sldId id="291" r:id="rId15"/>
    <p:sldId id="292" r:id="rId16"/>
    <p:sldId id="266" r:id="rId17"/>
    <p:sldId id="284" r:id="rId18"/>
    <p:sldId id="267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37BBFE-354A-41F0-A717-F3E87DD493C2}">
          <p14:sldIdLst>
            <p14:sldId id="256"/>
            <p14:sldId id="257"/>
            <p14:sldId id="260"/>
            <p14:sldId id="258"/>
            <p14:sldId id="261"/>
            <p14:sldId id="290"/>
            <p14:sldId id="262"/>
            <p14:sldId id="286"/>
            <p14:sldId id="289"/>
            <p14:sldId id="288"/>
            <p14:sldId id="291"/>
            <p14:sldId id="292"/>
            <p14:sldId id="266"/>
            <p14:sldId id="284"/>
            <p14:sldId id="267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2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4667" y="4283468"/>
            <a:ext cx="7077456" cy="868680"/>
          </a:xfrm>
        </p:spPr>
        <p:txBody>
          <a:bodyPr/>
          <a:lstStyle/>
          <a:p>
            <a:r>
              <a:rPr lang="en-GB" dirty="0"/>
              <a:t>Compact Air Quality Monitor for CO, </a:t>
            </a:r>
            <a:r>
              <a:rPr lang="en-GB" dirty="0" smtClean="0"/>
              <a:t>Smoke , </a:t>
            </a:r>
            <a:r>
              <a:rPr lang="en-GB" dirty="0"/>
              <a:t>and LPG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64933" y="2544810"/>
            <a:ext cx="72971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GAS SENSE</a:t>
            </a:r>
            <a:endParaRPr lang="en-IN" sz="9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17066" y="5678928"/>
            <a:ext cx="2239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 smtClean="0">
              <a:solidFill>
                <a:schemeClr val="bg1"/>
              </a:solidFill>
            </a:endParaRPr>
          </a:p>
          <a:p>
            <a:r>
              <a:rPr lang="en-GB" sz="2400" dirty="0" err="1" smtClean="0">
                <a:solidFill>
                  <a:schemeClr val="bg1"/>
                </a:solidFill>
              </a:rPr>
              <a:t>Harsha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Kumari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7788" y="604826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Pranav </a:t>
            </a:r>
            <a:r>
              <a:rPr lang="en-GB" sz="2400" dirty="0" err="1" smtClean="0">
                <a:solidFill>
                  <a:schemeClr val="bg1"/>
                </a:solidFill>
              </a:rPr>
              <a:t>Misra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05" y="373234"/>
            <a:ext cx="11214100" cy="757130"/>
          </a:xfrm>
        </p:spPr>
        <p:txBody>
          <a:bodyPr/>
          <a:lstStyle/>
          <a:p>
            <a:r>
              <a:rPr lang="en-GB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the workflow</a:t>
            </a:r>
            <a:r>
              <a:rPr lang="en-GB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28273" y="2754188"/>
            <a:ext cx="1893176" cy="1759713"/>
          </a:xfrm>
        </p:spPr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205985" y="2735119"/>
            <a:ext cx="1893176" cy="1759713"/>
          </a:xfrm>
        </p:spPr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451948" y="2735118"/>
            <a:ext cx="1893176" cy="1759713"/>
          </a:xfrm>
        </p:spPr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697910" y="2748298"/>
            <a:ext cx="1893176" cy="1759713"/>
          </a:xfrm>
        </p:spPr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935212" y="2735120"/>
            <a:ext cx="1893176" cy="1759713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9" name="Oval 18"/>
          <p:cNvSpPr/>
          <p:nvPr/>
        </p:nvSpPr>
        <p:spPr>
          <a:xfrm>
            <a:off x="616538" y="2754178"/>
            <a:ext cx="1893176" cy="1759717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2935211" y="2735112"/>
            <a:ext cx="1893176" cy="1759717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5194250" y="2735112"/>
            <a:ext cx="1893176" cy="1759717"/>
          </a:xfrm>
          <a:prstGeom prst="ellips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7451947" y="2735112"/>
            <a:ext cx="1893176" cy="1759717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9695965" y="2748292"/>
            <a:ext cx="1893176" cy="1759717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823914" y="3310875"/>
            <a:ext cx="147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Gas Absorption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99398" y="3109836"/>
            <a:ext cx="1582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Change in </a:t>
            </a:r>
            <a:endParaRPr lang="en-IN" b="1" dirty="0" smtClean="0">
              <a:solidFill>
                <a:schemeClr val="bg1"/>
              </a:solidFill>
            </a:endParaRP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Electrical 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Conductivity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54896" y="329180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Heating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 Element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56526" y="3444282"/>
            <a:ext cx="148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Calibration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705318" y="3286452"/>
            <a:ext cx="187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Signal Processing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0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2378" y="2986754"/>
            <a:ext cx="7551057" cy="2859313"/>
          </a:xfrm>
        </p:spPr>
        <p:txBody>
          <a:bodyPr>
            <a:normAutofit/>
          </a:bodyPr>
          <a:lstStyle/>
          <a:p>
            <a:r>
              <a:rPr lang="en-GB" sz="7200" dirty="0" smtClean="0"/>
              <a:t>Prevention Is Better Than Cure</a:t>
            </a:r>
            <a:endParaRPr lang="en-IN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30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061" y="49044"/>
            <a:ext cx="11214100" cy="1421928"/>
          </a:xfrm>
        </p:spPr>
        <p:txBody>
          <a:bodyPr/>
          <a:lstStyle/>
          <a:p>
            <a:r>
              <a:rPr lang="en-GB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are its </a:t>
            </a:r>
            <a:br>
              <a:rPr lang="en-GB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 Life Applications?</a:t>
            </a: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833214" y="1606610"/>
            <a:ext cx="627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PREVENTION OF</a:t>
            </a: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3038" y="2388579"/>
            <a:ext cx="76655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bg1"/>
                </a:solidFill>
              </a:rPr>
              <a:t>Domestic LPG Cylinder explosions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bg1"/>
                </a:solidFill>
              </a:rPr>
              <a:t>CO poisoning fatalities amongst workers and labours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bg1"/>
                </a:solidFill>
              </a:rPr>
              <a:t>Oil Refinery accidents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bg1"/>
                </a:solidFill>
              </a:rPr>
              <a:t>Gas Leaks in manufacturing plants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09" y="153824"/>
            <a:ext cx="11214100" cy="1311128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can be the</a:t>
            </a:r>
            <a:b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Enhancements?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4920" y="1546789"/>
            <a:ext cx="109044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Heat Sensor : </a:t>
            </a:r>
          </a:p>
          <a:p>
            <a:r>
              <a:rPr lang="en-GB" sz="2400" dirty="0" smtClean="0">
                <a:solidFill>
                  <a:schemeClr val="bg1">
                    <a:lumMod val="95000"/>
                  </a:schemeClr>
                </a:solidFill>
              </a:rPr>
              <a:t>It can detect and alert about rising temperatures which can predict possible forest fires and fires in textile factories.</a:t>
            </a:r>
          </a:p>
          <a:p>
            <a:r>
              <a:rPr lang="en-GB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Humidity sensor : </a:t>
            </a:r>
          </a:p>
          <a:p>
            <a:r>
              <a:rPr lang="en-GB" sz="2400" dirty="0" smtClean="0">
                <a:solidFill>
                  <a:schemeClr val="bg1">
                    <a:lumMod val="95000"/>
                  </a:schemeClr>
                </a:solidFill>
              </a:rPr>
              <a:t>It can warn about rising humidity levels in domestic and factory environments with the help of which we can know about possible dampness(</a:t>
            </a:r>
            <a:r>
              <a:rPr lang="hi-IN" sz="2400" dirty="0" smtClean="0">
                <a:solidFill>
                  <a:schemeClr val="bg1">
                    <a:lumMod val="95000"/>
                  </a:schemeClr>
                </a:solidFill>
              </a:rPr>
              <a:t>सीलन</a:t>
            </a:r>
            <a:r>
              <a:rPr lang="en-GB" sz="2400" dirty="0" smtClean="0">
                <a:solidFill>
                  <a:schemeClr val="bg1">
                    <a:lumMod val="95000"/>
                  </a:schemeClr>
                </a:solidFill>
              </a:rPr>
              <a:t>) or leakages in the surroundings.</a:t>
            </a:r>
          </a:p>
          <a:p>
            <a:r>
              <a:rPr lang="en-GB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 integration:  </a:t>
            </a:r>
          </a:p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GB" sz="2400" dirty="0" smtClean="0">
                <a:solidFill>
                  <a:schemeClr val="bg1">
                    <a:lumMod val="95000"/>
                  </a:schemeClr>
                </a:solidFill>
              </a:rPr>
              <a:t>e plan to learn and integrate a cloud based application so that the real time data can be stored and monitored from remote locations.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97647"/>
            <a:ext cx="11214100" cy="923330"/>
          </a:xfrm>
        </p:spPr>
        <p:txBody>
          <a:bodyPr/>
          <a:lstStyle/>
          <a:p>
            <a:r>
              <a:rPr lang="en-US" sz="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 do we lack?</a:t>
            </a:r>
            <a:endParaRPr lang="en-US" sz="6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300" y="1504060"/>
            <a:ext cx="1091950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Prototype: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It is just a prototype for the idea and the concept we aim to implement. The readings we observe here might not be totally accurate due to calibration and sensor issues.</a:t>
            </a:r>
          </a:p>
          <a:p>
            <a:endParaRPr lang="en-GB" sz="3200" dirty="0"/>
          </a:p>
          <a:p>
            <a:r>
              <a:rPr lang="en-GB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 Implementation: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We lack proficiency in integrating software with our module.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/>
              <a:t>`</a:t>
            </a:r>
          </a:p>
          <a:p>
            <a:r>
              <a:rPr lang="en-GB" dirty="0" smtClean="0"/>
              <a:t> 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65" y="3217492"/>
            <a:ext cx="7551057" cy="2859313"/>
          </a:xfrm>
        </p:spPr>
        <p:txBody>
          <a:bodyPr/>
          <a:lstStyle/>
          <a:p>
            <a:r>
              <a:rPr lang="en-US" dirty="0" smtClean="0"/>
              <a:t>As Future Engineers, we aim to improve everyday to be better innovators and problem Solvers.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380" y="1771116"/>
            <a:ext cx="4945598" cy="1243584"/>
          </a:xfrm>
        </p:spPr>
        <p:txBody>
          <a:bodyPr/>
          <a:lstStyle/>
          <a:p>
            <a:r>
              <a:rPr lang="en-GB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42745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293" y="1956595"/>
            <a:ext cx="8212999" cy="420183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bg1"/>
                </a:solidFill>
              </a:rPr>
              <a:t>O</a:t>
            </a:r>
            <a:r>
              <a:rPr lang="en-GB" sz="2400" dirty="0" smtClean="0">
                <a:solidFill>
                  <a:schemeClr val="bg1"/>
                </a:solidFill>
              </a:rPr>
              <a:t>ur </a:t>
            </a:r>
            <a:r>
              <a:rPr lang="en-GB" sz="2400" dirty="0">
                <a:solidFill>
                  <a:schemeClr val="bg1"/>
                </a:solidFill>
              </a:rPr>
              <a:t>gas detection project monitors and detects the levels of carbon monoxide (CO), </a:t>
            </a:r>
            <a:r>
              <a:rPr lang="en-GB" sz="2400" dirty="0" smtClean="0">
                <a:solidFill>
                  <a:schemeClr val="bg1"/>
                </a:solidFill>
              </a:rPr>
              <a:t>Smoke(gas</a:t>
            </a:r>
            <a:r>
              <a:rPr lang="en-GB" sz="2400" dirty="0">
                <a:solidFill>
                  <a:schemeClr val="bg1"/>
                </a:solidFill>
              </a:rPr>
              <a:t>), and </a:t>
            </a:r>
            <a:r>
              <a:rPr lang="en-GB" sz="2400" dirty="0" smtClean="0">
                <a:solidFill>
                  <a:schemeClr val="bg1"/>
                </a:solidFill>
              </a:rPr>
              <a:t>Liquefied </a:t>
            </a:r>
            <a:r>
              <a:rPr lang="en-GB" sz="2400" dirty="0">
                <a:solidFill>
                  <a:schemeClr val="bg1"/>
                </a:solidFill>
              </a:rPr>
              <a:t>P</a:t>
            </a:r>
            <a:r>
              <a:rPr lang="en-GB" sz="2400" dirty="0" smtClean="0">
                <a:solidFill>
                  <a:schemeClr val="bg1"/>
                </a:solidFill>
              </a:rPr>
              <a:t>etroleum </a:t>
            </a:r>
            <a:r>
              <a:rPr lang="en-GB" sz="2400" dirty="0">
                <a:solidFill>
                  <a:schemeClr val="bg1"/>
                </a:solidFill>
              </a:rPr>
              <a:t>G</a:t>
            </a:r>
            <a:r>
              <a:rPr lang="en-GB" sz="2400" dirty="0" smtClean="0">
                <a:solidFill>
                  <a:schemeClr val="bg1"/>
                </a:solidFill>
              </a:rPr>
              <a:t>as </a:t>
            </a:r>
            <a:r>
              <a:rPr lang="en-GB" sz="2400" dirty="0">
                <a:solidFill>
                  <a:schemeClr val="bg1"/>
                </a:solidFill>
              </a:rPr>
              <a:t>(LPG) in the air. 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bg1"/>
                </a:solidFill>
              </a:rPr>
              <a:t>The </a:t>
            </a:r>
            <a:r>
              <a:rPr lang="en-GB" sz="2400" dirty="0">
                <a:solidFill>
                  <a:schemeClr val="bg1"/>
                </a:solidFill>
              </a:rPr>
              <a:t>system is designed to provide real-time information about the concentration of these gases, helping users to ensure a safe and healthy environment</a:t>
            </a:r>
            <a:r>
              <a:rPr lang="en-GB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bg1"/>
                </a:solidFill>
              </a:rPr>
              <a:t>Our </a:t>
            </a:r>
            <a:r>
              <a:rPr lang="en-GB" sz="2400" dirty="0">
                <a:solidFill>
                  <a:schemeClr val="bg1"/>
                </a:solidFill>
              </a:rPr>
              <a:t>project contributes to enhancing safety and air quality.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731" y="603172"/>
            <a:ext cx="7781544" cy="85905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does it do?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3204" y="-157993"/>
            <a:ext cx="8405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Circuit</a:t>
            </a:r>
            <a:endParaRPr lang="en-IN" sz="9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56069" y="409191"/>
            <a:ext cx="4953767" cy="6858000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476824"/>
            <a:ext cx="11214100" cy="1200329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is it different from the </a:t>
            </a:r>
            <a:b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conventional Smoke Detector?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860" y="1795749"/>
            <a:ext cx="78215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</a:rPr>
              <a:t>The Traditional Smoke Detector operates on the idea that if it detects fire or smoke, the buzzer makes a sound and we know that there is a fire. But fire is an “immediate hazard”, and we already have a lot of safety systems and awareness.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</a:rPr>
              <a:t>But, What about the chronic or long term hazards like CO poisoning?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Carbon Monoxide(CO) is a “Silent Killer”. It gradually accumulates in                                     a person’s body, it cannot be sensed, unconsciousness and then death. 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</a:rPr>
              <a:t>On an average there are about 3600 unintentional CO poisoning deaths in India.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</a:rPr>
              <a:t>So our aim here is provide a framework for </a:t>
            </a:r>
            <a:r>
              <a:rPr lang="en-GB" dirty="0">
                <a:solidFill>
                  <a:schemeClr val="bg1"/>
                </a:solidFill>
              </a:rPr>
              <a:t>monitoring </a:t>
            </a:r>
            <a:r>
              <a:rPr lang="en-GB" dirty="0" smtClean="0">
                <a:solidFill>
                  <a:schemeClr val="bg1"/>
                </a:solidFill>
              </a:rPr>
              <a:t>Carbon Monoxide levels to ensure a safe and healthy work environment.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398" y="484409"/>
            <a:ext cx="7569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are the components used?</a:t>
            </a: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9706" y="2502722"/>
            <a:ext cx="3122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</a:t>
            </a:r>
            <a:r>
              <a:rPr lang="en-GB" sz="3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Arduino</a:t>
            </a:r>
            <a:r>
              <a:rPr lang="en-GB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Uno :</a:t>
            </a:r>
            <a:endParaRPr lang="en-I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18" y="2244377"/>
            <a:ext cx="4958519" cy="31348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352154" y="3087497"/>
            <a:ext cx="541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microcontroller is an integrated circuit (IC) device used for controlling other portions of an electronic system, usually via a microprocessor unit (MPU), memory, and some peripherals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.</a:t>
            </a:r>
            <a:endParaRPr lang="en-IN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256231" y="376015"/>
            <a:ext cx="4608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Arduino</a:t>
            </a:r>
            <a:r>
              <a:rPr lang="en-GB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Code:</a:t>
            </a:r>
            <a:endParaRPr lang="en-IN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473" y="1502688"/>
            <a:ext cx="116393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  #include &lt;MQ2.h&gt;</a:t>
            </a:r>
          </a:p>
          <a:p>
            <a:r>
              <a:rPr lang="en-IN" dirty="0">
                <a:solidFill>
                  <a:schemeClr val="bg1"/>
                </a:solidFill>
              </a:rPr>
              <a:t>  #include &lt;</a:t>
            </a:r>
            <a:r>
              <a:rPr lang="en-IN" dirty="0" err="1">
                <a:solidFill>
                  <a:schemeClr val="bg1"/>
                </a:solidFill>
              </a:rPr>
              <a:t>Wire.h</a:t>
            </a:r>
            <a:r>
              <a:rPr lang="en-IN" dirty="0">
                <a:solidFill>
                  <a:schemeClr val="bg1"/>
                </a:solidFill>
              </a:rPr>
              <a:t>&gt; </a:t>
            </a:r>
          </a:p>
          <a:p>
            <a:r>
              <a:rPr lang="en-IN" dirty="0">
                <a:solidFill>
                  <a:schemeClr val="bg1"/>
                </a:solidFill>
              </a:rPr>
              <a:t>  #include &lt;LiquidCrystal_I2C.h&gt;</a:t>
            </a:r>
          </a:p>
          <a:p>
            <a:r>
              <a:rPr lang="en-IN" dirty="0">
                <a:solidFill>
                  <a:schemeClr val="bg1"/>
                </a:solidFill>
              </a:rPr>
              <a:t>  //I2C pins declaration</a:t>
            </a:r>
          </a:p>
          <a:p>
            <a:r>
              <a:rPr lang="en-IN" dirty="0">
                <a:solidFill>
                  <a:schemeClr val="bg1"/>
                </a:solidFill>
              </a:rPr>
              <a:t>  LiquidCrystal_I2C </a:t>
            </a:r>
            <a:r>
              <a:rPr lang="en-IN" dirty="0" err="1">
                <a:solidFill>
                  <a:schemeClr val="bg1"/>
                </a:solidFill>
              </a:rPr>
              <a:t>lcd</a:t>
            </a:r>
            <a:r>
              <a:rPr lang="en-IN" dirty="0">
                <a:solidFill>
                  <a:schemeClr val="bg1"/>
                </a:solidFill>
              </a:rPr>
              <a:t>(0x27, 16, 2);</a:t>
            </a:r>
          </a:p>
          <a:p>
            <a:r>
              <a:rPr lang="en-IN" dirty="0" err="1">
                <a:solidFill>
                  <a:schemeClr val="bg1"/>
                </a:solidFill>
              </a:rPr>
              <a:t>int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Analog_Input</a:t>
            </a:r>
            <a:r>
              <a:rPr lang="en-IN" dirty="0">
                <a:solidFill>
                  <a:schemeClr val="bg1"/>
                </a:solidFill>
              </a:rPr>
              <a:t> = A0;</a:t>
            </a:r>
          </a:p>
          <a:p>
            <a:r>
              <a:rPr lang="en-IN" dirty="0" err="1">
                <a:solidFill>
                  <a:schemeClr val="bg1"/>
                </a:solidFill>
              </a:rPr>
              <a:t>int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lpg</a:t>
            </a:r>
            <a:r>
              <a:rPr lang="en-IN" dirty="0">
                <a:solidFill>
                  <a:schemeClr val="bg1"/>
                </a:solidFill>
              </a:rPr>
              <a:t>, co, smoke;</a:t>
            </a:r>
          </a:p>
          <a:p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MQ2 mq2(</a:t>
            </a:r>
            <a:r>
              <a:rPr lang="en-IN" dirty="0" err="1">
                <a:solidFill>
                  <a:schemeClr val="bg1"/>
                </a:solidFill>
              </a:rPr>
              <a:t>Analog_Input</a:t>
            </a:r>
            <a:r>
              <a:rPr lang="en-IN" dirty="0">
                <a:solidFill>
                  <a:schemeClr val="bg1"/>
                </a:solidFill>
              </a:rPr>
              <a:t>);</a:t>
            </a:r>
          </a:p>
          <a:p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void setup(){</a:t>
            </a:r>
          </a:p>
          <a:p>
            <a:r>
              <a:rPr lang="en-IN" dirty="0">
                <a:solidFill>
                  <a:schemeClr val="bg1"/>
                </a:solidFill>
              </a:rPr>
              <a:t>  </a:t>
            </a:r>
            <a:r>
              <a:rPr lang="en-IN" dirty="0" err="1">
                <a:solidFill>
                  <a:schemeClr val="bg1"/>
                </a:solidFill>
              </a:rPr>
              <a:t>Serial.begin</a:t>
            </a:r>
            <a:r>
              <a:rPr lang="en-IN" dirty="0">
                <a:solidFill>
                  <a:schemeClr val="bg1"/>
                </a:solidFill>
              </a:rPr>
              <a:t>(9600);</a:t>
            </a:r>
          </a:p>
          <a:p>
            <a:r>
              <a:rPr lang="en-IN" dirty="0">
                <a:solidFill>
                  <a:schemeClr val="bg1"/>
                </a:solidFill>
              </a:rPr>
              <a:t>  </a:t>
            </a:r>
            <a:r>
              <a:rPr lang="en-IN" dirty="0" err="1" smtClean="0">
                <a:solidFill>
                  <a:schemeClr val="bg1"/>
                </a:solidFill>
              </a:rPr>
              <a:t>lcd.begin</a:t>
            </a:r>
            <a:r>
              <a:rPr lang="en-I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  </a:t>
            </a:r>
            <a:r>
              <a:rPr lang="en-IN" dirty="0" err="1" smtClean="0">
                <a:solidFill>
                  <a:schemeClr val="bg1"/>
                </a:solidFill>
              </a:rPr>
              <a:t>lcd.backlight</a:t>
            </a:r>
            <a:r>
              <a:rPr lang="en-I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IN" dirty="0">
                <a:solidFill>
                  <a:schemeClr val="bg1"/>
                </a:solidFill>
              </a:rPr>
              <a:t>  mq2.begin();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  <a:p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3993" y="1468889"/>
            <a:ext cx="360868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void loop(){</a:t>
            </a:r>
          </a:p>
          <a:p>
            <a:r>
              <a:rPr lang="en-IN" dirty="0">
                <a:solidFill>
                  <a:schemeClr val="bg1"/>
                </a:solidFill>
              </a:rPr>
              <a:t>  float* values= mq2.read(true); </a:t>
            </a:r>
          </a:p>
          <a:p>
            <a:r>
              <a:rPr lang="en-IN" dirty="0">
                <a:solidFill>
                  <a:schemeClr val="bg1"/>
                </a:solidFill>
              </a:rPr>
              <a:t>  </a:t>
            </a:r>
            <a:r>
              <a:rPr lang="en-IN" dirty="0" err="1">
                <a:solidFill>
                  <a:schemeClr val="bg1"/>
                </a:solidFill>
              </a:rPr>
              <a:t>lpg</a:t>
            </a:r>
            <a:r>
              <a:rPr lang="en-IN" dirty="0">
                <a:solidFill>
                  <a:schemeClr val="bg1"/>
                </a:solidFill>
              </a:rPr>
              <a:t> = mq2.readLPG();</a:t>
            </a:r>
          </a:p>
          <a:p>
            <a:r>
              <a:rPr lang="en-IN" dirty="0">
                <a:solidFill>
                  <a:schemeClr val="bg1"/>
                </a:solidFill>
              </a:rPr>
              <a:t>  //co = values[1];</a:t>
            </a:r>
          </a:p>
          <a:p>
            <a:r>
              <a:rPr lang="en-IN" dirty="0">
                <a:solidFill>
                  <a:schemeClr val="bg1"/>
                </a:solidFill>
              </a:rPr>
              <a:t>  co = mq2.readCO();</a:t>
            </a:r>
          </a:p>
          <a:p>
            <a:r>
              <a:rPr lang="en-IN" dirty="0">
                <a:solidFill>
                  <a:schemeClr val="bg1"/>
                </a:solidFill>
              </a:rPr>
              <a:t>  //smoke = values[2];</a:t>
            </a:r>
          </a:p>
          <a:p>
            <a:r>
              <a:rPr lang="en-IN" dirty="0">
                <a:solidFill>
                  <a:schemeClr val="bg1"/>
                </a:solidFill>
              </a:rPr>
              <a:t>  smoke = mq2.readSmoke();</a:t>
            </a:r>
          </a:p>
          <a:p>
            <a:r>
              <a:rPr lang="en-IN" dirty="0">
                <a:solidFill>
                  <a:schemeClr val="bg1"/>
                </a:solidFill>
              </a:rPr>
              <a:t>  </a:t>
            </a:r>
            <a:r>
              <a:rPr lang="en-IN" dirty="0" err="1">
                <a:solidFill>
                  <a:schemeClr val="bg1"/>
                </a:solidFill>
              </a:rPr>
              <a:t>lcd.setCursor</a:t>
            </a:r>
            <a:r>
              <a:rPr lang="en-IN" dirty="0">
                <a:solidFill>
                  <a:schemeClr val="bg1"/>
                </a:solidFill>
              </a:rPr>
              <a:t>(0,0);</a:t>
            </a:r>
          </a:p>
          <a:p>
            <a:r>
              <a:rPr lang="en-IN" dirty="0">
                <a:solidFill>
                  <a:schemeClr val="bg1"/>
                </a:solidFill>
              </a:rPr>
              <a:t>  </a:t>
            </a:r>
            <a:r>
              <a:rPr lang="en-IN" dirty="0" err="1">
                <a:solidFill>
                  <a:schemeClr val="bg1"/>
                </a:solidFill>
              </a:rPr>
              <a:t>lcd.print</a:t>
            </a:r>
            <a:r>
              <a:rPr lang="en-IN" dirty="0">
                <a:solidFill>
                  <a:schemeClr val="bg1"/>
                </a:solidFill>
              </a:rPr>
              <a:t>("LPG:");</a:t>
            </a:r>
          </a:p>
          <a:p>
            <a:r>
              <a:rPr lang="en-IN" dirty="0">
                <a:solidFill>
                  <a:schemeClr val="bg1"/>
                </a:solidFill>
              </a:rPr>
              <a:t>  </a:t>
            </a:r>
            <a:r>
              <a:rPr lang="en-IN" dirty="0" err="1">
                <a:solidFill>
                  <a:schemeClr val="bg1"/>
                </a:solidFill>
              </a:rPr>
              <a:t>lcd.print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lpg</a:t>
            </a:r>
            <a:r>
              <a:rPr lang="en-IN" dirty="0">
                <a:solidFill>
                  <a:schemeClr val="bg1"/>
                </a:solidFill>
              </a:rPr>
              <a:t>);</a:t>
            </a:r>
          </a:p>
          <a:p>
            <a:r>
              <a:rPr lang="en-IN" dirty="0">
                <a:solidFill>
                  <a:schemeClr val="bg1"/>
                </a:solidFill>
              </a:rPr>
              <a:t>  </a:t>
            </a:r>
            <a:r>
              <a:rPr lang="en-IN" dirty="0" err="1">
                <a:solidFill>
                  <a:schemeClr val="bg1"/>
                </a:solidFill>
              </a:rPr>
              <a:t>lcd.print</a:t>
            </a:r>
            <a:r>
              <a:rPr lang="en-IN" dirty="0">
                <a:solidFill>
                  <a:schemeClr val="bg1"/>
                </a:solidFill>
              </a:rPr>
              <a:t>(" CO:");</a:t>
            </a:r>
          </a:p>
          <a:p>
            <a:r>
              <a:rPr lang="en-IN" dirty="0">
                <a:solidFill>
                  <a:schemeClr val="bg1"/>
                </a:solidFill>
              </a:rPr>
              <a:t>  </a:t>
            </a:r>
            <a:r>
              <a:rPr lang="en-IN" dirty="0" err="1">
                <a:solidFill>
                  <a:schemeClr val="bg1"/>
                </a:solidFill>
              </a:rPr>
              <a:t>lcd.print</a:t>
            </a:r>
            <a:r>
              <a:rPr lang="en-IN" dirty="0">
                <a:solidFill>
                  <a:schemeClr val="bg1"/>
                </a:solidFill>
              </a:rPr>
              <a:t>(co);</a:t>
            </a:r>
          </a:p>
          <a:p>
            <a:r>
              <a:rPr lang="en-IN" dirty="0">
                <a:solidFill>
                  <a:schemeClr val="bg1"/>
                </a:solidFill>
              </a:rPr>
              <a:t>  </a:t>
            </a:r>
            <a:r>
              <a:rPr lang="en-IN" dirty="0" err="1">
                <a:solidFill>
                  <a:schemeClr val="bg1"/>
                </a:solidFill>
              </a:rPr>
              <a:t>lcd.setCursor</a:t>
            </a:r>
            <a:r>
              <a:rPr lang="en-IN" dirty="0">
                <a:solidFill>
                  <a:schemeClr val="bg1"/>
                </a:solidFill>
              </a:rPr>
              <a:t>(0,1);</a:t>
            </a:r>
          </a:p>
          <a:p>
            <a:r>
              <a:rPr lang="en-IN" dirty="0">
                <a:solidFill>
                  <a:schemeClr val="bg1"/>
                </a:solidFill>
              </a:rPr>
              <a:t>  </a:t>
            </a:r>
            <a:r>
              <a:rPr lang="en-IN" dirty="0" err="1">
                <a:solidFill>
                  <a:schemeClr val="bg1"/>
                </a:solidFill>
              </a:rPr>
              <a:t>lcd.print</a:t>
            </a:r>
            <a:r>
              <a:rPr lang="en-IN" dirty="0">
                <a:solidFill>
                  <a:schemeClr val="bg1"/>
                </a:solidFill>
              </a:rPr>
              <a:t>("SMOKE:");</a:t>
            </a:r>
          </a:p>
          <a:p>
            <a:r>
              <a:rPr lang="en-IN" dirty="0">
                <a:solidFill>
                  <a:schemeClr val="bg1"/>
                </a:solidFill>
              </a:rPr>
              <a:t>  </a:t>
            </a:r>
            <a:r>
              <a:rPr lang="en-IN" dirty="0" err="1">
                <a:solidFill>
                  <a:schemeClr val="bg1"/>
                </a:solidFill>
              </a:rPr>
              <a:t>lcd.print</a:t>
            </a:r>
            <a:r>
              <a:rPr lang="en-IN" dirty="0">
                <a:solidFill>
                  <a:schemeClr val="bg1"/>
                </a:solidFill>
              </a:rPr>
              <a:t>((smoke*100)/1000000);</a:t>
            </a:r>
          </a:p>
          <a:p>
            <a:r>
              <a:rPr lang="en-IN" dirty="0">
                <a:solidFill>
                  <a:schemeClr val="bg1"/>
                </a:solidFill>
              </a:rPr>
              <a:t>  </a:t>
            </a:r>
            <a:r>
              <a:rPr lang="en-IN" dirty="0" err="1">
                <a:solidFill>
                  <a:schemeClr val="bg1"/>
                </a:solidFill>
              </a:rPr>
              <a:t>lcd.print</a:t>
            </a:r>
            <a:r>
              <a:rPr lang="en-IN" dirty="0">
                <a:solidFill>
                  <a:schemeClr val="bg1"/>
                </a:solidFill>
              </a:rPr>
              <a:t>(" %");</a:t>
            </a:r>
          </a:p>
          <a:p>
            <a:r>
              <a:rPr lang="en-IN" dirty="0">
                <a:solidFill>
                  <a:schemeClr val="bg1"/>
                </a:solidFill>
              </a:rPr>
              <a:t>  delay(1000);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1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 I2C Module With LCD Display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04" y="1773963"/>
            <a:ext cx="4032903" cy="40329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93862" y="3512099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2"/>
                </a:solidFill>
              </a:rPr>
              <a:t>__________________________________________</a:t>
            </a:r>
            <a:endParaRPr lang="en-IN" b="1" dirty="0">
              <a:solidFill>
                <a:srgbClr val="00335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6508" y="3558265"/>
            <a:ext cx="549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103350"/>
                </a:solidFill>
              </a:rPr>
              <a:t>__________________________________________</a:t>
            </a:r>
            <a:endParaRPr lang="en-IN" b="1" dirty="0">
              <a:solidFill>
                <a:srgbClr val="1033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6154" y="3558264"/>
            <a:ext cx="563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103350"/>
                </a:solidFill>
              </a:rPr>
              <a:t> </a:t>
            </a:r>
            <a:r>
              <a:rPr lang="en-GB" b="1" dirty="0">
                <a:solidFill>
                  <a:srgbClr val="103350"/>
                </a:solidFill>
              </a:rPr>
              <a:t>__________________________________________</a:t>
            </a:r>
            <a:endParaRPr lang="en-IN" b="1" dirty="0">
              <a:solidFill>
                <a:srgbClr val="103350"/>
              </a:solidFill>
            </a:endParaRPr>
          </a:p>
          <a:p>
            <a:r>
              <a:rPr lang="en-GB" dirty="0" smtClean="0">
                <a:solidFill>
                  <a:srgbClr val="103350"/>
                </a:solidFill>
              </a:rPr>
              <a:t>                                                                                     </a:t>
            </a:r>
            <a:endParaRPr lang="en-IN" dirty="0">
              <a:solidFill>
                <a:srgbClr val="1033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8206" y="2401368"/>
            <a:ext cx="6186949" cy="2632105"/>
          </a:xfrm>
          <a:prstGeom prst="rect">
            <a:avLst/>
          </a:prstGeom>
          <a:solidFill>
            <a:srgbClr val="003352"/>
          </a:solidFill>
          <a:ln>
            <a:solidFill>
              <a:srgbClr val="003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1036154" y="2649196"/>
            <a:ext cx="52108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This controller takes care of converting the signals received </a:t>
            </a:r>
            <a:r>
              <a:rPr lang="en-GB" sz="2800" dirty="0" smtClean="0">
                <a:solidFill>
                  <a:schemeClr val="bg1"/>
                </a:solidFill>
              </a:rPr>
              <a:t>from the sensor via </a:t>
            </a:r>
            <a:r>
              <a:rPr lang="en-GB" sz="2800" dirty="0">
                <a:solidFill>
                  <a:schemeClr val="bg1"/>
                </a:solidFill>
              </a:rPr>
              <a:t>I2C into commands and data that the LCD can understand.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28" y="380555"/>
            <a:ext cx="11214100" cy="840230"/>
          </a:xfrm>
        </p:spPr>
        <p:txBody>
          <a:bodyPr/>
          <a:lstStyle/>
          <a:p>
            <a:r>
              <a:rPr lang="en-GB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 MQ2 Sensor:</a:t>
            </a:r>
            <a:endParaRPr lang="en-IN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66" y="1853618"/>
            <a:ext cx="3767983" cy="37679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502" y="2486826"/>
            <a:ext cx="5289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MQ-2 sensor is a type of gas sensor that is commonly used to detect a variety of gases in the air.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4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6624" y="361829"/>
            <a:ext cx="7077456" cy="1243584"/>
          </a:xfrm>
        </p:spPr>
        <p:txBody>
          <a:bodyPr/>
          <a:lstStyle/>
          <a:p>
            <a:r>
              <a:rPr lang="en-GB" dirty="0" smtClean="0"/>
              <a:t>CIRCUIT DIAGRAM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44" y="1985400"/>
            <a:ext cx="5928150" cy="42615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601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561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PowerPoint Presentation</vt:lpstr>
      <vt:lpstr>What does it do?</vt:lpstr>
      <vt:lpstr>PowerPoint Presentation</vt:lpstr>
      <vt:lpstr>How is it different from the  conventional Smoke Detector?</vt:lpstr>
      <vt:lpstr>PowerPoint Presentation</vt:lpstr>
      <vt:lpstr>PowerPoint Presentation</vt:lpstr>
      <vt:lpstr>2. I2C Module With LCD Display</vt:lpstr>
      <vt:lpstr>3. MQ2 Sensor:</vt:lpstr>
      <vt:lpstr>CIRCUIT DIAGRAM</vt:lpstr>
      <vt:lpstr>What is the workflow?</vt:lpstr>
      <vt:lpstr>Prevention Is Better Than Cure</vt:lpstr>
      <vt:lpstr>What are its  Real Life Applications?</vt:lpstr>
      <vt:lpstr>What can be the Future Enhancements?</vt:lpstr>
      <vt:lpstr>Where do we lack?</vt:lpstr>
      <vt:lpstr>As Future Engineers, we aim to improve everyday to be better innovators and problem Solvers.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2024-01-16T18:39:56Z</dcterms:created>
  <dcterms:modified xsi:type="dcterms:W3CDTF">2024-01-17T11:46:15Z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