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73" r:id="rId13"/>
    <p:sldId id="574" r:id="rId14"/>
    <p:sldId id="575" r:id="rId15"/>
    <p:sldId id="576" r:id="rId16"/>
    <p:sldId id="577" r:id="rId17"/>
    <p:sldId id="579" r:id="rId18"/>
    <p:sldId id="578" r:id="rId19"/>
    <p:sldId id="570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ike+Sharing+Datas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507" y="595925"/>
            <a:ext cx="5050089" cy="23861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Capstone Project</a:t>
            </a:r>
            <a:br>
              <a:rPr lang="en-US" sz="4000" b="1" dirty="0"/>
            </a:br>
            <a:r>
              <a:rPr lang="en-US" sz="4000" b="1" dirty="0"/>
              <a:t> Bike Sharing Demand Prediction</a:t>
            </a:r>
            <a:endParaRPr lang="en-US" sz="40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3875914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Harshal Khemnar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Sanjivani College of Engineering, Kopargaon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Engineering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shashikhemnar3@gmail.com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A8107-E081-13CD-9280-C20A95FF2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9" y="557359"/>
            <a:ext cx="5210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C4723-2E2D-4DAB-C235-21A439BEA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1729E4-1F65-B3CD-BB8F-DC4391781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9EB61-6258-FDA4-75C8-1F0FBA51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Exploratory Data Analysis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A09D99C5-7B74-1123-9ED6-83B7EB1C5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8D2C-EAB6-8C7A-99DC-C53A8C73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b="1" dirty="0"/>
              <a:t>Rented Bike Count by Temperature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758DD-38C5-6DA0-CF46-B6815EA226D6}"/>
              </a:ext>
            </a:extLst>
          </p:cNvPr>
          <p:cNvSpPr txBox="1"/>
          <p:nvPr/>
        </p:nvSpPr>
        <p:spPr>
          <a:xfrm>
            <a:off x="592393" y="3368061"/>
            <a:ext cx="51496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Bike rental demand increases as the temperature increases. </a:t>
            </a:r>
          </a:p>
          <a:p>
            <a:endParaRPr lang="en-US" dirty="0"/>
          </a:p>
          <a:p>
            <a:r>
              <a:rPr lang="en-US" dirty="0"/>
              <a:t>Although too high temperature leads to decrease in demand again.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9E899-FB2F-A3D7-6B87-34710466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55" y="3002936"/>
            <a:ext cx="5791160" cy="32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7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15BD2-02F5-8B02-A2C7-B87908A75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F0E26A4-59E4-FD4D-0C4F-F3A41A8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7C5BD-0C94-DB15-A84B-9DB357A7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Exploratory Data Analysis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1AF0B1EB-4257-1396-E506-AAD0C52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3940-D95B-DB4B-F983-626817EE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b="1" dirty="0"/>
              <a:t>Rented Bike Count by Dew Point</a:t>
            </a:r>
          </a:p>
          <a:p>
            <a:pPr marL="0" indent="0">
              <a:buNone/>
            </a:pPr>
            <a:r>
              <a:rPr lang="en-US" sz="3600" b="1" dirty="0"/>
              <a:t>Temperature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E0D64-B269-FA8D-DDE9-E40386283F49}"/>
              </a:ext>
            </a:extLst>
          </p:cNvPr>
          <p:cNvSpPr txBox="1"/>
          <p:nvPr/>
        </p:nvSpPr>
        <p:spPr>
          <a:xfrm>
            <a:off x="592393" y="3368061"/>
            <a:ext cx="51496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 trend for dew point temperature as well i.e., The Bike rental demand increases as the temperature increases.</a:t>
            </a:r>
          </a:p>
          <a:p>
            <a:endParaRPr lang="en-US" dirty="0"/>
          </a:p>
          <a:p>
            <a:r>
              <a:rPr lang="en-US" dirty="0"/>
              <a:t> Although too high dew point temperature leads to decrease in demand again.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65FB6-9A96-AAD1-3637-337DCDB2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61" y="2830315"/>
            <a:ext cx="5524804" cy="30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The system aims to predict hourly bike demand using machine learning to ensure a stable supply of rental bikes.</a:t>
            </a:r>
          </a:p>
          <a:p>
            <a:r>
              <a:rPr lang="en-US" sz="1800" b="1" dirty="0"/>
              <a:t>Key Components:</a:t>
            </a:r>
            <a:endParaRPr lang="en-US" sz="1800" dirty="0"/>
          </a:p>
          <a:p>
            <a:r>
              <a:rPr lang="en-US" sz="1800" b="1" dirty="0"/>
              <a:t>Data Collection:</a:t>
            </a:r>
            <a:br>
              <a:rPr lang="en-US" sz="1800" dirty="0"/>
            </a:br>
            <a:r>
              <a:rPr lang="en-US" sz="1800" dirty="0"/>
              <a:t>Gather historical bike rental data and real-time inputs like weather and holidays.</a:t>
            </a:r>
          </a:p>
          <a:p>
            <a:r>
              <a:rPr lang="en-US" sz="1800" b="1" dirty="0"/>
              <a:t>Data Preprocessing:</a:t>
            </a:r>
            <a:br>
              <a:rPr lang="en-US" sz="1800" dirty="0"/>
            </a:br>
            <a:r>
              <a:rPr lang="en-US" sz="1800" dirty="0"/>
              <a:t>Clean data, handle outliers, and apply feature engineering for better model accuracy.</a:t>
            </a:r>
          </a:p>
          <a:p>
            <a:r>
              <a:rPr lang="en-US" sz="1800" b="1" dirty="0"/>
              <a:t>Machine Learning:</a:t>
            </a:r>
            <a:br>
              <a:rPr lang="en-US" sz="1800" dirty="0"/>
            </a:br>
            <a:r>
              <a:rPr lang="en-US" sz="1800" dirty="0"/>
              <a:t>Use models like </a:t>
            </a:r>
            <a:r>
              <a:rPr lang="en-US" sz="1800" dirty="0" err="1"/>
              <a:t>XGBoost</a:t>
            </a:r>
            <a:r>
              <a:rPr lang="en-US" sz="1800" dirty="0"/>
              <a:t> or LSTM, trained on time and weather-based features.</a:t>
            </a:r>
          </a:p>
          <a:p>
            <a:r>
              <a:rPr lang="en-US" sz="1800" b="1" dirty="0"/>
              <a:t>Deployment:</a:t>
            </a:r>
            <a:br>
              <a:rPr lang="en-US" sz="1800" dirty="0"/>
            </a:br>
            <a:r>
              <a:rPr lang="en-US" sz="1800" dirty="0"/>
              <a:t>Build a simple app or dashboard for real-time predictions on a reliable platform.</a:t>
            </a:r>
          </a:p>
          <a:p>
            <a:r>
              <a:rPr lang="en-US" sz="1800" b="1" dirty="0"/>
              <a:t>Evaluation:</a:t>
            </a:r>
            <a:br>
              <a:rPr lang="en-US" sz="1800" dirty="0"/>
            </a:br>
            <a:r>
              <a:rPr lang="en-US" sz="1800" dirty="0"/>
              <a:t>Measure model accuracy using MAE, RMSE, and fine-tune based on results.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68B086-4293-23F5-B808-828C39B7D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1842272"/>
            <a:ext cx="1068476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Windows/Linux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 i5 or higher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8 GB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VS Code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Version: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3.8 or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Required: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data manipulation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numerical operations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data visualization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preprocessing and 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implementing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statsmodels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hypothesis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model saving and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8146"/>
            <a:ext cx="10515600" cy="2979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 dirty="0"/>
              <a:t>Algorithm Used:</a:t>
            </a:r>
            <a:br>
              <a:rPr lang="en-US" sz="1600" dirty="0"/>
            </a:br>
            <a:r>
              <a:rPr lang="en-US" sz="1600" dirty="0" err="1"/>
              <a:t>XGBoost</a:t>
            </a:r>
            <a:r>
              <a:rPr lang="en-US" sz="1600" dirty="0"/>
              <a:t> Regressor was chosen for its high accuracy and ability to handle complex, non-linear patterns in the data.</a:t>
            </a:r>
          </a:p>
          <a:p>
            <a:r>
              <a:rPr lang="en-US" sz="1600" b="1" dirty="0"/>
              <a:t>Data Input:</a:t>
            </a:r>
            <a:br>
              <a:rPr lang="en-US" sz="1600" dirty="0"/>
            </a:br>
            <a:r>
              <a:rPr lang="en-US" sz="1600" dirty="0"/>
              <a:t>Features included hour, temperature, humidity, wind speed, visibility, season, holiday, and functioning day.</a:t>
            </a:r>
          </a:p>
          <a:p>
            <a:r>
              <a:rPr lang="en-US" sz="1600" b="1" dirty="0"/>
              <a:t>Training Process:</a:t>
            </a:r>
            <a:br>
              <a:rPr lang="en-US" sz="1600" dirty="0"/>
            </a:br>
            <a:r>
              <a:rPr lang="en-US" sz="1600" dirty="0"/>
              <a:t>Used 75% of data for training with cross-validation and hyperparameter tuning to improve performance and avoid overfitting.</a:t>
            </a:r>
          </a:p>
          <a:p>
            <a:r>
              <a:rPr lang="en-US" sz="1600" b="1" dirty="0"/>
              <a:t>Prediction Process:</a:t>
            </a:r>
            <a:br>
              <a:rPr lang="en-US" sz="1600" dirty="0"/>
            </a:br>
            <a:r>
              <a:rPr lang="en-US" sz="1600" dirty="0"/>
              <a:t>The model predicts hourly bike demand based on input features. It can be deployed with real-time weather and time data for live predictions.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636"/>
            <a:ext cx="10515600" cy="1670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 err="1"/>
              <a:t>XGBoost</a:t>
            </a:r>
            <a:r>
              <a:rPr lang="en-US" sz="1800" dirty="0"/>
              <a:t> model achieved the best performance with an </a:t>
            </a:r>
            <a:r>
              <a:rPr lang="en-US" sz="1800" b="1" dirty="0"/>
              <a:t>R² score of 0.94</a:t>
            </a:r>
            <a:r>
              <a:rPr lang="en-US" sz="1800" dirty="0"/>
              <a:t>, accurately predicting hourly bike rental demand.</a:t>
            </a:r>
            <a:br>
              <a:rPr lang="en-US" sz="1800" dirty="0"/>
            </a:br>
            <a:r>
              <a:rPr lang="en-US" sz="1800" dirty="0"/>
              <a:t>It outperformed other models like Linear Regression and Random Forest.</a:t>
            </a:r>
            <a:br>
              <a:rPr lang="en-US" sz="1800" dirty="0"/>
            </a:br>
            <a:r>
              <a:rPr lang="en-US" sz="1800" dirty="0"/>
              <a:t>Visual comparisons between actual and predicted counts show high alignment, proving the model’s effectiveness.</a:t>
            </a:r>
            <a:br>
              <a:rPr lang="en-US" sz="1800" dirty="0"/>
            </a:br>
            <a:r>
              <a:rPr lang="en-US" sz="1800" dirty="0"/>
              <a:t>This ensures reliable and efficient bike availability for users.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88" y="2055813"/>
            <a:ext cx="10273776" cy="10369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XGBoost</a:t>
            </a:r>
            <a:r>
              <a:rPr lang="en-US" sz="1800" dirty="0"/>
              <a:t> model provided the best performance with an R² score of 0.94, accurately predicting hourly bike rental demand. This helps ensure stable supply, improves service efficiency, and enhances user satisfaction.</a:t>
            </a:r>
          </a:p>
          <a:p>
            <a:r>
              <a:rPr lang="en-US" sz="1800" dirty="0"/>
              <a:t>The model effectively handles multiple variables like weather, time, and season.</a:t>
            </a:r>
            <a:br>
              <a:rPr lang="en-US" sz="1800" dirty="0"/>
            </a:br>
            <a:r>
              <a:rPr lang="en-US" sz="1800" dirty="0"/>
              <a:t>It supports smart city planning and optimizes bike distribution in real-time.</a:t>
            </a:r>
            <a:br>
              <a:rPr lang="en-US" sz="1800" dirty="0"/>
            </a:br>
            <a:r>
              <a:rPr lang="en-US" sz="1800" dirty="0"/>
              <a:t>This project showcases the power of machine learning in solving real-world mobility problems.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Future scope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695661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dirty="0"/>
              <a:t>Real-time Prediction Integration:</a:t>
            </a:r>
            <a:br>
              <a:rPr lang="en-US" sz="1800" dirty="0"/>
            </a:br>
            <a:r>
              <a:rPr lang="en-US" sz="1800" dirty="0"/>
              <a:t>Implement real-time data pipelines to dynamically update bike demand forecasts using live weather, traffic, and event data.</a:t>
            </a:r>
          </a:p>
          <a:p>
            <a:r>
              <a:rPr lang="en-US" sz="1800" b="1" dirty="0"/>
              <a:t>Geo-Spatial Demand Forecasting:</a:t>
            </a:r>
            <a:br>
              <a:rPr lang="en-US" sz="1800" dirty="0"/>
            </a:br>
            <a:r>
              <a:rPr lang="en-US" sz="1800" dirty="0"/>
              <a:t>Expand the model to predict demand at specific </a:t>
            </a:r>
            <a:r>
              <a:rPr lang="en-US" sz="1800" b="1" dirty="0"/>
              <a:t>stations or zones</a:t>
            </a:r>
            <a:r>
              <a:rPr lang="en-US" sz="1800" dirty="0"/>
              <a:t> using GPS data, enabling better resource allocation across the city.</a:t>
            </a:r>
          </a:p>
          <a:p>
            <a:r>
              <a:rPr lang="en-US" sz="1800" b="1" dirty="0"/>
              <a:t>Integration with Smart Cities and IoT:</a:t>
            </a:r>
            <a:br>
              <a:rPr lang="en-US" sz="1800" dirty="0"/>
            </a:br>
            <a:r>
              <a:rPr lang="en-US" sz="1800" dirty="0"/>
              <a:t>Combine the prediction system with </a:t>
            </a:r>
            <a:r>
              <a:rPr lang="en-US" sz="1800" b="1" dirty="0"/>
              <a:t>IoT sensors</a:t>
            </a:r>
            <a:r>
              <a:rPr lang="en-US" sz="1800" dirty="0"/>
              <a:t> and </a:t>
            </a:r>
            <a:r>
              <a:rPr lang="en-US" sz="1800" b="1" dirty="0"/>
              <a:t>smart docking stations</a:t>
            </a:r>
            <a:r>
              <a:rPr lang="en-US" sz="1800" dirty="0"/>
              <a:t> to enable automatic bike redistribution and user alerts.</a:t>
            </a:r>
          </a:p>
          <a:p>
            <a:r>
              <a:rPr lang="en-US" sz="1800" b="1" dirty="0"/>
              <a:t>Mobile App Suggestion System:</a:t>
            </a:r>
            <a:br>
              <a:rPr lang="en-US" sz="1800" dirty="0"/>
            </a:br>
            <a:r>
              <a:rPr lang="en-US" sz="1800" dirty="0"/>
              <a:t>Provide users with </a:t>
            </a:r>
            <a:r>
              <a:rPr lang="en-US" sz="1800" b="1" dirty="0"/>
              <a:t>real-time suggestions</a:t>
            </a:r>
            <a:r>
              <a:rPr lang="en-US" sz="1800" dirty="0"/>
              <a:t> for bike availability or nearest stations based on demand forecasts.</a:t>
            </a:r>
          </a:p>
          <a:p>
            <a:r>
              <a:rPr lang="en-US" sz="1800" b="1" dirty="0"/>
              <a:t>Sustainable Urban Planning:</a:t>
            </a:r>
            <a:br>
              <a:rPr lang="en-US" sz="1800" dirty="0"/>
            </a:br>
            <a:r>
              <a:rPr lang="en-US" sz="1800" dirty="0"/>
              <a:t>Help city planners design more efficient </a:t>
            </a:r>
            <a:r>
              <a:rPr lang="en-US" sz="1800" b="1" dirty="0"/>
              <a:t>bike lanes and infrastructure</a:t>
            </a:r>
            <a:r>
              <a:rPr lang="en-US" sz="1800" dirty="0"/>
              <a:t> using long-term demand insights for sustainability and reduced traffic congestion.</a:t>
            </a:r>
          </a:p>
          <a:p>
            <a:r>
              <a:rPr lang="en-US" sz="1800" b="1" dirty="0"/>
              <a:t>Model Enhancement with Deep Learning:</a:t>
            </a:r>
            <a:br>
              <a:rPr lang="en-US" sz="1800" dirty="0"/>
            </a:br>
            <a:r>
              <a:rPr lang="en-US" sz="1800" dirty="0"/>
              <a:t>Explore advanced models like </a:t>
            </a:r>
            <a:r>
              <a:rPr lang="en-US" sz="1800" b="1" dirty="0"/>
              <a:t>LSTM</a:t>
            </a:r>
            <a:r>
              <a:rPr lang="en-US" sz="1800" dirty="0"/>
              <a:t>, </a:t>
            </a:r>
            <a:r>
              <a:rPr lang="en-US" sz="1800" b="1" dirty="0" err="1"/>
              <a:t>XGBoost</a:t>
            </a:r>
            <a:r>
              <a:rPr lang="en-US" sz="1800" dirty="0"/>
              <a:t>, or </a:t>
            </a:r>
            <a:r>
              <a:rPr lang="en-US" sz="1800" b="1" dirty="0"/>
              <a:t>Graph Neural Networks (GNNs)</a:t>
            </a:r>
            <a:r>
              <a:rPr lang="en-US" sz="1800" dirty="0"/>
              <a:t> to improve prediction accuracy.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2D1E9C-6E5F-6960-D410-6DE639665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021798"/>
            <a:ext cx="1176482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Bike Sharing 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Fanaee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-T, Hadi, and Gama, Joao.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https://archive.ics.uci.edu/ml/datasets/Bike+Sharing+Dataset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dataset is widely used for time-series and regression analysis in bike demand prediction.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– Bike Sharing Demand Competition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https://www.kaggle.com/competitions/bike-sharing-demand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popular machine learning challenge for predicting the number of bike rentals in an hour using historical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Zhao, Yi, et 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(2018).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"Predicting bike sharing demand using LSTM neural network."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Advanced Computer Science and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10.14569/IJACSA.2018.090765</a:t>
            </a: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Data Description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Exploratory Data Analysis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Problem Statement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Rental bikes are widely used in urban cities to improve mobility comfort. Ensuring bikes are available at the right time and place is a major challenge.</a:t>
            </a:r>
          </a:p>
          <a:p>
            <a:pPr marL="0" indent="0">
              <a:buNone/>
            </a:pPr>
            <a:r>
              <a:rPr lang="en-US" sz="2200" dirty="0"/>
              <a:t>The key issue is accurately predicting the number of bikes required each hour to maintain a stable and efficient rental system, </a:t>
            </a:r>
            <a:r>
              <a:rPr lang="en-US" sz="1800" dirty="0"/>
              <a:t>reduce</a:t>
            </a:r>
            <a:r>
              <a:rPr lang="en-US" sz="2200" dirty="0"/>
              <a:t> wait times, and improve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33D5C-0D3A-BB2F-1B3F-3E066913B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6530B8-8094-DE32-8716-A01FF4333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F8D4-5E3A-5BEA-6E89-DD14A8F2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Data Description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71DDA09-3B2A-11FB-CC68-80234263F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244C-73A3-930B-3DDA-B095FC7B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The Seoul Bike Sharing Demand Dataset contains information about bike rentals in Seoul from Dec 2017 to Nov 2018. </a:t>
            </a:r>
          </a:p>
          <a:p>
            <a:pPr marL="0" indent="0">
              <a:buNone/>
            </a:pPr>
            <a:r>
              <a:rPr lang="en-US" sz="2400" dirty="0"/>
              <a:t>It includes hourly observations of bike rentals, such as the date, time, number of rented bikes, weather conditions, and other factors that may influence bike rental demand.</a:t>
            </a:r>
          </a:p>
          <a:p>
            <a:pPr marL="0" indent="0">
              <a:buNone/>
            </a:pPr>
            <a:r>
              <a:rPr lang="en-US" sz="2400" dirty="0"/>
              <a:t> This dataset contains more than 8700 rows and 14 columns of data.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65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23CE4-821F-86C4-9FE6-DAFD83B14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EB9096-2021-E2CE-4E10-586FA176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E5CEA-9E14-1B7B-718C-5A26D5FA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Data Description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70C37A3-0FCB-D88C-0395-625CF3A20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B86E-AFA6-B237-FBC5-D9ED890CF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dirty="0"/>
              <a:t>Date: The date of the observation.</a:t>
            </a:r>
          </a:p>
          <a:p>
            <a:pPr marL="0" indent="0">
              <a:buNone/>
            </a:pPr>
            <a:r>
              <a:rPr lang="en-US" sz="1800" dirty="0"/>
              <a:t>• Rented Bike Count: The number of bikes rented during the observation period.</a:t>
            </a:r>
          </a:p>
          <a:p>
            <a:pPr marL="0" indent="0">
              <a:buNone/>
            </a:pPr>
            <a:r>
              <a:rPr lang="en-US" sz="1800" dirty="0"/>
              <a:t>• Hour: The hour of the day when the observation was taken.</a:t>
            </a:r>
          </a:p>
          <a:p>
            <a:pPr marL="0" indent="0">
              <a:buNone/>
            </a:pPr>
            <a:r>
              <a:rPr lang="en-US" sz="1800" dirty="0"/>
              <a:t>• Temperature(°C): The temperature in Celsius at the time of observation.</a:t>
            </a:r>
          </a:p>
          <a:p>
            <a:pPr marL="0" indent="0">
              <a:buNone/>
            </a:pPr>
            <a:r>
              <a:rPr lang="en-US" sz="1800" dirty="0"/>
              <a:t>• Humidity(%): The percentage of humidity at the time of observation.</a:t>
            </a:r>
          </a:p>
          <a:p>
            <a:pPr marL="0" indent="0">
              <a:buNone/>
            </a:pPr>
            <a:r>
              <a:rPr lang="en-US" sz="1800" dirty="0"/>
              <a:t>• Wind speed (m/s): The wind speed in meters per second at the time of observation.</a:t>
            </a:r>
          </a:p>
          <a:p>
            <a:pPr marL="0" indent="0">
              <a:buNone/>
            </a:pPr>
            <a:r>
              <a:rPr lang="en-US" sz="1800" dirty="0"/>
              <a:t>• Visibility (10m): The visibility in meters at the time of observation.</a:t>
            </a:r>
          </a:p>
          <a:p>
            <a:pPr marL="0" indent="0">
              <a:buNone/>
            </a:pPr>
            <a:r>
              <a:rPr lang="en-US" sz="1800" dirty="0"/>
              <a:t>• Dew point temperature(°C): The dew point temperature in Celsius at the time of observation.</a:t>
            </a:r>
          </a:p>
          <a:p>
            <a:pPr marL="0" indent="0">
              <a:buNone/>
            </a:pPr>
            <a:r>
              <a:rPr lang="en-US" sz="1800" dirty="0"/>
              <a:t>• Solar Radiation (MJ/m2): The amount of solar radiation in mega-joules per square meter at the time of observation.</a:t>
            </a:r>
          </a:p>
          <a:p>
            <a:pPr marL="0" indent="0">
              <a:buNone/>
            </a:pPr>
            <a:r>
              <a:rPr lang="en-US" sz="1800" dirty="0"/>
              <a:t>• Rainfall(mm): The amount of rainfall in millimeters during the observation period.</a:t>
            </a:r>
          </a:p>
          <a:p>
            <a:pPr marL="0" indent="0">
              <a:buNone/>
            </a:pPr>
            <a:r>
              <a:rPr lang="en-US" sz="1800" dirty="0"/>
              <a:t>• Snowfall(cm): The amount of snowfall in centimeters during the observation period.</a:t>
            </a:r>
          </a:p>
          <a:p>
            <a:pPr marL="0" indent="0">
              <a:buNone/>
            </a:pPr>
            <a:r>
              <a:rPr lang="en-US" sz="1800" dirty="0"/>
              <a:t>• Seasons: The season of the year when the observation was taken.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052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A6F1E-6EF0-BD6F-27EE-E4C63816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1376F4-A49A-078F-AF5D-0A5D7DD8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60D00-4E9B-92A4-E7D0-B1A6E32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Exploratory Data Analysis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74633B8-E3D4-EFDE-0759-FC25C3D00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F4E8-7C90-70B2-7116-F9CAA711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b="1" dirty="0"/>
              <a:t>Rented Bike Count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6E67-7D2B-B7F3-4476-60281A1C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423535"/>
            <a:ext cx="1065043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9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DA0AC-2D40-C4C7-6B96-04EE8CD7C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D82092-ACB2-10FF-EC9A-3EABE6A77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28C21-5DE1-B230-AD6E-437241E3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Exploratory Data Analysis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1C6C93C4-3796-D410-F696-7382F49C7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C53F-D21A-0E98-6A26-E98E0D53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b="1" dirty="0"/>
              <a:t>Rented Bike Count by Seasons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607AE-0672-E26A-6D37-096CABB7BEC3}"/>
              </a:ext>
            </a:extLst>
          </p:cNvPr>
          <p:cNvSpPr txBox="1"/>
          <p:nvPr/>
        </p:nvSpPr>
        <p:spPr>
          <a:xfrm>
            <a:off x="838200" y="3368061"/>
            <a:ext cx="5149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Rental Bike demand in winter season is significantly lower than other months. </a:t>
            </a:r>
          </a:p>
          <a:p>
            <a:endParaRPr lang="en-US" dirty="0"/>
          </a:p>
          <a:p>
            <a:r>
              <a:rPr lang="en-US" dirty="0"/>
              <a:t>Demand is highest in Summer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DDF65-64B5-C463-6FFB-6B2ECE01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64" y="2348752"/>
            <a:ext cx="5032142" cy="40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149457-160C-FB92-73A7-AB81ED938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D60FCF-6A2A-4DDF-1F9C-8EA14908A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CB4DC-8228-C83E-7774-32A7AD67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Exploratory Data Analysis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67CB849-DAA7-686F-3297-69A32D3CA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B7FB-2770-D45F-8AB8-40FBF90B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b="1" dirty="0"/>
              <a:t>Rented Bike Count by Hour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6B4EE-CAB4-7C05-53DB-9A36E4509603}"/>
              </a:ext>
            </a:extLst>
          </p:cNvPr>
          <p:cNvSpPr txBox="1"/>
          <p:nvPr/>
        </p:nvSpPr>
        <p:spPr>
          <a:xfrm>
            <a:off x="592393" y="3368061"/>
            <a:ext cx="51496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demand peaks during rush hours of the day.</a:t>
            </a:r>
          </a:p>
          <a:p>
            <a:endParaRPr lang="en-US" dirty="0"/>
          </a:p>
          <a:p>
            <a:r>
              <a:rPr lang="en-US" dirty="0"/>
              <a:t> Rush hour is generally around 8AM in the morning and 6PM in the evening.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4DDAB-FA55-00F2-88E5-C8819974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52" y="2417437"/>
            <a:ext cx="6135185" cy="37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14B51-7E44-1744-4AF4-3AAAE3B7A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837D91-7344-379C-E543-2E4A43FA8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F28AD-BC0E-6020-6B9A-2520D2DB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Exploratory Data Analysis</a:t>
            </a:r>
            <a:endParaRPr lang="en-US" sz="54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8C45D72-A9B2-51B8-76AC-88ED3C60E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80C2-1AD6-E932-551A-AAB86F03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b="1" dirty="0"/>
              <a:t>Rented Bike Count by Months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9AA18-E273-FEE7-B83F-11A622C3D547}"/>
              </a:ext>
            </a:extLst>
          </p:cNvPr>
          <p:cNvSpPr txBox="1"/>
          <p:nvPr/>
        </p:nvSpPr>
        <p:spPr>
          <a:xfrm>
            <a:off x="592393" y="3368061"/>
            <a:ext cx="51496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 to what we saw with seasons, demand decreases significantly during winter months like Dec, Jan, Feb etc. </a:t>
            </a:r>
          </a:p>
          <a:p>
            <a:endParaRPr lang="en-US" dirty="0"/>
          </a:p>
          <a:p>
            <a:r>
              <a:rPr lang="en-US" dirty="0"/>
              <a:t>Demand peaks at summer months like May, June July etc.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6F840-F382-6296-397D-ADF7D88B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64" y="2903112"/>
            <a:ext cx="4827189" cy="33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1308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Arial Unicode MS</vt:lpstr>
      <vt:lpstr>office theme</vt:lpstr>
      <vt:lpstr>Capstone Project  Bike Sharing Demand Prediction</vt:lpstr>
      <vt:lpstr>OUTLINE</vt:lpstr>
      <vt:lpstr>Problem Statement</vt:lpstr>
      <vt:lpstr>Data Description</vt:lpstr>
      <vt:lpstr>Data Description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karthiga</dc:creator>
  <cp:lastModifiedBy>Harshal Khemnar</cp:lastModifiedBy>
  <cp:revision>12</cp:revision>
  <dcterms:created xsi:type="dcterms:W3CDTF">2013-07-15T20:26:40Z</dcterms:created>
  <dcterms:modified xsi:type="dcterms:W3CDTF">2025-07-11T19:05:28Z</dcterms:modified>
</cp:coreProperties>
</file>