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14" r:id="rId3"/>
    <p:sldId id="269" r:id="rId4"/>
    <p:sldId id="271" r:id="rId5"/>
    <p:sldId id="283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elis hristidis" initials="vh" lastIdx="2" clrIdx="0">
    <p:extLst>
      <p:ext uri="{19B8F6BF-5375-455C-9EA6-DF929625EA0E}">
        <p15:presenceInfo xmlns:p15="http://schemas.microsoft.com/office/powerpoint/2012/main" userId="4f311c13892d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6" autoAdjust="0"/>
    <p:restoredTop sz="86228" autoAdjust="0"/>
  </p:normalViewPr>
  <p:slideViewPr>
    <p:cSldViewPr snapToGrid="0">
      <p:cViewPr varScale="1">
        <p:scale>
          <a:sx n="64" d="100"/>
          <a:sy n="64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4837B-3E4A-4303-9396-CC0E13817C17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608F0-60CE-4470-85BE-60EB5A06E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45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4F0A2-F34F-43CD-90ED-9E6488830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33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F0C1-C095-483B-BF42-26C7ABEDC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6B472-E6A0-40A9-9803-613D776DB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2AC57-1598-416E-9751-50839931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0B12-C5FE-43ED-92C3-3520E6D13C03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51984-D52C-474C-824D-F8A665B1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049D3-4336-4CF6-9351-FCA0B343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ABF7-32C7-488D-A75C-C5018C450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91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C1F8-0F85-4C90-9611-23D8743F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C91AE-D5E1-45E1-9333-9428E513E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2A3C-EC93-4AB8-A554-42354847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0B12-C5FE-43ED-92C3-3520E6D13C03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C497E-B941-404F-B01D-F76A0381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F1758-AD27-473F-B795-0273B96C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ABF7-32C7-488D-A75C-C5018C450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9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1233D-4D46-4DB9-8800-6142B74A5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27056-AF98-48DE-AD58-DBA4F55B9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21B82-2F91-4C90-8DA3-FA836EE5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0B12-C5FE-43ED-92C3-3520E6D13C03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E5C10-87A2-4A57-A25D-1AD59730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46AF0-0ABD-421D-93C1-33E92D4E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ABF7-32C7-488D-A75C-C5018C450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87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AD37-710A-4B89-AC62-4C932CF3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ED38-5B5C-4CD6-9360-409D1F0C0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87802-B979-48C6-9C2B-844ED366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0B12-C5FE-43ED-92C3-3520E6D13C03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C8F78-EAD5-4BEA-8007-3DE9B4F7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26522-D16E-401F-BEDC-ED798067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ABF7-32C7-488D-A75C-C5018C450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93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9171-3CFD-4245-865A-A59E10D6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A0E5A-CDB7-432F-901A-BC1EB8B93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11BE2-3C87-40EA-B724-36DA2970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0B12-C5FE-43ED-92C3-3520E6D13C03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6E356-CDC2-4F12-9588-132D2FF6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A947F-0C96-4417-B36D-162C508B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ABF7-32C7-488D-A75C-C5018C450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12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F99C-3F66-4CED-B84F-6FEA8A37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D3DD-ED0E-4574-9761-22489E27D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CA989-749C-4D3D-A5D5-9C9525D1C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CEF07-05BF-4A0D-B2FE-1C2CA739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0B12-C5FE-43ED-92C3-3520E6D13C03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5D7E3-9754-4AA7-80E6-E74A5CFB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F47FE-4021-4B38-B7D0-FB993B3F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ABF7-32C7-488D-A75C-C5018C450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7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544A-18F9-43E8-9660-B407EFDB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6A749-EA41-4B3A-BCC5-B72F88995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9FD1A-FC61-4F31-B00E-9EBBFF03B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DF3DF-0121-4E8C-9234-72D3988B7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CE107-88CD-4D85-AD8C-ADAB91D08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87EAB-346C-40AC-A49B-4A8E020E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0B12-C5FE-43ED-92C3-3520E6D13C03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67F75-8E54-468A-88FB-9C849B47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2838C-46E5-4AD8-A47E-964D57D6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ABF7-32C7-488D-A75C-C5018C450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45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FCC6-9494-4432-9EC2-8052590A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68CAF-CA31-4EE5-8DB7-0771E35F9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0B12-C5FE-43ED-92C3-3520E6D13C03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4C0C9-E018-4ABD-84CF-7C70D1F3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16CB6-BF56-4D9D-8DAA-F6E8E0B4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ABF7-32C7-488D-A75C-C5018C450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16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4FF54B-5ACB-40D9-811B-03351554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0B12-C5FE-43ED-92C3-3520E6D13C03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F9170-8A29-4AB5-98F1-56340EC2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CB4A3-19D6-444A-996A-95062270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ABF7-32C7-488D-A75C-C5018C450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32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B522-4FD3-4ADE-AA79-A359A53F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C0FC-8131-4EFC-8EA5-DF5412C03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D3EB0-8E70-4DD0-A0ED-9E0B89F4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B8E30-6218-4C0D-B238-414F79F5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0B12-C5FE-43ED-92C3-3520E6D13C03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3CE24-3AD1-45B9-834C-C673256D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69A78-3BA1-42BD-9476-881596BD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ABF7-32C7-488D-A75C-C5018C450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5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43E9-10C7-4473-B6EE-8E1E8C70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57454D-71C3-49EB-87F6-ED7BF09EE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56659-B052-445E-9264-836FEA940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F62A2-9D77-4AC4-9098-11AD44CE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0B12-C5FE-43ED-92C3-3520E6D13C03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6ECDE-F692-4BDA-8657-27663D62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AC633-871C-4144-99E8-D2EA0F17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ABF7-32C7-488D-A75C-C5018C450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46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0AB1E-A28C-4C41-8517-EF91F2C2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4B4D4-092F-48D4-BF73-4760D9E29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BDDFB-F8E8-4A9A-8D0F-6EE9E5CBE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B0B12-C5FE-43ED-92C3-3520E6D13C03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5BA0A-DF74-48E8-A4B4-DDD6263AE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DAEC8-FDD1-4AAE-AA76-217586024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2ABF7-32C7-488D-A75C-C5018C450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42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obeisenstein/gt-nlp-class/blob/master/notes/eisenstein-nlp-notes.pdf" TargetMode="External"/><Relationship Id="rId2" Type="http://schemas.openxmlformats.org/officeDocument/2006/relationships/hyperlink" Target="https://web.stanford.edu/~jurafsky/slp3/3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5789-E5AB-4C76-AFB1-031138F70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CS60075 </a:t>
            </a:r>
            <a:br>
              <a:rPr lang="en-US" dirty="0"/>
            </a:br>
            <a:r>
              <a:rPr lang="en-US" dirty="0"/>
              <a:t>Natural Language Processing</a:t>
            </a:r>
            <a:br>
              <a:rPr lang="en-US" dirty="0"/>
            </a:br>
            <a:r>
              <a:rPr lang="en-US" dirty="0"/>
              <a:t>Autumn 2020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C56B4-2932-4AF5-B524-6FAB08BD05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Lecture 2B : </a:t>
            </a:r>
            <a:r>
              <a:rPr lang="fr-FR" dirty="0" err="1"/>
              <a:t>Smoothing</a:t>
            </a:r>
            <a:endParaRPr lang="fr-FR" dirty="0"/>
          </a:p>
          <a:p>
            <a:r>
              <a:rPr lang="fr-FR" dirty="0"/>
              <a:t>Sep 10 2020</a:t>
            </a:r>
          </a:p>
          <a:p>
            <a:endParaRPr lang="fr-FR" dirty="0"/>
          </a:p>
          <a:p>
            <a:r>
              <a:rPr lang="fr-FR" dirty="0"/>
              <a:t>Sudeshna Sarkar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70E6B3-226E-4CAD-AC4D-DE4410AE6F8C}"/>
              </a:ext>
            </a:extLst>
          </p:cNvPr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400" dirty="0"/>
              <a:t>Indian Institute of Technology Kharagpur</a:t>
            </a:r>
          </a:p>
          <a:p>
            <a:pPr algn="ctr"/>
            <a:r>
              <a:rPr lang="en-IN" sz="2400" dirty="0"/>
              <a:t>Department of Computer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3788391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Linearly combine estimates of N-gram models of increasing order.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altLang="en-US" sz="2400" dirty="0"/>
              <a:t>Learn proper values for </a:t>
            </a:r>
            <a:r>
              <a:rPr lang="en-US" altLang="en-US" sz="2400" dirty="0">
                <a:sym typeface="Symbol" pitchFamily="18" charset="2"/>
              </a:rPr>
              <a:t></a:t>
            </a:r>
            <a:r>
              <a:rPr lang="en-US" altLang="en-US" sz="2400" baseline="-25000" dirty="0" err="1">
                <a:sym typeface="Symbol" pitchFamily="18" charset="2"/>
              </a:rPr>
              <a:t>i</a:t>
            </a:r>
            <a:r>
              <a:rPr lang="en-US" altLang="en-US" sz="2400" baseline="-25000" dirty="0">
                <a:sym typeface="Symbol" pitchFamily="18" charset="2"/>
              </a:rPr>
              <a:t> </a:t>
            </a:r>
            <a:r>
              <a:rPr lang="en-US" altLang="en-US" sz="2400" dirty="0">
                <a:sym typeface="Symbol" pitchFamily="18" charset="2"/>
              </a:rPr>
              <a:t>by training to (approximately) maximize the likelihood of an independent </a:t>
            </a:r>
            <a:r>
              <a:rPr lang="en-US" altLang="en-US" sz="2400" i="1" dirty="0">
                <a:sym typeface="Symbol" pitchFamily="18" charset="2"/>
              </a:rPr>
              <a:t>development</a:t>
            </a:r>
            <a:r>
              <a:rPr lang="en-US" altLang="en-US" sz="2400" dirty="0">
                <a:sym typeface="Symbol" pitchFamily="18" charset="2"/>
              </a:rPr>
              <a:t> corpus.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133600" y="3048000"/>
          <a:ext cx="74485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3" imgW="3898900" imgH="266700" progId="Equation.3">
                  <p:embed/>
                </p:oleObj>
              </mc:Choice>
              <mc:Fallback>
                <p:oleObj name="Equation" r:id="rId3" imgW="3898900" imgH="2667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048000"/>
                        <a:ext cx="74485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8403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use lower-order model when data for higher-order model is unavailable.</a:t>
            </a:r>
          </a:p>
          <a:p>
            <a:r>
              <a:rPr lang="en-US" dirty="0"/>
              <a:t>Recursively back-off to weaker models until data is available.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altLang="en-US" dirty="0"/>
              <a:t>P* is a discounted probability estimate to reserve mass for unseen events and </a:t>
            </a:r>
            <a:r>
              <a:rPr lang="en-US" altLang="en-US" dirty="0">
                <a:sym typeface="Symbol" pitchFamily="18" charset="2"/>
              </a:rPr>
              <a:t>’s are back-off weights.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86000" y="3505200"/>
          <a:ext cx="730982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4" imgW="3568700" imgH="482600" progId="Equation.3">
                  <p:embed/>
                </p:oleObj>
              </mc:Choice>
              <mc:Fallback>
                <p:oleObj name="Equation" r:id="rId4" imgW="3568700" imgH="4826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05200"/>
                        <a:ext cx="7309820" cy="9906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1700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A Problem for N-Grams:</a:t>
            </a:r>
            <a:br>
              <a:rPr lang="en-US" sz="3600" dirty="0"/>
            </a:br>
            <a:r>
              <a:rPr lang="en-US" sz="3600" dirty="0"/>
              <a:t>Long Distance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Syntactic dependencies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“The </a:t>
            </a:r>
            <a:r>
              <a:rPr lang="en-US" altLang="en-US" b="1" i="1" dirty="0"/>
              <a:t>man</a:t>
            </a:r>
            <a:r>
              <a:rPr lang="en-US" altLang="en-US" dirty="0"/>
              <a:t> next to the large oak tree near the grocery store on the corner </a:t>
            </a:r>
            <a:r>
              <a:rPr lang="en-US" altLang="en-US" b="1" dirty="0">
                <a:solidFill>
                  <a:srgbClr val="CC0000"/>
                </a:solidFill>
              </a:rPr>
              <a:t>is</a:t>
            </a:r>
            <a:r>
              <a:rPr lang="en-US" altLang="en-US" dirty="0"/>
              <a:t> tall.”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“The </a:t>
            </a:r>
            <a:r>
              <a:rPr lang="en-US" altLang="en-US" b="1" i="1" dirty="0"/>
              <a:t>men</a:t>
            </a:r>
            <a:r>
              <a:rPr lang="en-US" altLang="en-US" dirty="0"/>
              <a:t> next to the large oak tree near the grocery store on the corner </a:t>
            </a:r>
            <a:r>
              <a:rPr lang="en-US" altLang="en-US" b="1" dirty="0">
                <a:solidFill>
                  <a:srgbClr val="CC0000"/>
                </a:solidFill>
              </a:rPr>
              <a:t>are</a:t>
            </a:r>
            <a:r>
              <a:rPr lang="en-US" altLang="en-US" dirty="0"/>
              <a:t> tall.”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Semantic dependencies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“The </a:t>
            </a:r>
            <a:r>
              <a:rPr lang="en-US" altLang="en-US" b="1" i="1" dirty="0"/>
              <a:t>bird</a:t>
            </a:r>
            <a:r>
              <a:rPr lang="en-US" altLang="en-US" dirty="0"/>
              <a:t> next to the large oak tree near the grocery store on the corner </a:t>
            </a:r>
            <a:r>
              <a:rPr lang="en-US" altLang="en-US" b="1" dirty="0">
                <a:solidFill>
                  <a:srgbClr val="CC0000"/>
                </a:solidFill>
              </a:rPr>
              <a:t>flies</a:t>
            </a:r>
            <a:r>
              <a:rPr lang="en-US" altLang="en-US" dirty="0"/>
              <a:t> rapidly.”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“The </a:t>
            </a:r>
            <a:r>
              <a:rPr lang="en-US" altLang="en-US" b="1" i="1" dirty="0"/>
              <a:t>man</a:t>
            </a:r>
            <a:r>
              <a:rPr lang="en-US" altLang="en-US" dirty="0"/>
              <a:t> next to the large oak tree near the grocery store on the corner </a:t>
            </a:r>
            <a:r>
              <a:rPr lang="en-US" altLang="en-US" b="1" dirty="0">
                <a:solidFill>
                  <a:srgbClr val="CC0000"/>
                </a:solidFill>
              </a:rPr>
              <a:t>talks</a:t>
            </a:r>
            <a:r>
              <a:rPr lang="en-US" altLang="en-US" dirty="0"/>
              <a:t> rapidly.”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7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language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Parametric estimator</a:t>
                </a:r>
              </a:p>
              <a:p>
                <a:r>
                  <a:rPr lang="en-US" dirty="0"/>
                  <a:t>We need numerical representation of words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5067300" y="1909165"/>
            <a:ext cx="2743200" cy="609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43500" y="1882385"/>
            <a:ext cx="2667000" cy="1066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87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BCD4-0DA4-4B1C-9E01-372BE27F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7B13E-02A2-414D-B327-FD3A9B116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Chapter 3 of </a:t>
            </a:r>
            <a:r>
              <a:rPr lang="en-IN" dirty="0" err="1"/>
              <a:t>Jurafsky</a:t>
            </a:r>
            <a:r>
              <a:rPr lang="en-IN" dirty="0"/>
              <a:t> &amp; Martin (3</a:t>
            </a:r>
            <a:r>
              <a:rPr lang="en-IN" baseline="30000" dirty="0"/>
              <a:t>rd</a:t>
            </a:r>
            <a:r>
              <a:rPr lang="en-IN" dirty="0"/>
              <a:t> Ed)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https://web.stanford.edu/~jurafsky/slp3/3.pdf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Chapter 6 of Eisenstein</a:t>
            </a:r>
          </a:p>
          <a:p>
            <a:pPr marL="0" indent="0">
              <a:buNone/>
            </a:pPr>
            <a:r>
              <a:rPr lang="en-IN" u="sng" dirty="0">
                <a:hlinkClick r:id="rId3"/>
              </a:rPr>
              <a:t>https://github.com/jacobeisenstein/gt-nlp-class/blob/master/notes/eisenstein-nlp-notes.pdf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34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to handle </a:t>
            </a:r>
            <a:r>
              <a:rPr lang="en-US" altLang="en-US" b="1" i="1" dirty="0"/>
              <a:t>out of vocabulary </a:t>
            </a:r>
            <a:r>
              <a:rPr lang="en-US" altLang="en-US" dirty="0"/>
              <a:t>(OOV) words?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Train a model that includes an explicit symbol for an unknown word ( </a:t>
            </a:r>
            <a:r>
              <a:rPr lang="en-US" altLang="en-US" dirty="0">
                <a:solidFill>
                  <a:schemeClr val="accent1"/>
                </a:solidFill>
              </a:rPr>
              <a:t>&lt;UNK&gt; 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Choose a vocabulary in advance and replace other words in the training corpus with </a:t>
            </a:r>
            <a:r>
              <a:rPr lang="en-US" altLang="en-US" b="1" dirty="0">
                <a:solidFill>
                  <a:schemeClr val="accent1"/>
                </a:solidFill>
              </a:rPr>
              <a:t>&lt;UNK&gt;.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Replace the first occurrence of each word in the training data with </a:t>
            </a:r>
            <a:r>
              <a:rPr lang="en-US" altLang="en-US" dirty="0">
                <a:solidFill>
                  <a:schemeClr val="accent1"/>
                </a:solidFill>
              </a:rPr>
              <a:t>&lt;UNK&gt;.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Character based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2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Perplexity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51700"/>
          </a:xfrm>
        </p:spPr>
        <p:txBody>
          <a:bodyPr>
            <a:normAutofit/>
          </a:bodyPr>
          <a:lstStyle/>
          <a:p>
            <a:r>
              <a:rPr lang="en-US" dirty="0"/>
              <a:t>Models trained on 38 million words from the Wall Street Journal (WSJ) using a 19,979 word vocabulary.</a:t>
            </a:r>
          </a:p>
          <a:p>
            <a:r>
              <a:rPr lang="en-US" dirty="0"/>
              <a:t>Evaluate on a disjoint set of 1.5 million WSJ words.</a:t>
            </a:r>
          </a:p>
        </p:txBody>
      </p:sp>
      <p:graphicFrame>
        <p:nvGraphicFramePr>
          <p:cNvPr id="4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343862"/>
              </p:ext>
            </p:extLst>
          </p:nvPr>
        </p:nvGraphicFramePr>
        <p:xfrm>
          <a:off x="1481736" y="3556625"/>
          <a:ext cx="6388100" cy="1041400"/>
        </p:xfrm>
        <a:graphic>
          <a:graphicData uri="http://schemas.openxmlformats.org/drawingml/2006/table">
            <a:tbl>
              <a:tblPr/>
              <a:tblGrid>
                <a:gridCol w="168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8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17" marB="468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Unigram</a:t>
                      </a:r>
                    </a:p>
                  </a:txBody>
                  <a:tcPr marL="90000" marR="90000" marT="46817" marB="46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Bigram</a:t>
                      </a:r>
                    </a:p>
                  </a:txBody>
                  <a:tcPr marL="90000" marR="90000" marT="46817" marB="46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Trigram</a:t>
                      </a:r>
                    </a:p>
                  </a:txBody>
                  <a:tcPr marL="90000" marR="90000" marT="46817" marB="46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5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Perplexity</a:t>
                      </a:r>
                    </a:p>
                  </a:txBody>
                  <a:tcPr marL="90000" marR="90000" marT="46817" marB="468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962</a:t>
                      </a:r>
                    </a:p>
                  </a:txBody>
                  <a:tcPr marL="90000" marR="90000" marT="46817" marB="46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</a:t>
                      </a:r>
                    </a:p>
                  </a:txBody>
                  <a:tcPr marL="90000" marR="90000" marT="46817" marB="46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0000" marR="90000" marT="46817" marB="46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41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000" dirty="0"/>
              <a:t>A small number of events occur with high frequency</a:t>
            </a:r>
          </a:p>
          <a:p>
            <a:pPr>
              <a:lnSpc>
                <a:spcPct val="120000"/>
              </a:lnSpc>
            </a:pPr>
            <a:r>
              <a:rPr lang="en-US" sz="3000" dirty="0"/>
              <a:t>A large number of events occur with low frequency</a:t>
            </a:r>
          </a:p>
          <a:p>
            <a:pPr>
              <a:lnSpc>
                <a:spcPct val="120000"/>
              </a:lnSpc>
            </a:pPr>
            <a:r>
              <a:rPr lang="en-US" sz="3000" dirty="0"/>
              <a:t>Some of the zeroes in the table are low frequency events you haven't seen yet. 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Words follow a </a:t>
            </a:r>
            <a:r>
              <a:rPr lang="en-US" dirty="0" err="1"/>
              <a:t>Zipfian</a:t>
            </a:r>
            <a:r>
              <a:rPr lang="en-US" dirty="0"/>
              <a:t> distribution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Small number of words occur very frequently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large number are seen only once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Zipf’s</a:t>
            </a:r>
            <a:r>
              <a:rPr lang="en-US" dirty="0"/>
              <a:t> law: a word’s frequency is approximately inversely proportional to its rank in the word distribution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0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600" dirty="0"/>
              <a:t>Many rare (but not impossible) combinations never occur in training, so MLE incorrectly assigns zero to many parameters (</a:t>
            </a:r>
            <a:r>
              <a:rPr lang="en-US" altLang="en-US" sz="2600" b="1" i="1" dirty="0"/>
              <a:t>sparse data</a:t>
            </a:r>
            <a:r>
              <a:rPr lang="en-US" altLang="en-US" sz="2600" dirty="0"/>
              <a:t>).</a:t>
            </a:r>
          </a:p>
          <a:p>
            <a:pPr>
              <a:lnSpc>
                <a:spcPct val="110000"/>
              </a:lnSpc>
            </a:pPr>
            <a:r>
              <a:rPr lang="en-US" altLang="en-US" sz="2600" dirty="0"/>
              <a:t>If a new combination occurs during testing, it is given a probability of zero and the entire sequence gets a probability of zero (i.e. infinite perplexity).</a:t>
            </a:r>
          </a:p>
          <a:p>
            <a:pPr>
              <a:lnSpc>
                <a:spcPct val="110000"/>
              </a:lnSpc>
            </a:pPr>
            <a:r>
              <a:rPr lang="en-US" altLang="en-US" sz="2600" dirty="0"/>
              <a:t>In practice, parameters are </a:t>
            </a:r>
            <a:r>
              <a:rPr lang="en-US" altLang="en-US" sz="2600" b="1" i="1" dirty="0"/>
              <a:t>smoothed</a:t>
            </a:r>
            <a:r>
              <a:rPr lang="en-US" altLang="en-US" sz="2600" dirty="0"/>
              <a:t> (or </a:t>
            </a:r>
            <a:r>
              <a:rPr lang="en-US" altLang="en-US" sz="2600" b="1" i="1" dirty="0"/>
              <a:t>regularized</a:t>
            </a:r>
            <a:r>
              <a:rPr lang="en-US" altLang="en-US" sz="2600" dirty="0"/>
              <a:t>) to reassign some probability mass to unseen events.</a:t>
            </a:r>
          </a:p>
          <a:p>
            <a:pPr lvl="1">
              <a:lnSpc>
                <a:spcPct val="110000"/>
              </a:lnSpc>
            </a:pPr>
            <a:r>
              <a:rPr lang="en-US" altLang="en-US" sz="2200" dirty="0"/>
              <a:t>Adding probability mass to unseen events requires removing it from seen ones (</a:t>
            </a:r>
            <a:r>
              <a:rPr lang="en-US" altLang="en-US" sz="2200" b="1" i="1" dirty="0"/>
              <a:t>discounting</a:t>
            </a:r>
            <a:r>
              <a:rPr lang="en-US" altLang="en-US" sz="2200" dirty="0"/>
              <a:t>) in order to maintain a joint distribution that sums to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0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(Add-One) 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en-US" dirty="0"/>
                  <a:t>“Hallucinate” additional training data in which each possible N-gram occurs exactly once and adjust estimates.</a:t>
                </a:r>
              </a:p>
              <a:p>
                <a:pPr>
                  <a:lnSpc>
                    <a:spcPct val="120000"/>
                  </a:lnSpc>
                </a:pPr>
                <a:endParaRPr lang="en-US" altLang="en-US" dirty="0"/>
              </a:p>
              <a:p>
                <a:pPr>
                  <a:lnSpc>
                    <a:spcPct val="120000"/>
                  </a:lnSpc>
                </a:pPr>
                <a:endParaRPr lang="en-US" altLang="en-US" dirty="0"/>
              </a:p>
              <a:p>
                <a:pPr>
                  <a:lnSpc>
                    <a:spcPct val="120000"/>
                  </a:lnSpc>
                </a:pPr>
                <a:endParaRPr lang="en-US" altLang="en-US" dirty="0"/>
              </a:p>
              <a:p>
                <a:pPr>
                  <a:lnSpc>
                    <a:spcPct val="120000"/>
                  </a:lnSpc>
                </a:pPr>
                <a:endParaRPr lang="en-US" altLang="en-US" dirty="0"/>
              </a:p>
              <a:p>
                <a:pPr>
                  <a:lnSpc>
                    <a:spcPct val="120000"/>
                  </a:lnSpc>
                  <a:buFontTx/>
                  <a:buNone/>
                </a:pPr>
                <a:r>
                  <a:rPr lang="en-US" altLang="en-US" dirty="0"/>
                  <a:t>   </a:t>
                </a:r>
                <a:r>
                  <a:rPr lang="en-US" altLang="en-US" i="1" dirty="0"/>
                  <a:t>V</a:t>
                </a:r>
                <a:r>
                  <a:rPr lang="en-US" altLang="en-US" dirty="0"/>
                  <a:t>: the total number of possible (N</a:t>
                </a:r>
                <a:r>
                  <a:rPr lang="en-US" altLang="en-US" dirty="0">
                    <a:sym typeface="Symbol" pitchFamily="18" charset="2"/>
                  </a:rPr>
                  <a:t>1)-grams (i.e. the vocabulary size for a bigram (n-gram) model).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Tends to reassign too much mass to unseen events, so can be adjusted to add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97500" y="2471738"/>
          <a:ext cx="324485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4" imgW="1727200" imgH="431800" progId="Equation.3">
                  <p:embed/>
                </p:oleObj>
              </mc:Choice>
              <mc:Fallback>
                <p:oleObj name="Equation" r:id="rId4" imgW="1727200" imgH="4318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2471738"/>
                        <a:ext cx="324485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440364" y="3289300"/>
          <a:ext cx="371157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6" imgW="1993900" imgH="457200" progId="Equation.3">
                  <p:embed/>
                </p:oleObj>
              </mc:Choice>
              <mc:Fallback>
                <p:oleObj name="Equation" r:id="rId6" imgW="1993900" imgH="4572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364" y="3289300"/>
                        <a:ext cx="3711575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897313" y="2633663"/>
            <a:ext cx="127500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400" b="1" dirty="0"/>
              <a:t>Bigram: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878263" y="3481388"/>
            <a:ext cx="131027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400" b="1"/>
              <a:t>N-gram:</a:t>
            </a:r>
          </a:p>
        </p:txBody>
      </p:sp>
    </p:spTree>
    <p:extLst>
      <p:ext uri="{BB962C8B-B14F-4D97-AF65-F5344CB8AC3E}">
        <p14:creationId xmlns:p14="http://schemas.microsoft.com/office/powerpoint/2010/main" val="151974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Improved smoothing for language models.</a:t>
            </a:r>
          </a:p>
          <a:p>
            <a:pPr lvl="1"/>
            <a:r>
              <a:rPr lang="en-US" altLang="en-US" dirty="0"/>
              <a:t>Interpolation</a:t>
            </a:r>
          </a:p>
          <a:p>
            <a:pPr lvl="1"/>
            <a:r>
              <a:rPr lang="en-US" altLang="en-US" dirty="0" err="1"/>
              <a:t>Backoff</a:t>
            </a:r>
            <a:endParaRPr lang="en-US" altLang="en-US" dirty="0"/>
          </a:p>
          <a:p>
            <a:pPr lvl="1"/>
            <a:r>
              <a:rPr lang="en-US" altLang="en-US" dirty="0" err="1"/>
              <a:t>Kneser</a:t>
            </a:r>
            <a:r>
              <a:rPr lang="en-US" altLang="en-US" dirty="0"/>
              <a:t>-Ney</a:t>
            </a:r>
          </a:p>
          <a:p>
            <a:pPr lvl="1"/>
            <a:r>
              <a:rPr lang="en-US" altLang="en-US" dirty="0"/>
              <a:t>Class-based (cluster) N-grams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7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Combination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As N increases, the power (expressiveness) of an N-gram model increases</a:t>
            </a:r>
          </a:p>
          <a:p>
            <a:pPr lvl="1"/>
            <a:r>
              <a:rPr lang="en-US" altLang="en-US" i="1" dirty="0"/>
              <a:t>but</a:t>
            </a:r>
            <a:r>
              <a:rPr lang="en-US" altLang="en-US" dirty="0"/>
              <a:t> the ability to estimate accurate parameters from sparse data decreases </a:t>
            </a:r>
          </a:p>
          <a:p>
            <a:pPr lvl="1"/>
            <a:endParaRPr lang="en-US" altLang="en-US" dirty="0"/>
          </a:p>
          <a:p>
            <a:r>
              <a:rPr lang="en-US" altLang="en-US" sz="2400" dirty="0"/>
              <a:t>A general approach is to combine the results of multiple N-gram models of increasing complexity (i.e. increasing 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61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9B93165D420748A94852C5ABD932FF" ma:contentTypeVersion="5" ma:contentTypeDescription="Create a new document." ma:contentTypeScope="" ma:versionID="2ee52eb562823b20cb45b08b217a6620">
  <xsd:schema xmlns:xsd="http://www.w3.org/2001/XMLSchema" xmlns:xs="http://www.w3.org/2001/XMLSchema" xmlns:p="http://schemas.microsoft.com/office/2006/metadata/properties" xmlns:ns2="592d9fb0-1a1d-4a9a-9e0b-69a672cb261c" targetNamespace="http://schemas.microsoft.com/office/2006/metadata/properties" ma:root="true" ma:fieldsID="7e7870cda33704898cfdcf5f85d7a941" ns2:_="">
    <xsd:import namespace="592d9fb0-1a1d-4a9a-9e0b-69a672cb26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2d9fb0-1a1d-4a9a-9e0b-69a672cb26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04C8AF-0E57-4536-8D8F-D98DD7267874}"/>
</file>

<file path=customXml/itemProps2.xml><?xml version="1.0" encoding="utf-8"?>
<ds:datastoreItem xmlns:ds="http://schemas.openxmlformats.org/officeDocument/2006/customXml" ds:itemID="{5171EB02-2214-4E60-A5C6-0EE587B1B5A8}"/>
</file>

<file path=customXml/itemProps3.xml><?xml version="1.0" encoding="utf-8"?>
<ds:datastoreItem xmlns:ds="http://schemas.openxmlformats.org/officeDocument/2006/customXml" ds:itemID="{44AB630C-B500-43E1-A73A-3EEA9250FF18}"/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686</Words>
  <Application>Microsoft Office PowerPoint</Application>
  <PresentationFormat>Widescreen</PresentationFormat>
  <Paragraphs>92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Equation</vt:lpstr>
      <vt:lpstr>CS60075  Natural Language Processing Autumn 2020</vt:lpstr>
      <vt:lpstr>Readings</vt:lpstr>
      <vt:lpstr>Unknown Words</vt:lpstr>
      <vt:lpstr>Sample Perplexity Evaluation</vt:lpstr>
      <vt:lpstr>Empirical Observations</vt:lpstr>
      <vt:lpstr>Smoothing</vt:lpstr>
      <vt:lpstr>Laplace (Add-One) Smoothing</vt:lpstr>
      <vt:lpstr>Advanced Smoothing</vt:lpstr>
      <vt:lpstr>Model Combination</vt:lpstr>
      <vt:lpstr>Interpolation</vt:lpstr>
      <vt:lpstr>Backoff</vt:lpstr>
      <vt:lpstr>A Problem for N-Grams: Long Distance Dependencies</vt:lpstr>
      <vt:lpstr>Neural language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CS60075  Natural Language Processing Autumn 2020</dc:title>
  <dc:creator>sudeshna</dc:creator>
  <cp:lastModifiedBy>sudeshna</cp:lastModifiedBy>
  <cp:revision>31</cp:revision>
  <dcterms:created xsi:type="dcterms:W3CDTF">2020-09-08T14:14:27Z</dcterms:created>
  <dcterms:modified xsi:type="dcterms:W3CDTF">2020-09-09T17:58:44Z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0x010100E09B93165D420748A94852C5ABD932FF</vt:lpwstr>
  </property>
</Properties>
</file>