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 Light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f2b09587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f2b09587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a35d1152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a35d1152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a35d1152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a35d1152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a35d1152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a35d1152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a35d1152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a35d1152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a35d1152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a35d1152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a35d1152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a35d1152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a35d1152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a35d1152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f2b09587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9f2b09587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a35d1152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a35d1152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a35d115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9a35d1152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f2b09587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f2b09587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a35d1152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a35d1152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f2b09587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9f2b09587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9a35d1152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9a35d1152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9a35d11526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9a35d11526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f2b09587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9f2b09587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f2b09587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9f2b09587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f2b0958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f2b0958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f2b09587d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f2b09587d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f2b09587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f2b09587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f2b09587d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f2b09587d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15c726d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15c726d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15c726d1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15c726d1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f2b09587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f2b09587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2491975" y="243850"/>
            <a:ext cx="4160058" cy="46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032900" y="438575"/>
            <a:ext cx="7078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Multi-Objective Optimization Problems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With Well-Conditioned Solutions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633650" y="1840625"/>
            <a:ext cx="58767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Harshal Bharat Dupare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18MA20015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Dr. Swanand Ravindra Khare &amp; Dr. Geetanjali Panda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Department of Mathematics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 Kharagpur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November, 2022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0" name="Google Shape;160;p22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4175" y="1397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A Priori Methods</a:t>
            </a:r>
            <a:endParaRPr sz="1700"/>
          </a:p>
        </p:txBody>
      </p:sp>
      <p:sp>
        <p:nvSpPr>
          <p:cNvPr id="162" name="Google Shape;162;p22"/>
          <p:cNvSpPr txBox="1"/>
          <p:nvPr/>
        </p:nvSpPr>
        <p:spPr>
          <a:xfrm>
            <a:off x="271800" y="586125"/>
            <a:ext cx="860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Based on the preference information given by the DM the optimal solution is found.</a:t>
            </a:r>
            <a:endParaRPr i="1"/>
          </a:p>
        </p:txBody>
      </p:sp>
      <p:sp>
        <p:nvSpPr>
          <p:cNvPr id="163" name="Google Shape;163;p22"/>
          <p:cNvSpPr txBox="1"/>
          <p:nvPr/>
        </p:nvSpPr>
        <p:spPr>
          <a:xfrm>
            <a:off x="0" y="45895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[3] Zadeh, Lofti(1963): Optimality and non-scalar-valued performance criteria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[14] Zionts, Stanley(1989): Multiple criteria mathematical programming: an updated overview and several approaches</a:t>
            </a:r>
            <a:endParaRPr sz="800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5" y="932200"/>
            <a:ext cx="7482600" cy="35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DEF49F22-4D61-A030-F543-732EBCEE291B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71" name="Google Shape;171;p23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0" y="45127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[7]  Haimes, Yacov(1971): On a bicriterion formulation of the problems of integrated system identification and system optimization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[37] Hwang, Ching Lai / Masud, Abu Syed Md (1979): Methods for multiple objective decision making. Multiple objective decision making—methods and applications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[41] Miettinen, Kaisa (2012): Nonlinear multiobjective optimization. , Springer Science &amp; Business Media.</a:t>
            </a:r>
            <a:endParaRPr sz="800"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0" y="330775"/>
            <a:ext cx="8330299" cy="40360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66DCB63F-3001-9D2C-E612-18544A06548A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0" y="46699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[43] Stadler, Wolfram (1988): Multicriteria Optimization in Engineering and in the Sciences. , Springer Science &amp; Business Media.</a:t>
            </a:r>
            <a:endParaRPr sz="800"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5" y="404260"/>
            <a:ext cx="8641802" cy="39166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89C45640-6931-093A-9F66-64BC1495F59E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89" name="Google Shape;189;p25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4175" y="1397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A Posteriori Methods</a:t>
            </a:r>
            <a:endParaRPr sz="1700"/>
          </a:p>
        </p:txBody>
      </p:sp>
      <p:sp>
        <p:nvSpPr>
          <p:cNvPr id="191" name="Google Shape;191;p25"/>
          <p:cNvSpPr txBox="1"/>
          <p:nvPr/>
        </p:nvSpPr>
        <p:spPr>
          <a:xfrm>
            <a:off x="271800" y="586125"/>
            <a:ext cx="860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A good representative set of Pareto optimal solutions is found, and from among them the DM must choose the best solution.</a:t>
            </a:r>
            <a:endParaRPr i="1"/>
          </a:p>
        </p:txBody>
      </p:sp>
      <p:sp>
        <p:nvSpPr>
          <p:cNvPr id="192" name="Google Shape;192;p25"/>
          <p:cNvSpPr txBox="1"/>
          <p:nvPr/>
        </p:nvSpPr>
        <p:spPr>
          <a:xfrm>
            <a:off x="44175" y="1201725"/>
            <a:ext cx="567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Mathematical programming methods</a:t>
            </a:r>
            <a:endParaRPr b="1"/>
          </a:p>
        </p:txBody>
      </p:sp>
      <p:sp>
        <p:nvSpPr>
          <p:cNvPr id="193" name="Google Shape;193;p25"/>
          <p:cNvSpPr txBox="1"/>
          <p:nvPr/>
        </p:nvSpPr>
        <p:spPr>
          <a:xfrm>
            <a:off x="145750" y="1678975"/>
            <a:ext cx="860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/>
              <a:t>Normal Boundary Intersection Method:</a:t>
            </a:r>
            <a:r>
              <a:rPr lang="en-GB" sz="1100" b="1"/>
              <a:t> </a:t>
            </a:r>
            <a:r>
              <a:rPr lang="en-GB" sz="1100"/>
              <a:t>Weighted sum method does provide a pareto optimal solution but its is very difficult to find evenly spread solution by varying the weights</a:t>
            </a:r>
            <a:endParaRPr sz="1100"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650" y="2370925"/>
            <a:ext cx="880088" cy="3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6507025" y="3503750"/>
            <a:ext cx="1870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/>
              <a:t>NBI method doesn’t provide sufficient nor necessary condition for pareto optimality of the solutions</a:t>
            </a:r>
            <a:endParaRPr sz="1100" i="1"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50" y="3403700"/>
            <a:ext cx="5729449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00" y="4004800"/>
            <a:ext cx="5729450" cy="56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0" y="45351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Das, Indraneel / Dennis, John E(1998): Normal-boundary intersection: A new method for generating the Pareto surface in nonlinear multicriteria optimization problems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Das, Indraneel / Dennis, JE (1999): An improved technique for choosing parameters for Pareto surface generation using normal-boundary intersection.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Messac, Achille / Ismail Yahaya, Amir / Mattson, Christopher A(2003): The normalized normal constraint method for generating the Pareto frontier</a:t>
            </a:r>
            <a:endParaRPr sz="800"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0375" y="2340200"/>
            <a:ext cx="99353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0647" y="2648837"/>
            <a:ext cx="1870177" cy="3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075" y="2312446"/>
            <a:ext cx="2476300" cy="98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90387" y="2656262"/>
            <a:ext cx="2745951" cy="4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E27B2704-062D-42FF-E881-7ED04E5F00D7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09" name="Google Shape;209;p26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2050" y="166575"/>
            <a:ext cx="75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Evolutionary algorithms</a:t>
            </a:r>
            <a:endParaRPr b="1"/>
          </a:p>
        </p:txBody>
      </p:sp>
      <p:sp>
        <p:nvSpPr>
          <p:cNvPr id="211" name="Google Shape;211;p26"/>
          <p:cNvSpPr txBox="1"/>
          <p:nvPr/>
        </p:nvSpPr>
        <p:spPr>
          <a:xfrm>
            <a:off x="124925" y="525125"/>
            <a:ext cx="856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Evolutionary algorithms are subset of the paradigm which is inspired by nature and evolution in designing algorithms for various purposes including solving optimization problems.</a:t>
            </a:r>
            <a:endParaRPr i="1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00" y="1465613"/>
            <a:ext cx="7812727" cy="18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306175" y="3501913"/>
            <a:ext cx="7873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/>
              <a:t>Non-dominated Sorting Genetic Algorithm-II (NSGA-II):</a:t>
            </a:r>
            <a:r>
              <a:rPr lang="en-GB" sz="1100"/>
              <a:t> Elitist principle based partial-order sorting of the population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/>
              <a:t>Ant Colony Optimization (ACO): </a:t>
            </a:r>
            <a:r>
              <a:rPr lang="en-GB" sz="1100"/>
              <a:t>Ant pheromone to communicate to explore more of the promising regions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/>
              <a:t>Particle Swarm Optimization (PSO):</a:t>
            </a:r>
            <a:r>
              <a:rPr lang="en-GB" sz="1100"/>
              <a:t> Flocking behaviour of the birds</a:t>
            </a:r>
            <a:endParaRPr sz="1100"/>
          </a:p>
        </p:txBody>
      </p:sp>
      <p:sp>
        <p:nvSpPr>
          <p:cNvPr id="214" name="Google Shape;214;p26"/>
          <p:cNvSpPr txBox="1"/>
          <p:nvPr/>
        </p:nvSpPr>
        <p:spPr>
          <a:xfrm>
            <a:off x="0" y="4405000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Vikhar, Pradnya A (2016): Evolutionary algorithms: A critical review and its future prospects. 2016 International conference on global trends in signal processing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Deb, Kalyanmoy / Pratap, Amrit / Agarwal, Sameer / Meyarivan, TAMT(2002): A fast and elitist multiobjective genetic algorithm: NSGA-II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Slowik, Adam / Kwasnicka, Halina(2017): Nature inspired methods and their industry applications—Swarm intelligence algorithms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Poli, Riccardo / Kennedy, James / Blackwell, Tim(2007): Particle swarm optimization</a:t>
            </a:r>
            <a:endParaRPr sz="800"/>
          </a:p>
        </p:txBody>
      </p:sp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9CDF03E6-627B-BC03-4E02-69925871FC71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21" name="Google Shape;221;p27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cxnSp>
        <p:nvCxnSpPr>
          <p:cNvPr id="222" name="Google Shape;222;p27"/>
          <p:cNvCxnSpPr/>
          <p:nvPr/>
        </p:nvCxnSpPr>
        <p:spPr>
          <a:xfrm rot="10800000" flipH="1">
            <a:off x="106650" y="559811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7"/>
          <p:cNvSpPr txBox="1"/>
          <p:nvPr/>
        </p:nvSpPr>
        <p:spPr>
          <a:xfrm>
            <a:off x="106650" y="60000"/>
            <a:ext cx="7704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 Light"/>
                <a:ea typeface="Roboto Light"/>
                <a:cs typeface="Roboto Light"/>
                <a:sym typeface="Roboto Light"/>
              </a:rPr>
              <a:t> Condition Number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24" name="Google Shape;224;p27"/>
          <p:cNvCxnSpPr/>
          <p:nvPr/>
        </p:nvCxnSpPr>
        <p:spPr>
          <a:xfrm rot="10800000" flipH="1">
            <a:off x="106650" y="1067711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7"/>
          <p:cNvSpPr txBox="1"/>
          <p:nvPr/>
        </p:nvSpPr>
        <p:spPr>
          <a:xfrm>
            <a:off x="65000" y="559800"/>
            <a:ext cx="770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Light"/>
                <a:ea typeface="Roboto Light"/>
                <a:cs typeface="Roboto Light"/>
                <a:sym typeface="Roboto Light"/>
              </a:rPr>
              <a:t>  Condition Number of Matrices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75" y="2150700"/>
            <a:ext cx="7704899" cy="179499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179525" y="1219000"/>
            <a:ext cx="862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 Maréchal and Jane J. Ye in their paper Optimizing Condition Numbers[26] showed that for a symmetric positive semi-definite n × n matrix A minimizing the condition number 𝜅(A).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0" y="45670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[26] Maréchal, Pierre / Ye, Jane J(2009): Optimizing condition numbers, 2: 935–947.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Chen, Xiaojun / Womersley, Robert S / Ye, Jane J(2011): Minimizing the condition number of a Gram matrix, 1: 127–148.</a:t>
            </a:r>
            <a:endParaRPr sz="800"/>
          </a:p>
        </p:txBody>
      </p:sp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80E1A0FB-540E-11A0-C216-CE4455813877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35" name="Google Shape;235;p28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cxnSp>
        <p:nvCxnSpPr>
          <p:cNvPr id="236" name="Google Shape;236;p28"/>
          <p:cNvCxnSpPr/>
          <p:nvPr/>
        </p:nvCxnSpPr>
        <p:spPr>
          <a:xfrm rot="10800000" flipH="1">
            <a:off x="54575" y="601486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8"/>
          <p:cNvSpPr txBox="1"/>
          <p:nvPr/>
        </p:nvSpPr>
        <p:spPr>
          <a:xfrm>
            <a:off x="54575" y="101675"/>
            <a:ext cx="770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Light"/>
                <a:ea typeface="Roboto Light"/>
                <a:cs typeface="Roboto Light"/>
                <a:sym typeface="Roboto Light"/>
              </a:rPr>
              <a:t>  Condition Number of Functions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00" y="1870388"/>
            <a:ext cx="3381475" cy="7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950" y="1330300"/>
            <a:ext cx="2676597" cy="18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197825" y="781913"/>
            <a:ext cx="853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Edvin Deadman and Samuel D. Relton in their paper [31] extended the taylor’s theorem for a complex function of matrices 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0" y="447587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[31] Deadman, Edvin / Relton, Samuel D(2016): Taylor’s theorem for matrix functions with applications to condition number estimation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[36] Higham, Nicholas J (2008): Functions of matrices: theory and computation. , SIAM.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[34] Higham, Nicholas J(2022): The Matrix Function Toolbox (https://www.mathworks.com/matlabcentral/fileexchange/20820-the-matrixfunction-toolbox).</a:t>
            </a:r>
            <a:endParaRPr sz="800"/>
          </a:p>
        </p:txBody>
      </p:sp>
      <p:sp>
        <p:nvSpPr>
          <p:cNvPr id="242" name="Google Shape;242;p28"/>
          <p:cNvSpPr txBox="1"/>
          <p:nvPr/>
        </p:nvSpPr>
        <p:spPr>
          <a:xfrm>
            <a:off x="213400" y="3265925"/>
            <a:ext cx="859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more extensive treatment and analysis of conditioning of such function is also done in the book by Nicholas J. Higham [36], based on the book a Matlab toolbox has also been made available by the name of Matrix Function Toolbox [34].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29"/>
          <p:cNvCxnSpPr/>
          <p:nvPr/>
        </p:nvCxnSpPr>
        <p:spPr>
          <a:xfrm rot="10800000" flipH="1">
            <a:off x="106650" y="660300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29"/>
          <p:cNvSpPr txBox="1"/>
          <p:nvPr/>
        </p:nvSpPr>
        <p:spPr>
          <a:xfrm>
            <a:off x="0" y="600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 Light"/>
                <a:ea typeface="Roboto Light"/>
                <a:cs typeface="Roboto Light"/>
                <a:sym typeface="Roboto Light"/>
              </a:rPr>
              <a:t>  Analysis</a:t>
            </a:r>
            <a:endParaRPr sz="2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51" name="Google Shape;251;p29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/>
          </a:blip>
          <a:srcRect b="13614"/>
          <a:stretch/>
        </p:blipFill>
        <p:spPr>
          <a:xfrm>
            <a:off x="838675" y="678288"/>
            <a:ext cx="7466641" cy="43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59" name="Google Shape;259;p30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62" y="279825"/>
            <a:ext cx="6967674" cy="401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67" name="Google Shape;267;p31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00" y="187538"/>
            <a:ext cx="7232000" cy="44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106650" y="660300"/>
            <a:ext cx="8930700" cy="4097225"/>
            <a:chOff x="166250" y="660300"/>
            <a:chExt cx="8930700" cy="4097225"/>
          </a:xfrm>
        </p:grpSpPr>
        <p:cxnSp>
          <p:nvCxnSpPr>
            <p:cNvPr id="65" name="Google Shape;65;p14"/>
            <p:cNvCxnSpPr/>
            <p:nvPr/>
          </p:nvCxnSpPr>
          <p:spPr>
            <a:xfrm rot="10800000" flipH="1">
              <a:off x="166250" y="660300"/>
              <a:ext cx="8930700" cy="8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 rot="10800000" flipH="1">
              <a:off x="166250" y="1244461"/>
              <a:ext cx="8930700" cy="8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4"/>
            <p:cNvCxnSpPr/>
            <p:nvPr/>
          </p:nvCxnSpPr>
          <p:spPr>
            <a:xfrm rot="10800000" flipH="1">
              <a:off x="166250" y="1828621"/>
              <a:ext cx="8930700" cy="8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4"/>
            <p:cNvCxnSpPr/>
            <p:nvPr/>
          </p:nvCxnSpPr>
          <p:spPr>
            <a:xfrm rot="10800000" flipH="1">
              <a:off x="166250" y="2412782"/>
              <a:ext cx="8930700" cy="8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4"/>
            <p:cNvCxnSpPr/>
            <p:nvPr/>
          </p:nvCxnSpPr>
          <p:spPr>
            <a:xfrm rot="10800000" flipH="1">
              <a:off x="166250" y="2996943"/>
              <a:ext cx="8930700" cy="8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4"/>
            <p:cNvCxnSpPr/>
            <p:nvPr/>
          </p:nvCxnSpPr>
          <p:spPr>
            <a:xfrm rot="10800000" flipH="1">
              <a:off x="166250" y="3581104"/>
              <a:ext cx="8930700" cy="8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 flipH="1">
              <a:off x="166250" y="4165264"/>
              <a:ext cx="8930700" cy="8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4"/>
            <p:cNvCxnSpPr/>
            <p:nvPr/>
          </p:nvCxnSpPr>
          <p:spPr>
            <a:xfrm rot="10800000" flipH="1">
              <a:off x="166250" y="4749425"/>
              <a:ext cx="8930700" cy="8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14"/>
          <p:cNvSpPr txBox="1"/>
          <p:nvPr/>
        </p:nvSpPr>
        <p:spPr>
          <a:xfrm>
            <a:off x="0" y="600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 Light"/>
                <a:ea typeface="Roboto Light"/>
                <a:cs typeface="Roboto Light"/>
                <a:sym typeface="Roboto Light"/>
              </a:rPr>
              <a:t>  Agenda</a:t>
            </a:r>
            <a:endParaRPr sz="2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6650" y="636060"/>
            <a:ext cx="87906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Roboto Light"/>
                <a:ea typeface="Roboto Light"/>
                <a:cs typeface="Roboto Light"/>
                <a:sym typeface="Roboto Light"/>
              </a:rPr>
              <a:t>Preliminaries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Roboto Light"/>
                <a:ea typeface="Roboto Light"/>
                <a:cs typeface="Roboto Light"/>
                <a:sym typeface="Roboto Light"/>
              </a:rPr>
              <a:t>Problem Definition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Roboto Light"/>
                <a:ea typeface="Roboto Light"/>
                <a:cs typeface="Roboto Light"/>
                <a:sym typeface="Roboto Light"/>
              </a:rPr>
              <a:t>Motivation and Applications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Roboto Light"/>
                <a:ea typeface="Roboto Light"/>
                <a:cs typeface="Roboto Light"/>
                <a:sym typeface="Roboto Light"/>
              </a:rPr>
              <a:t>Related Works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Roboto Light"/>
                <a:ea typeface="Roboto Light"/>
                <a:cs typeface="Roboto Light"/>
                <a:sym typeface="Roboto Light"/>
              </a:rPr>
              <a:t>Analysis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Roboto Light"/>
                <a:ea typeface="Roboto Light"/>
                <a:cs typeface="Roboto Light"/>
                <a:sym typeface="Roboto Light"/>
              </a:rPr>
              <a:t>Questions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Roboto Light"/>
                <a:ea typeface="Roboto Light"/>
                <a:cs typeface="Roboto Light"/>
                <a:sym typeface="Roboto Light"/>
              </a:rPr>
              <a:t>Conclusion and Future Work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4D3B7C4B-4E29-C568-6FAB-E5CB3683E08F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75" name="Google Shape;275;p32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0" y="397750"/>
            <a:ext cx="7594851" cy="38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3"/>
          <p:cNvCxnSpPr/>
          <p:nvPr/>
        </p:nvCxnSpPr>
        <p:spPr>
          <a:xfrm rot="10800000" flipH="1">
            <a:off x="106650" y="660300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3"/>
          <p:cNvSpPr txBox="1"/>
          <p:nvPr/>
        </p:nvSpPr>
        <p:spPr>
          <a:xfrm>
            <a:off x="0" y="600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 Light"/>
                <a:ea typeface="Roboto Light"/>
                <a:cs typeface="Roboto Light"/>
                <a:sym typeface="Roboto Light"/>
              </a:rPr>
              <a:t>  Questions</a:t>
            </a:r>
            <a:endParaRPr sz="2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85" name="Google Shape;285;p33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grpSp>
        <p:nvGrpSpPr>
          <p:cNvPr id="286" name="Google Shape;286;p33"/>
          <p:cNvGrpSpPr/>
          <p:nvPr/>
        </p:nvGrpSpPr>
        <p:grpSpPr>
          <a:xfrm>
            <a:off x="200963" y="1020325"/>
            <a:ext cx="8637925" cy="3473650"/>
            <a:chOff x="336332" y="941075"/>
            <a:chExt cx="8637925" cy="3473650"/>
          </a:xfrm>
        </p:grpSpPr>
        <p:grpSp>
          <p:nvGrpSpPr>
            <p:cNvPr id="287" name="Google Shape;287;p33"/>
            <p:cNvGrpSpPr/>
            <p:nvPr/>
          </p:nvGrpSpPr>
          <p:grpSpPr>
            <a:xfrm>
              <a:off x="336332" y="941075"/>
              <a:ext cx="4195800" cy="3473650"/>
              <a:chOff x="282394" y="928425"/>
              <a:chExt cx="4195800" cy="3473650"/>
            </a:xfrm>
          </p:grpSpPr>
          <p:sp>
            <p:nvSpPr>
              <p:cNvPr id="288" name="Google Shape;288;p33"/>
              <p:cNvSpPr/>
              <p:nvPr/>
            </p:nvSpPr>
            <p:spPr>
              <a:xfrm>
                <a:off x="282394" y="928425"/>
                <a:ext cx="4195800" cy="1082700"/>
              </a:xfrm>
              <a:prstGeom prst="roundRect">
                <a:avLst>
                  <a:gd name="adj" fmla="val 16667"/>
                </a:avLst>
              </a:prstGeom>
              <a:solidFill>
                <a:srgbClr val="ECECEC">
                  <a:alpha val="79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/>
                  <a:t>What types of fMOOPs confirm to restrictions on condition number of 𝑓? </a:t>
                </a:r>
                <a:endParaRPr sz="1100"/>
              </a:p>
            </p:txBody>
          </p:sp>
          <p:sp>
            <p:nvSpPr>
              <p:cNvPr id="289" name="Google Shape;289;p33"/>
              <p:cNvSpPr/>
              <p:nvPr/>
            </p:nvSpPr>
            <p:spPr>
              <a:xfrm>
                <a:off x="282394" y="2123900"/>
                <a:ext cx="4195800" cy="1082700"/>
              </a:xfrm>
              <a:prstGeom prst="roundRect">
                <a:avLst>
                  <a:gd name="adj" fmla="val 16667"/>
                </a:avLst>
              </a:prstGeom>
              <a:solidFill>
                <a:srgbClr val="ECECEC">
                  <a:alpha val="79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/>
                  <a:t>For the fMOOPs which confirm such condition number restrictions how does the condition number behave over the domain X</a:t>
                </a:r>
                <a:r>
                  <a:rPr lang="en-GB" sz="1100" baseline="-25000"/>
                  <a:t>5</a:t>
                </a:r>
                <a:r>
                  <a:rPr lang="en-GB" sz="1100"/>
                  <a:t>, X</a:t>
                </a:r>
                <a:r>
                  <a:rPr lang="en-GB" sz="1100" baseline="-25000"/>
                  <a:t>6</a:t>
                </a:r>
                <a:r>
                  <a:rPr lang="en-GB" sz="1100"/>
                  <a:t>? </a:t>
                </a:r>
                <a:endParaRPr sz="1100"/>
              </a:p>
            </p:txBody>
          </p:sp>
          <p:sp>
            <p:nvSpPr>
              <p:cNvPr id="290" name="Google Shape;290;p33"/>
              <p:cNvSpPr/>
              <p:nvPr/>
            </p:nvSpPr>
            <p:spPr>
              <a:xfrm>
                <a:off x="282394" y="3319375"/>
                <a:ext cx="4195800" cy="1082700"/>
              </a:xfrm>
              <a:prstGeom prst="roundRect">
                <a:avLst>
                  <a:gd name="adj" fmla="val 16667"/>
                </a:avLst>
              </a:prstGeom>
              <a:solidFill>
                <a:srgbClr val="ECECEC">
                  <a:alpha val="79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/>
                  <a:t>What all computation methods/algorithms are available for condition number w.r.t. specific fMOOP?</a:t>
                </a:r>
                <a:endParaRPr sz="1100"/>
              </a:p>
            </p:txBody>
          </p:sp>
        </p:grpSp>
        <p:grpSp>
          <p:nvGrpSpPr>
            <p:cNvPr id="291" name="Google Shape;291;p33"/>
            <p:cNvGrpSpPr/>
            <p:nvPr/>
          </p:nvGrpSpPr>
          <p:grpSpPr>
            <a:xfrm>
              <a:off x="4778457" y="941075"/>
              <a:ext cx="4195800" cy="3473650"/>
              <a:chOff x="282394" y="928425"/>
              <a:chExt cx="4195800" cy="3473650"/>
            </a:xfrm>
          </p:grpSpPr>
          <p:sp>
            <p:nvSpPr>
              <p:cNvPr id="292" name="Google Shape;292;p33"/>
              <p:cNvSpPr/>
              <p:nvPr/>
            </p:nvSpPr>
            <p:spPr>
              <a:xfrm>
                <a:off x="282394" y="928425"/>
                <a:ext cx="4195800" cy="1082700"/>
              </a:xfrm>
              <a:prstGeom prst="roundRect">
                <a:avLst>
                  <a:gd name="adj" fmla="val 16667"/>
                </a:avLst>
              </a:prstGeom>
              <a:solidFill>
                <a:srgbClr val="ECECEC">
                  <a:alpha val="79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/>
                  <a:t>How to determine minimum feasible value of α for a given problem and subsets X</a:t>
                </a:r>
                <a:r>
                  <a:rPr lang="en-GB" sz="1100" baseline="-25000"/>
                  <a:t>1</a:t>
                </a:r>
                <a:r>
                  <a:rPr lang="en-GB" sz="1100"/>
                  <a:t>, X</a:t>
                </a:r>
                <a:r>
                  <a:rPr lang="en-GB" sz="1100" baseline="-25000"/>
                  <a:t>2</a:t>
                </a:r>
                <a:r>
                  <a:rPr lang="en-GB" sz="1100"/>
                  <a:t>, X</a:t>
                </a:r>
                <a:r>
                  <a:rPr lang="en-GB" sz="1100" baseline="-25000"/>
                  <a:t>5</a:t>
                </a:r>
                <a:r>
                  <a:rPr lang="en-GB" sz="1100"/>
                  <a:t>, X</a:t>
                </a:r>
                <a:r>
                  <a:rPr lang="en-GB" sz="1100" baseline="-25000"/>
                  <a:t>6</a:t>
                </a:r>
                <a:r>
                  <a:rPr lang="en-GB" sz="1100"/>
                  <a:t> ⊆ X? </a:t>
                </a:r>
                <a:endParaRPr sz="1100"/>
              </a:p>
            </p:txBody>
          </p:sp>
          <p:sp>
            <p:nvSpPr>
              <p:cNvPr id="293" name="Google Shape;293;p33"/>
              <p:cNvSpPr/>
              <p:nvPr/>
            </p:nvSpPr>
            <p:spPr>
              <a:xfrm>
                <a:off x="282394" y="2123900"/>
                <a:ext cx="4195800" cy="1082700"/>
              </a:xfrm>
              <a:prstGeom prst="roundRect">
                <a:avLst>
                  <a:gd name="adj" fmla="val 16667"/>
                </a:avLst>
              </a:prstGeom>
              <a:solidFill>
                <a:srgbClr val="ECECEC">
                  <a:alpha val="79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/>
                  <a:t>For the fMOOPs which confirm such condition number restrictions how does the condition number behave over the domain X</a:t>
                </a:r>
                <a:r>
                  <a:rPr lang="en-GB" sz="1100" baseline="-25000"/>
                  <a:t>5</a:t>
                </a:r>
                <a:r>
                  <a:rPr lang="en-GB" sz="1100"/>
                  <a:t>, X</a:t>
                </a:r>
                <a:r>
                  <a:rPr lang="en-GB" sz="1100" baseline="-25000"/>
                  <a:t>6</a:t>
                </a:r>
                <a:r>
                  <a:rPr lang="en-GB" sz="1100"/>
                  <a:t>? </a:t>
                </a:r>
                <a:endParaRPr sz="1100"/>
              </a:p>
            </p:txBody>
          </p:sp>
          <p:sp>
            <p:nvSpPr>
              <p:cNvPr id="294" name="Google Shape;294;p33"/>
              <p:cNvSpPr/>
              <p:nvPr/>
            </p:nvSpPr>
            <p:spPr>
              <a:xfrm>
                <a:off x="282394" y="3319375"/>
                <a:ext cx="4195800" cy="1082700"/>
              </a:xfrm>
              <a:prstGeom prst="roundRect">
                <a:avLst>
                  <a:gd name="adj" fmla="val 16667"/>
                </a:avLst>
              </a:prstGeom>
              <a:solidFill>
                <a:srgbClr val="ECECEC">
                  <a:alpha val="79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/>
                  <a:t>How the transformed problems with bounds on condition number behave and how close are their solutions to the original problems solutions?</a:t>
                </a:r>
                <a:endParaRPr sz="1100"/>
              </a:p>
            </p:txBody>
          </p:sp>
        </p:grpSp>
      </p:grpSp>
      <p:cxnSp>
        <p:nvCxnSpPr>
          <p:cNvPr id="295" name="Google Shape;295;p33"/>
          <p:cNvCxnSpPr>
            <a:stCxn id="288" idx="3"/>
            <a:endCxn id="292" idx="1"/>
          </p:cNvCxnSpPr>
          <p:nvPr/>
        </p:nvCxnSpPr>
        <p:spPr>
          <a:xfrm>
            <a:off x="4396763" y="1561675"/>
            <a:ext cx="24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33"/>
          <p:cNvCxnSpPr/>
          <p:nvPr/>
        </p:nvCxnSpPr>
        <p:spPr>
          <a:xfrm flipH="1">
            <a:off x="4362475" y="2051150"/>
            <a:ext cx="333300" cy="2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3"/>
          <p:cNvCxnSpPr>
            <a:stCxn id="289" idx="3"/>
            <a:endCxn id="293" idx="1"/>
          </p:cNvCxnSpPr>
          <p:nvPr/>
        </p:nvCxnSpPr>
        <p:spPr>
          <a:xfrm>
            <a:off x="4396763" y="2757150"/>
            <a:ext cx="24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33"/>
          <p:cNvCxnSpPr/>
          <p:nvPr/>
        </p:nvCxnSpPr>
        <p:spPr>
          <a:xfrm flipH="1">
            <a:off x="4362475" y="3248525"/>
            <a:ext cx="333300" cy="2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33"/>
          <p:cNvCxnSpPr>
            <a:stCxn id="290" idx="3"/>
            <a:endCxn id="294" idx="1"/>
          </p:cNvCxnSpPr>
          <p:nvPr/>
        </p:nvCxnSpPr>
        <p:spPr>
          <a:xfrm>
            <a:off x="4396763" y="3952625"/>
            <a:ext cx="24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rot="10800000" flipH="1">
            <a:off x="193800" y="740825"/>
            <a:ext cx="8756400" cy="4074300"/>
          </a:xfrm>
          <a:prstGeom prst="corner">
            <a:avLst>
              <a:gd name="adj1" fmla="val 53193"/>
              <a:gd name="adj2" fmla="val 68999"/>
            </a:avLst>
          </a:prstGeom>
          <a:solidFill>
            <a:srgbClr val="D5FFB0">
              <a:alpha val="21990"/>
            </a:srgbClr>
          </a:solidFill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34"/>
          <p:cNvCxnSpPr/>
          <p:nvPr/>
        </p:nvCxnSpPr>
        <p:spPr>
          <a:xfrm rot="10800000" flipH="1">
            <a:off x="106650" y="660300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4"/>
          <p:cNvSpPr txBox="1"/>
          <p:nvPr/>
        </p:nvSpPr>
        <p:spPr>
          <a:xfrm>
            <a:off x="0" y="600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 Light"/>
                <a:ea typeface="Roboto Light"/>
                <a:cs typeface="Roboto Light"/>
                <a:sym typeface="Roboto Light"/>
              </a:rPr>
              <a:t>  Conclusion and Future Work</a:t>
            </a:r>
            <a:endParaRPr sz="2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6645525" y="2263225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09" name="Google Shape;309;p34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grpSp>
        <p:nvGrpSpPr>
          <p:cNvPr id="310" name="Google Shape;310;p34"/>
          <p:cNvGrpSpPr/>
          <p:nvPr/>
        </p:nvGrpSpPr>
        <p:grpSpPr>
          <a:xfrm>
            <a:off x="323711" y="757627"/>
            <a:ext cx="2248992" cy="1707036"/>
            <a:chOff x="361351" y="885379"/>
            <a:chExt cx="2342700" cy="1737264"/>
          </a:xfrm>
        </p:grpSpPr>
        <p:sp>
          <p:nvSpPr>
            <p:cNvPr id="311" name="Google Shape;311;p34"/>
            <p:cNvSpPr txBox="1"/>
            <p:nvPr/>
          </p:nvSpPr>
          <p:spPr>
            <a:xfrm>
              <a:off x="361351" y="885379"/>
              <a:ext cx="2342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/>
                <a:t>🗸 </a:t>
              </a:r>
              <a:r>
                <a:rPr lang="en-GB"/>
                <a:t>Problem Definition</a:t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312" name="Google Shape;31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818" y="1438640"/>
              <a:ext cx="2093752" cy="118400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313" name="Google Shape;313;p34"/>
          <p:cNvSpPr txBox="1"/>
          <p:nvPr/>
        </p:nvSpPr>
        <p:spPr>
          <a:xfrm>
            <a:off x="2944513" y="753675"/>
            <a:ext cx="259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🗸 </a:t>
            </a:r>
            <a:r>
              <a:rPr lang="en-GB">
                <a:solidFill>
                  <a:schemeClr val="dk1"/>
                </a:solidFill>
              </a:rPr>
              <a:t>Motivations &amp; Applications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5639250" y="8062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🗸 </a:t>
            </a:r>
            <a:r>
              <a:rPr lang="en-GB">
                <a:solidFill>
                  <a:schemeClr val="dk1"/>
                </a:solidFill>
              </a:rPr>
              <a:t>Relevant Literature</a:t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193800" y="2671400"/>
            <a:ext cx="268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🗸 </a:t>
            </a:r>
            <a:r>
              <a:rPr lang="en-GB">
                <a:solidFill>
                  <a:schemeClr val="dk1"/>
                </a:solidFill>
              </a:rPr>
              <a:t>Preliminary Analysis</a:t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3336388" y="3190850"/>
            <a:ext cx="2249100" cy="138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Analysis &amp; Address Questions</a:t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6281350" y="3190852"/>
            <a:ext cx="2249100" cy="138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Experimentations &amp; Results</a:t>
            </a:r>
            <a:endParaRPr/>
          </a:p>
        </p:txBody>
      </p:sp>
      <p:pic>
        <p:nvPicPr>
          <p:cNvPr id="318" name="Google Shape;318;p34"/>
          <p:cNvPicPr preferRelativeResize="0"/>
          <p:nvPr/>
        </p:nvPicPr>
        <p:blipFill rotWithShape="1">
          <a:blip r:embed="rId4">
            <a:alphaModFix/>
          </a:blip>
          <a:srcRect b="2448"/>
          <a:stretch/>
        </p:blipFill>
        <p:spPr>
          <a:xfrm>
            <a:off x="2858720" y="1222824"/>
            <a:ext cx="1813380" cy="1034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9" name="Google Shape;31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3763" y="1530874"/>
            <a:ext cx="1813374" cy="10248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20" name="Google Shape;32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6150" y="1252675"/>
            <a:ext cx="1891382" cy="90575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21" name="Google Shape;32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7361" y="1609608"/>
            <a:ext cx="1891390" cy="9030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22" name="Google Shape;32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602" y="3186587"/>
            <a:ext cx="2223648" cy="126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2491975" y="243850"/>
            <a:ext cx="4160058" cy="46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1609800" y="1440450"/>
            <a:ext cx="5924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Open For Questions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37" name="Google Shape;337;p36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44" name="Google Shape;344;p37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2491975" y="243850"/>
            <a:ext cx="4160058" cy="465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 rot="10800000" flipH="1">
            <a:off x="106650" y="660300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 txBox="1"/>
          <p:nvPr/>
        </p:nvSpPr>
        <p:spPr>
          <a:xfrm>
            <a:off x="0" y="600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 Light"/>
                <a:ea typeface="Roboto Light"/>
                <a:cs typeface="Roboto Light"/>
                <a:sym typeface="Roboto Light"/>
              </a:rPr>
              <a:t>  Preliminaries</a:t>
            </a:r>
            <a:endParaRPr sz="2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86" name="Google Shape;86;p15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3" y="841625"/>
            <a:ext cx="7544509" cy="38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926564BA-CE90-0BF7-EF76-AB3F5F7E2E8C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94" name="Google Shape;94;p16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88" y="149925"/>
            <a:ext cx="7678625" cy="46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A9542449-0B07-E5FF-95B6-1A8B02F8FCE6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7"/>
          <p:cNvCxnSpPr/>
          <p:nvPr/>
        </p:nvCxnSpPr>
        <p:spPr>
          <a:xfrm rot="10800000" flipH="1">
            <a:off x="106650" y="660300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 txBox="1"/>
          <p:nvPr/>
        </p:nvSpPr>
        <p:spPr>
          <a:xfrm>
            <a:off x="0" y="600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 Light"/>
                <a:ea typeface="Roboto Light"/>
                <a:cs typeface="Roboto Light"/>
                <a:sym typeface="Roboto Light"/>
              </a:rPr>
              <a:t>  Problem Definition</a:t>
            </a:r>
            <a:endParaRPr sz="2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04" name="Google Shape;104;p17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62800"/>
            <a:ext cx="6240626" cy="3666727"/>
          </a:xfrm>
          <a:prstGeom prst="rect">
            <a:avLst/>
          </a:prstGeom>
          <a:noFill/>
          <a:ln>
            <a:noFill/>
          </a:ln>
          <a:effectLst>
            <a:outerShdw blurRad="57150" dist="19050" dir="13800000" algn="bl" rotWithShape="0">
              <a:srgbClr val="666666">
                <a:alpha val="45000"/>
              </a:srgbClr>
            </a:outerShdw>
          </a:effectLst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25" y="1043475"/>
            <a:ext cx="2261050" cy="34740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803C7B97-2C58-BCFB-75FB-0116C82B842A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8"/>
          <p:cNvCxnSpPr/>
          <p:nvPr/>
        </p:nvCxnSpPr>
        <p:spPr>
          <a:xfrm rot="10800000" flipH="1">
            <a:off x="106650" y="660300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8"/>
          <p:cNvSpPr txBox="1"/>
          <p:nvPr/>
        </p:nvSpPr>
        <p:spPr>
          <a:xfrm>
            <a:off x="0" y="600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 Light"/>
                <a:ea typeface="Roboto Light"/>
                <a:cs typeface="Roboto Light"/>
                <a:sym typeface="Roboto Light"/>
              </a:rPr>
              <a:t>  Motivation and Applications</a:t>
            </a:r>
            <a:endParaRPr sz="2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 rot="10800000" flipH="1">
            <a:off x="106650" y="1160111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8"/>
          <p:cNvSpPr txBox="1"/>
          <p:nvPr/>
        </p:nvSpPr>
        <p:spPr>
          <a:xfrm>
            <a:off x="106650" y="660300"/>
            <a:ext cx="7704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 Light"/>
                <a:ea typeface="Roboto Light"/>
                <a:cs typeface="Roboto Light"/>
                <a:sym typeface="Roboto Light"/>
              </a:rPr>
              <a:t> Linear Factor Model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50" y="1168200"/>
            <a:ext cx="5626249" cy="38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474" y="1659911"/>
            <a:ext cx="3106301" cy="25610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E6A9FE04-6E03-8F05-9A0D-648A4FD98594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25" name="Google Shape;125;p19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75" y="364425"/>
            <a:ext cx="7436500" cy="41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5EDAF45B-1FE2-C7BD-9050-DD1E1CE4B452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33" name="Google Shape;133;p20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rot="10800000" flipH="1">
            <a:off x="106650" y="559811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6650" y="60000"/>
            <a:ext cx="7704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 Light"/>
                <a:ea typeface="Roboto Light"/>
                <a:cs typeface="Roboto Light"/>
                <a:sym typeface="Roboto Light"/>
              </a:rPr>
              <a:t> Defense Against Adversarial Attacks on Neural Networks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00" y="1344650"/>
            <a:ext cx="3911650" cy="26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575" y="751013"/>
            <a:ext cx="3990900" cy="38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0BD53F05-A88B-F473-EFFE-76BE0A70D36C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1"/>
          <p:cNvCxnSpPr/>
          <p:nvPr/>
        </p:nvCxnSpPr>
        <p:spPr>
          <a:xfrm rot="10800000" flipH="1">
            <a:off x="106650" y="660300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1"/>
          <p:cNvSpPr txBox="1"/>
          <p:nvPr/>
        </p:nvSpPr>
        <p:spPr>
          <a:xfrm>
            <a:off x="0" y="600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 Light"/>
                <a:ea typeface="Roboto Light"/>
                <a:cs typeface="Roboto Light"/>
                <a:sym typeface="Roboto Light"/>
              </a:rPr>
              <a:t>  Related Works</a:t>
            </a:r>
            <a:endParaRPr sz="2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545425" y="2279250"/>
            <a:ext cx="17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6" name="Google Shape;146;p21"/>
          <p:cNvSpPr/>
          <p:nvPr/>
        </p:nvSpPr>
        <p:spPr>
          <a:xfrm>
            <a:off x="0" y="0"/>
            <a:ext cx="91440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cxnSp>
        <p:nvCxnSpPr>
          <p:cNvPr id="147" name="Google Shape;147;p21"/>
          <p:cNvCxnSpPr/>
          <p:nvPr/>
        </p:nvCxnSpPr>
        <p:spPr>
          <a:xfrm rot="10800000" flipH="1">
            <a:off x="106650" y="1160111"/>
            <a:ext cx="8930700" cy="8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1"/>
          <p:cNvSpPr txBox="1"/>
          <p:nvPr/>
        </p:nvSpPr>
        <p:spPr>
          <a:xfrm>
            <a:off x="106650" y="660300"/>
            <a:ext cx="7704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 Light"/>
                <a:ea typeface="Roboto Light"/>
                <a:cs typeface="Roboto Light"/>
                <a:sym typeface="Roboto Light"/>
              </a:rPr>
              <a:t> Multi-Objective Optimization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06650" y="11601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No Preference Methods </a:t>
            </a:r>
            <a:endParaRPr sz="1700"/>
          </a:p>
        </p:txBody>
      </p:sp>
      <p:sp>
        <p:nvSpPr>
          <p:cNvPr id="150" name="Google Shape;150;p21"/>
          <p:cNvSpPr txBox="1"/>
          <p:nvPr/>
        </p:nvSpPr>
        <p:spPr>
          <a:xfrm>
            <a:off x="177025" y="1606500"/>
            <a:ext cx="847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DM is available and a neutral compromise solution is identified without any specification of the preference information.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0" y="445947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Vincent, Thomas L / Grantham, Walter Jervis(1981): Optimality in parametric systems(Book)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Zeleny, Milan(1973): Compromise programming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Miettinen, Kaisa (1998): No-Preference Methods. Boston, MA, Springer US: 67–76</a:t>
            </a:r>
            <a:endParaRPr sz="8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88" y="2313775"/>
            <a:ext cx="7249575" cy="75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826" y="3243501"/>
            <a:ext cx="2184164" cy="7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2;p37">
            <a:extLst>
              <a:ext uri="{FF2B5EF4-FFF2-40B4-BE49-F238E27FC236}">
                <a16:creationId xmlns:a16="http://schemas.microsoft.com/office/drawing/2014/main" id="{95D3F88C-77A5-1528-FC66-3CB21349C31C}"/>
              </a:ext>
            </a:extLst>
          </p:cNvPr>
          <p:cNvSpPr/>
          <p:nvPr/>
        </p:nvSpPr>
        <p:spPr>
          <a:xfrm>
            <a:off x="0" y="5020600"/>
            <a:ext cx="9144000" cy="1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Harshal Bharat </a:t>
            </a:r>
            <a:r>
              <a:rPr lang="en-GB" sz="700" dirty="0" err="1">
                <a:solidFill>
                  <a:schemeClr val="dk1"/>
                </a:solidFill>
              </a:rPr>
              <a:t>Dupare</a:t>
            </a:r>
            <a:r>
              <a:rPr lang="en-GB" sz="700" dirty="0">
                <a:solidFill>
                  <a:schemeClr val="dk1"/>
                </a:solidFill>
              </a:rPr>
              <a:t>, 18MA20015                                                                                                                                                                                            Department of Mathematics, Indian Institute of Technology Kharagpur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Microsoft Office PowerPoint</Application>
  <PresentationFormat>On-screen Show (16:9)</PresentationFormat>
  <Paragraphs>111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Times New Roman</vt:lpstr>
      <vt:lpstr>Roboto Light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HARSHAL DUPARE</cp:lastModifiedBy>
  <cp:revision>1</cp:revision>
  <dcterms:modified xsi:type="dcterms:W3CDTF">2022-11-28T08:16:22Z</dcterms:modified>
</cp:coreProperties>
</file>