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305-C20E-43AB-8C29-3458B3F3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4550-E2A7-4EA4-AF9F-63C983B6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0C21-8FDA-4962-BBB3-2BEE3C3F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6BA4-B179-45A4-B847-C17FF5B0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CF49-6C35-4A99-88B6-E98383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95CE-FEDA-4FC8-BE44-73B98EE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0D02F-CBC7-486D-A0AF-0839F636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E52B-3F71-49A0-A531-598E0416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FAAA-A0B9-4DCD-89FE-0B9F050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B814-706F-418B-9228-0DC1C2D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2782D-F4E6-4FC7-9A8E-28CED2DA5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D734-D172-4C3A-B912-D3A73C27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FB0D-4833-44F2-9F38-ED77F2F5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9240-B9E4-4481-A0D0-4DCC82BE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38FB-D37C-4D3B-8F8E-9756CFD1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5393-F41D-4E82-A885-976C36DA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5B44-D5B0-4660-A44D-1CDAB94D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2DF84-3F18-4EF6-97B0-9B07BBED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20F1-EC34-4685-B453-DB3EB831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8232-F291-414B-B3B6-C50EDC43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07F1-53B9-4345-A247-954AFD66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716B1-46F4-4E42-9D63-B856A048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7287-ADE5-432A-A289-FB5F9AA2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33F4-6F1F-44C7-925A-49AD20C8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A7F9-AC56-4D3A-BDB4-E24358CE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7373-F11C-4ACC-A41E-C020298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BFFE-52AF-4AFF-9D22-5D5FD26D5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CEA0-673A-4F42-945B-44BD57BD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B3BDA-57E5-41D0-BA24-665CDB7A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4FFB-A273-46FA-81A6-6A3ACBE3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493D-3383-409E-8972-54724DB6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3F73-FC4F-4E53-9367-9C806328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9911-8B74-463D-A7BE-0DDC4061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267A-718D-427A-9F39-5AF4365A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714B5-B426-4DD5-BE39-8902B2A7C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CEB95-25BF-4922-87D2-338A92CF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68FB-E027-49DE-BDB4-4C792323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70F0-59DB-4966-8B1B-BAB17B8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95C63-2F68-4F1E-9E37-13E46E4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DC69-578C-458E-AE26-D6FD858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6CA06-2CBF-4771-B1C1-A3514F38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B59EA-621C-44D6-A103-F8D3BD3B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FFA7-46A8-43A9-87B2-B702BDB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BCDDA-A987-48B3-8835-BF730E01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9C6A4-9CAD-4210-8975-B2513F6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DF06-5B80-4E79-887F-2D13E769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3A0-03CC-4B17-A88C-DE96A02D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6805-BFD1-44AA-9FEA-31F90520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5D372-9BB2-41D1-86F1-5B18B5708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053B-3619-43EB-BB8E-4ADE0F76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33C5-43D7-428A-BB86-E8B03FF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83D5-92C6-49B0-8E2A-F3277F6E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4291-81D7-4105-9A4A-24284E8E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523A1-5E5B-4DD0-835A-5E7F245D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F6C8-BB2D-4C14-9F80-F490BF6A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0278-2BE1-410B-929B-6D71F6F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73B3-180A-4197-BCA5-93818399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530C-B5B7-41F3-A850-EA2ED8A7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B610A3E-5DE0-4A40-8382-0549DC42EA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93719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5F0E1-8C5A-4269-A980-89488324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C82C-6927-44F4-8D97-7FA2035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A9C2-1095-48B5-9E99-4AA70BDA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1AB3-4D51-46BD-86AA-76EC3F0E1BF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07AB-A6B0-4E18-BC39-AFE4CE61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FCA0-7250-4EE3-AFC7-E9982FB4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9FDE-62E5-4FB6-88FB-30C6D4ED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3A06EE-F796-4ACA-88B3-E7A1036F31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1142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BC86519E-6078-48EB-B572-A52CE3BEAF55}"/>
              </a:ext>
            </a:extLst>
          </p:cNvPr>
          <p:cNvSpPr/>
          <p:nvPr/>
        </p:nvSpPr>
        <p:spPr>
          <a:xfrm>
            <a:off x="7586122" y="3319866"/>
            <a:ext cx="1457325" cy="120492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8DDC9-50AA-459E-A255-7CC7FA3309C7}"/>
              </a:ext>
            </a:extLst>
          </p:cNvPr>
          <p:cNvSpPr/>
          <p:nvPr/>
        </p:nvSpPr>
        <p:spPr>
          <a:xfrm>
            <a:off x="5923480" y="2599266"/>
            <a:ext cx="904875" cy="4549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Switch</a:t>
            </a:r>
          </a:p>
        </p:txBody>
      </p:sp>
      <p:sp>
        <p:nvSpPr>
          <p:cNvPr id="7" name="Freeform 35">
            <a:extLst>
              <a:ext uri="{FF2B5EF4-FFF2-40B4-BE49-F238E27FC236}">
                <a16:creationId xmlns:a16="http://schemas.microsoft.com/office/drawing/2014/main" id="{C1ACF8F9-ABE2-42EE-96A2-0A3330391238}"/>
              </a:ext>
            </a:extLst>
          </p:cNvPr>
          <p:cNvSpPr>
            <a:spLocks noEditPoints="1"/>
          </p:cNvSpPr>
          <p:nvPr/>
        </p:nvSpPr>
        <p:spPr bwMode="auto">
          <a:xfrm>
            <a:off x="4261250" y="1502208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819AF-B066-4151-96DB-126E761775C9}"/>
              </a:ext>
            </a:extLst>
          </p:cNvPr>
          <p:cNvSpPr txBox="1"/>
          <p:nvPr/>
        </p:nvSpPr>
        <p:spPr>
          <a:xfrm>
            <a:off x="3621651" y="1094552"/>
            <a:ext cx="1678665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VM1 – Open5gs</a:t>
            </a:r>
          </a:p>
        </p:txBody>
      </p:sp>
      <p:sp>
        <p:nvSpPr>
          <p:cNvPr id="9" name="Freeform 35">
            <a:extLst>
              <a:ext uri="{FF2B5EF4-FFF2-40B4-BE49-F238E27FC236}">
                <a16:creationId xmlns:a16="http://schemas.microsoft.com/office/drawing/2014/main" id="{984F42E7-212B-45A5-AD24-9FE86DA65C2F}"/>
              </a:ext>
            </a:extLst>
          </p:cNvPr>
          <p:cNvSpPr>
            <a:spLocks noEditPoints="1"/>
          </p:cNvSpPr>
          <p:nvPr/>
        </p:nvSpPr>
        <p:spPr bwMode="auto">
          <a:xfrm>
            <a:off x="4261250" y="3995355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5B891-7E34-48D6-926C-FBFE299E62E8}"/>
              </a:ext>
            </a:extLst>
          </p:cNvPr>
          <p:cNvSpPr txBox="1"/>
          <p:nvPr/>
        </p:nvSpPr>
        <p:spPr>
          <a:xfrm>
            <a:off x="3691382" y="3587620"/>
            <a:ext cx="1539204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VM3 – Ansible</a:t>
            </a: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4A265B70-5360-4072-A848-282E344A0FD1}"/>
              </a:ext>
            </a:extLst>
          </p:cNvPr>
          <p:cNvSpPr>
            <a:spLocks noEditPoints="1"/>
          </p:cNvSpPr>
          <p:nvPr/>
        </p:nvSpPr>
        <p:spPr bwMode="auto">
          <a:xfrm>
            <a:off x="7868049" y="1502208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0930A-1B99-4CC6-9B66-24CECEEC2736}"/>
              </a:ext>
            </a:extLst>
          </p:cNvPr>
          <p:cNvSpPr txBox="1"/>
          <p:nvPr/>
        </p:nvSpPr>
        <p:spPr>
          <a:xfrm>
            <a:off x="7298181" y="1094473"/>
            <a:ext cx="1514389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VM2 – </a:t>
            </a:r>
            <a:r>
              <a:rPr lang="en-US" dirty="0" err="1"/>
              <a:t>srsRAN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724470-A04C-4CCD-8AFF-7AD10952EA29}"/>
              </a:ext>
            </a:extLst>
          </p:cNvPr>
          <p:cNvCxnSpPr>
            <a:cxnSpLocks/>
            <a:stCxn id="7" idx="20"/>
            <a:endCxn id="6" idx="1"/>
          </p:cNvCxnSpPr>
          <p:nvPr/>
        </p:nvCxnSpPr>
        <p:spPr>
          <a:xfrm>
            <a:off x="4800178" y="1792877"/>
            <a:ext cx="1123302" cy="1033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307BE2A-7550-4926-B1CE-7DDFC8A717EF}"/>
              </a:ext>
            </a:extLst>
          </p:cNvPr>
          <p:cNvCxnSpPr>
            <a:cxnSpLocks/>
            <a:stCxn id="11" idx="31"/>
            <a:endCxn id="6" idx="0"/>
          </p:cNvCxnSpPr>
          <p:nvPr/>
        </p:nvCxnSpPr>
        <p:spPr>
          <a:xfrm flipH="1">
            <a:off x="6375918" y="1851702"/>
            <a:ext cx="1733958" cy="747564"/>
          </a:xfrm>
          <a:prstGeom prst="bentConnector4">
            <a:avLst>
              <a:gd name="adj1" fmla="val -1465"/>
              <a:gd name="adj2" fmla="val 55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E82D818-F245-40BD-8CBE-0CB964C11C52}"/>
              </a:ext>
            </a:extLst>
          </p:cNvPr>
          <p:cNvCxnSpPr>
            <a:cxnSpLocks/>
            <a:stCxn id="6" idx="2"/>
            <a:endCxn id="9" idx="37"/>
          </p:cNvCxnSpPr>
          <p:nvPr/>
        </p:nvCxnSpPr>
        <p:spPr>
          <a:xfrm rot="5400000">
            <a:off x="4968697" y="2871882"/>
            <a:ext cx="1224884" cy="1589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3A8C77-727D-4960-B8D7-815A927171E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6828355" y="2826743"/>
            <a:ext cx="762287" cy="10955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B8EC4D-474F-4F0F-9EAD-7D547B55B709}"/>
              </a:ext>
            </a:extLst>
          </p:cNvPr>
          <p:cNvSpPr/>
          <p:nvPr/>
        </p:nvSpPr>
        <p:spPr>
          <a:xfrm>
            <a:off x="8240581" y="1956928"/>
            <a:ext cx="643466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28980A-4971-4754-A1C6-6AC50D7F5AD1}"/>
              </a:ext>
            </a:extLst>
          </p:cNvPr>
          <p:cNvSpPr/>
          <p:nvPr/>
        </p:nvSpPr>
        <p:spPr>
          <a:xfrm>
            <a:off x="4844089" y="4309573"/>
            <a:ext cx="643466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E82D39-0974-42A9-86B2-4BE5C60E64F5}"/>
              </a:ext>
            </a:extLst>
          </p:cNvPr>
          <p:cNvSpPr/>
          <p:nvPr/>
        </p:nvSpPr>
        <p:spPr>
          <a:xfrm>
            <a:off x="4587120" y="1956928"/>
            <a:ext cx="643466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4BD8C2-DDF9-4722-A7E8-8E7E6C31ED10}"/>
              </a:ext>
            </a:extLst>
          </p:cNvPr>
          <p:cNvCxnSpPr/>
          <p:nvPr/>
        </p:nvCxnSpPr>
        <p:spPr>
          <a:xfrm flipV="1">
            <a:off x="4166118" y="2038220"/>
            <a:ext cx="0" cy="1281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286CE2-53A9-4A55-8655-336DB3A77FC4}"/>
              </a:ext>
            </a:extLst>
          </p:cNvPr>
          <p:cNvSpPr txBox="1"/>
          <p:nvPr/>
        </p:nvSpPr>
        <p:spPr>
          <a:xfrm>
            <a:off x="3701765" y="251896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SSH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3F201F-DB95-4FA9-B7A7-3460550000A3}"/>
              </a:ext>
            </a:extLst>
          </p:cNvPr>
          <p:cNvCxnSpPr>
            <a:cxnSpLocks/>
          </p:cNvCxnSpPr>
          <p:nvPr/>
        </p:nvCxnSpPr>
        <p:spPr>
          <a:xfrm flipV="1">
            <a:off x="5588020" y="1956928"/>
            <a:ext cx="2151031" cy="17573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B29BB7-6B66-4856-8E6B-7D611C766E9B}"/>
              </a:ext>
            </a:extLst>
          </p:cNvPr>
          <p:cNvSpPr txBox="1"/>
          <p:nvPr/>
        </p:nvSpPr>
        <p:spPr>
          <a:xfrm>
            <a:off x="5502577" y="319808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SSH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2F4E9D-480E-42D7-90F8-819A7F59076B}"/>
              </a:ext>
            </a:extLst>
          </p:cNvPr>
          <p:cNvGrpSpPr/>
          <p:nvPr/>
        </p:nvGrpSpPr>
        <p:grpSpPr>
          <a:xfrm>
            <a:off x="3036249" y="5292362"/>
            <a:ext cx="346075" cy="449263"/>
            <a:chOff x="7470775" y="4067176"/>
            <a:chExt cx="346075" cy="449263"/>
          </a:xfrm>
          <a:solidFill>
            <a:schemeClr val="accent1">
              <a:lumMod val="75000"/>
            </a:schemeClr>
          </a:solidFill>
        </p:grpSpPr>
        <p:sp>
          <p:nvSpPr>
            <p:cNvPr id="54" name="Freeform 92">
              <a:extLst>
                <a:ext uri="{FF2B5EF4-FFF2-40B4-BE49-F238E27FC236}">
                  <a16:creationId xmlns:a16="http://schemas.microsoft.com/office/drawing/2014/main" id="{A7F1909A-F357-4AB4-8DF1-56B5A86E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5" y="4067176"/>
              <a:ext cx="346075" cy="449263"/>
            </a:xfrm>
            <a:custGeom>
              <a:avLst/>
              <a:gdLst>
                <a:gd name="T0" fmla="*/ 82 w 92"/>
                <a:gd name="T1" fmla="*/ 0 h 119"/>
                <a:gd name="T2" fmla="*/ 77 w 92"/>
                <a:gd name="T3" fmla="*/ 0 h 119"/>
                <a:gd name="T4" fmla="*/ 14 w 92"/>
                <a:gd name="T5" fmla="*/ 0 h 119"/>
                <a:gd name="T6" fmla="*/ 9 w 92"/>
                <a:gd name="T7" fmla="*/ 0 h 119"/>
                <a:gd name="T8" fmla="*/ 0 w 92"/>
                <a:gd name="T9" fmla="*/ 10 h 119"/>
                <a:gd name="T10" fmla="*/ 0 w 92"/>
                <a:gd name="T11" fmla="*/ 110 h 119"/>
                <a:gd name="T12" fmla="*/ 9 w 92"/>
                <a:gd name="T13" fmla="*/ 119 h 119"/>
                <a:gd name="T14" fmla="*/ 82 w 92"/>
                <a:gd name="T15" fmla="*/ 119 h 119"/>
                <a:gd name="T16" fmla="*/ 92 w 92"/>
                <a:gd name="T17" fmla="*/ 110 h 119"/>
                <a:gd name="T18" fmla="*/ 92 w 92"/>
                <a:gd name="T19" fmla="*/ 10 h 119"/>
                <a:gd name="T20" fmla="*/ 82 w 92"/>
                <a:gd name="T21" fmla="*/ 0 h 119"/>
                <a:gd name="T22" fmla="*/ 16 w 92"/>
                <a:gd name="T23" fmla="*/ 4 h 119"/>
                <a:gd name="T24" fmla="*/ 75 w 92"/>
                <a:gd name="T25" fmla="*/ 4 h 119"/>
                <a:gd name="T26" fmla="*/ 75 w 92"/>
                <a:gd name="T27" fmla="*/ 12 h 119"/>
                <a:gd name="T28" fmla="*/ 16 w 92"/>
                <a:gd name="T29" fmla="*/ 12 h 119"/>
                <a:gd name="T30" fmla="*/ 16 w 92"/>
                <a:gd name="T31" fmla="*/ 4 h 119"/>
                <a:gd name="T32" fmla="*/ 88 w 92"/>
                <a:gd name="T33" fmla="*/ 110 h 119"/>
                <a:gd name="T34" fmla="*/ 82 w 92"/>
                <a:gd name="T35" fmla="*/ 115 h 119"/>
                <a:gd name="T36" fmla="*/ 9 w 92"/>
                <a:gd name="T37" fmla="*/ 115 h 119"/>
                <a:gd name="T38" fmla="*/ 4 w 92"/>
                <a:gd name="T39" fmla="*/ 110 h 119"/>
                <a:gd name="T40" fmla="*/ 4 w 92"/>
                <a:gd name="T41" fmla="*/ 10 h 119"/>
                <a:gd name="T42" fmla="*/ 9 w 92"/>
                <a:gd name="T43" fmla="*/ 4 h 119"/>
                <a:gd name="T44" fmla="*/ 12 w 92"/>
                <a:gd name="T45" fmla="*/ 4 h 119"/>
                <a:gd name="T46" fmla="*/ 12 w 92"/>
                <a:gd name="T47" fmla="*/ 14 h 119"/>
                <a:gd name="T48" fmla="*/ 14 w 92"/>
                <a:gd name="T49" fmla="*/ 16 h 119"/>
                <a:gd name="T50" fmla="*/ 77 w 92"/>
                <a:gd name="T51" fmla="*/ 16 h 119"/>
                <a:gd name="T52" fmla="*/ 79 w 92"/>
                <a:gd name="T53" fmla="*/ 14 h 119"/>
                <a:gd name="T54" fmla="*/ 79 w 92"/>
                <a:gd name="T55" fmla="*/ 4 h 119"/>
                <a:gd name="T56" fmla="*/ 82 w 92"/>
                <a:gd name="T57" fmla="*/ 4 h 119"/>
                <a:gd name="T58" fmla="*/ 88 w 92"/>
                <a:gd name="T59" fmla="*/ 10 h 119"/>
                <a:gd name="T60" fmla="*/ 88 w 92"/>
                <a:gd name="T61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82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5"/>
                    <a:pt x="4" y="119"/>
                    <a:pt x="9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8" y="119"/>
                    <a:pt x="92" y="115"/>
                    <a:pt x="92" y="1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4"/>
                    <a:pt x="88" y="0"/>
                    <a:pt x="82" y="0"/>
                  </a:cubicBezTo>
                  <a:close/>
                  <a:moveTo>
                    <a:pt x="16" y="4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6" y="4"/>
                  </a:lnTo>
                  <a:close/>
                  <a:moveTo>
                    <a:pt x="88" y="110"/>
                  </a:moveTo>
                  <a:cubicBezTo>
                    <a:pt x="88" y="113"/>
                    <a:pt x="85" y="115"/>
                    <a:pt x="82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6" y="115"/>
                    <a:pt x="4" y="113"/>
                    <a:pt x="4" y="1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8" y="16"/>
                    <a:pt x="79" y="15"/>
                    <a:pt x="79" y="1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5" y="4"/>
                    <a:pt x="88" y="7"/>
                    <a:pt x="88" y="10"/>
                  </a:cubicBezTo>
                  <a:lnTo>
                    <a:pt x="8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3">
              <a:extLst>
                <a:ext uri="{FF2B5EF4-FFF2-40B4-BE49-F238E27FC236}">
                  <a16:creationId xmlns:a16="http://schemas.microsoft.com/office/drawing/2014/main" id="{EBF85841-09C4-46FA-B72C-16516F7A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191001"/>
              <a:ext cx="71438" cy="53975"/>
            </a:xfrm>
            <a:custGeom>
              <a:avLst/>
              <a:gdLst>
                <a:gd name="T0" fmla="*/ 15 w 19"/>
                <a:gd name="T1" fmla="*/ 1 h 14"/>
                <a:gd name="T2" fmla="*/ 7 w 19"/>
                <a:gd name="T3" fmla="*/ 9 h 14"/>
                <a:gd name="T4" fmla="*/ 4 w 19"/>
                <a:gd name="T5" fmla="*/ 6 h 14"/>
                <a:gd name="T6" fmla="*/ 1 w 19"/>
                <a:gd name="T7" fmla="*/ 6 h 14"/>
                <a:gd name="T8" fmla="*/ 1 w 19"/>
                <a:gd name="T9" fmla="*/ 9 h 14"/>
                <a:gd name="T10" fmla="*/ 6 w 19"/>
                <a:gd name="T11" fmla="*/ 13 h 14"/>
                <a:gd name="T12" fmla="*/ 7 w 19"/>
                <a:gd name="T13" fmla="*/ 14 h 14"/>
                <a:gd name="T14" fmla="*/ 8 w 19"/>
                <a:gd name="T15" fmla="*/ 13 h 14"/>
                <a:gd name="T16" fmla="*/ 18 w 19"/>
                <a:gd name="T17" fmla="*/ 4 h 14"/>
                <a:gd name="T18" fmla="*/ 18 w 19"/>
                <a:gd name="T19" fmla="*/ 1 h 14"/>
                <a:gd name="T20" fmla="*/ 15 w 19"/>
                <a:gd name="T2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1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4"/>
                    <a:pt x="8" y="14"/>
                    <a:pt x="8" y="1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2"/>
                    <a:pt x="18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4">
              <a:extLst>
                <a:ext uri="{FF2B5EF4-FFF2-40B4-BE49-F238E27FC236}">
                  <a16:creationId xmlns:a16="http://schemas.microsoft.com/office/drawing/2014/main" id="{BCEC0530-7083-41C5-BCDF-4384F5434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283076"/>
              <a:ext cx="71438" cy="52388"/>
            </a:xfrm>
            <a:custGeom>
              <a:avLst/>
              <a:gdLst>
                <a:gd name="T0" fmla="*/ 15 w 19"/>
                <a:gd name="T1" fmla="*/ 1 h 14"/>
                <a:gd name="T2" fmla="*/ 7 w 19"/>
                <a:gd name="T3" fmla="*/ 9 h 14"/>
                <a:gd name="T4" fmla="*/ 4 w 19"/>
                <a:gd name="T5" fmla="*/ 6 h 14"/>
                <a:gd name="T6" fmla="*/ 1 w 19"/>
                <a:gd name="T7" fmla="*/ 6 h 14"/>
                <a:gd name="T8" fmla="*/ 1 w 19"/>
                <a:gd name="T9" fmla="*/ 9 h 14"/>
                <a:gd name="T10" fmla="*/ 6 w 19"/>
                <a:gd name="T11" fmla="*/ 14 h 14"/>
                <a:gd name="T12" fmla="*/ 7 w 19"/>
                <a:gd name="T13" fmla="*/ 14 h 14"/>
                <a:gd name="T14" fmla="*/ 8 w 19"/>
                <a:gd name="T15" fmla="*/ 14 h 14"/>
                <a:gd name="T16" fmla="*/ 18 w 19"/>
                <a:gd name="T17" fmla="*/ 4 h 14"/>
                <a:gd name="T18" fmla="*/ 18 w 19"/>
                <a:gd name="T19" fmla="*/ 1 h 14"/>
                <a:gd name="T20" fmla="*/ 15 w 19"/>
                <a:gd name="T2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1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2"/>
                    <a:pt x="18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5">
              <a:extLst>
                <a:ext uri="{FF2B5EF4-FFF2-40B4-BE49-F238E27FC236}">
                  <a16:creationId xmlns:a16="http://schemas.microsoft.com/office/drawing/2014/main" id="{AB1CB909-009F-4197-BD1B-63E8AB311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376738"/>
              <a:ext cx="71438" cy="52388"/>
            </a:xfrm>
            <a:custGeom>
              <a:avLst/>
              <a:gdLst>
                <a:gd name="T0" fmla="*/ 15 w 19"/>
                <a:gd name="T1" fmla="*/ 0 h 14"/>
                <a:gd name="T2" fmla="*/ 7 w 19"/>
                <a:gd name="T3" fmla="*/ 9 h 14"/>
                <a:gd name="T4" fmla="*/ 4 w 19"/>
                <a:gd name="T5" fmla="*/ 5 h 14"/>
                <a:gd name="T6" fmla="*/ 1 w 19"/>
                <a:gd name="T7" fmla="*/ 5 h 14"/>
                <a:gd name="T8" fmla="*/ 1 w 19"/>
                <a:gd name="T9" fmla="*/ 8 h 14"/>
                <a:gd name="T10" fmla="*/ 6 w 19"/>
                <a:gd name="T11" fmla="*/ 13 h 14"/>
                <a:gd name="T12" fmla="*/ 7 w 19"/>
                <a:gd name="T13" fmla="*/ 14 h 14"/>
                <a:gd name="T14" fmla="*/ 8 w 19"/>
                <a:gd name="T15" fmla="*/ 13 h 14"/>
                <a:gd name="T16" fmla="*/ 18 w 19"/>
                <a:gd name="T17" fmla="*/ 3 h 14"/>
                <a:gd name="T18" fmla="*/ 18 w 19"/>
                <a:gd name="T19" fmla="*/ 0 h 14"/>
                <a:gd name="T20" fmla="*/ 15 w 19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32A7DA22-DED0-4937-9AEF-4946D2354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229101"/>
              <a:ext cx="115888" cy="15875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28B2003F-141B-47CC-ADC8-3D964FF1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319588"/>
              <a:ext cx="115888" cy="15875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C2F4B01A-4551-411E-8A25-04AEA8EC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414838"/>
              <a:ext cx="115888" cy="14288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0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97D958-D546-46D7-871F-36FFF2BAB8B7}"/>
              </a:ext>
            </a:extLst>
          </p:cNvPr>
          <p:cNvGrpSpPr/>
          <p:nvPr/>
        </p:nvGrpSpPr>
        <p:grpSpPr>
          <a:xfrm>
            <a:off x="3911462" y="5318556"/>
            <a:ext cx="471488" cy="396875"/>
            <a:chOff x="2274888" y="6743701"/>
            <a:chExt cx="471488" cy="396875"/>
          </a:xfrm>
          <a:solidFill>
            <a:schemeClr val="accent1">
              <a:lumMod val="75000"/>
            </a:schemeClr>
          </a:solidFill>
        </p:grpSpPr>
        <p:sp>
          <p:nvSpPr>
            <p:cNvPr id="62" name="Freeform 173">
              <a:extLst>
                <a:ext uri="{FF2B5EF4-FFF2-40B4-BE49-F238E27FC236}">
                  <a16:creationId xmlns:a16="http://schemas.microsoft.com/office/drawing/2014/main" id="{24501ED2-EDF0-418C-BD1A-638B3DF8B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888" y="6743701"/>
              <a:ext cx="320675" cy="396875"/>
            </a:xfrm>
            <a:custGeom>
              <a:avLst/>
              <a:gdLst>
                <a:gd name="T0" fmla="*/ 83 w 85"/>
                <a:gd name="T1" fmla="*/ 105 h 105"/>
                <a:gd name="T2" fmla="*/ 2 w 85"/>
                <a:gd name="T3" fmla="*/ 105 h 105"/>
                <a:gd name="T4" fmla="*/ 0 w 85"/>
                <a:gd name="T5" fmla="*/ 103 h 105"/>
                <a:gd name="T6" fmla="*/ 0 w 85"/>
                <a:gd name="T7" fmla="*/ 2 h 105"/>
                <a:gd name="T8" fmla="*/ 2 w 85"/>
                <a:gd name="T9" fmla="*/ 0 h 105"/>
                <a:gd name="T10" fmla="*/ 83 w 85"/>
                <a:gd name="T11" fmla="*/ 0 h 105"/>
                <a:gd name="T12" fmla="*/ 85 w 85"/>
                <a:gd name="T13" fmla="*/ 2 h 105"/>
                <a:gd name="T14" fmla="*/ 85 w 85"/>
                <a:gd name="T15" fmla="*/ 34 h 105"/>
                <a:gd name="T16" fmla="*/ 83 w 85"/>
                <a:gd name="T17" fmla="*/ 36 h 105"/>
                <a:gd name="T18" fmla="*/ 81 w 85"/>
                <a:gd name="T19" fmla="*/ 34 h 105"/>
                <a:gd name="T20" fmla="*/ 81 w 85"/>
                <a:gd name="T21" fmla="*/ 4 h 105"/>
                <a:gd name="T22" fmla="*/ 4 w 85"/>
                <a:gd name="T23" fmla="*/ 4 h 105"/>
                <a:gd name="T24" fmla="*/ 4 w 85"/>
                <a:gd name="T25" fmla="*/ 101 h 105"/>
                <a:gd name="T26" fmla="*/ 81 w 85"/>
                <a:gd name="T27" fmla="*/ 101 h 105"/>
                <a:gd name="T28" fmla="*/ 81 w 85"/>
                <a:gd name="T29" fmla="*/ 61 h 105"/>
                <a:gd name="T30" fmla="*/ 83 w 85"/>
                <a:gd name="T31" fmla="*/ 59 h 105"/>
                <a:gd name="T32" fmla="*/ 85 w 85"/>
                <a:gd name="T33" fmla="*/ 61 h 105"/>
                <a:gd name="T34" fmla="*/ 85 w 85"/>
                <a:gd name="T35" fmla="*/ 103 h 105"/>
                <a:gd name="T36" fmla="*/ 83 w 85"/>
                <a:gd name="T3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5">
                  <a:moveTo>
                    <a:pt x="8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5" y="0"/>
                    <a:pt x="85" y="2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5"/>
                    <a:pt x="84" y="36"/>
                    <a:pt x="83" y="36"/>
                  </a:cubicBezTo>
                  <a:cubicBezTo>
                    <a:pt x="81" y="36"/>
                    <a:pt x="81" y="35"/>
                    <a:pt x="81" y="3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0"/>
                    <a:pt x="81" y="59"/>
                    <a:pt x="83" y="59"/>
                  </a:cubicBezTo>
                  <a:cubicBezTo>
                    <a:pt x="84" y="59"/>
                    <a:pt x="85" y="60"/>
                    <a:pt x="85" y="61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5" y="104"/>
                    <a:pt x="84" y="105"/>
                    <a:pt x="8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4">
              <a:extLst>
                <a:ext uri="{FF2B5EF4-FFF2-40B4-BE49-F238E27FC236}">
                  <a16:creationId xmlns:a16="http://schemas.microsoft.com/office/drawing/2014/main" id="{840C87DA-F868-47E7-9E24-B218817E6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6842126"/>
              <a:ext cx="74613" cy="74613"/>
            </a:xfrm>
            <a:custGeom>
              <a:avLst/>
              <a:gdLst>
                <a:gd name="T0" fmla="*/ 18 w 20"/>
                <a:gd name="T1" fmla="*/ 20 h 20"/>
                <a:gd name="T2" fmla="*/ 2 w 20"/>
                <a:gd name="T3" fmla="*/ 20 h 20"/>
                <a:gd name="T4" fmla="*/ 0 w 20"/>
                <a:gd name="T5" fmla="*/ 18 h 20"/>
                <a:gd name="T6" fmla="*/ 0 w 20"/>
                <a:gd name="T7" fmla="*/ 2 h 20"/>
                <a:gd name="T8" fmla="*/ 2 w 20"/>
                <a:gd name="T9" fmla="*/ 0 h 20"/>
                <a:gd name="T10" fmla="*/ 18 w 20"/>
                <a:gd name="T11" fmla="*/ 0 h 20"/>
                <a:gd name="T12" fmla="*/ 20 w 20"/>
                <a:gd name="T13" fmla="*/ 2 h 20"/>
                <a:gd name="T14" fmla="*/ 20 w 20"/>
                <a:gd name="T15" fmla="*/ 18 h 20"/>
                <a:gd name="T16" fmla="*/ 18 w 20"/>
                <a:gd name="T17" fmla="*/ 20 h 20"/>
                <a:gd name="T18" fmla="*/ 4 w 20"/>
                <a:gd name="T19" fmla="*/ 16 h 20"/>
                <a:gd name="T20" fmla="*/ 16 w 20"/>
                <a:gd name="T21" fmla="*/ 16 h 20"/>
                <a:gd name="T22" fmla="*/ 16 w 20"/>
                <a:gd name="T23" fmla="*/ 4 h 20"/>
                <a:gd name="T24" fmla="*/ 4 w 20"/>
                <a:gd name="T25" fmla="*/ 4 h 20"/>
                <a:gd name="T26" fmla="*/ 4 w 20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5">
              <a:extLst>
                <a:ext uri="{FF2B5EF4-FFF2-40B4-BE49-F238E27FC236}">
                  <a16:creationId xmlns:a16="http://schemas.microsoft.com/office/drawing/2014/main" id="{0AB15D26-06EF-4414-8B40-2EDF65201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6965951"/>
              <a:ext cx="74613" cy="76200"/>
            </a:xfrm>
            <a:custGeom>
              <a:avLst/>
              <a:gdLst>
                <a:gd name="T0" fmla="*/ 18 w 20"/>
                <a:gd name="T1" fmla="*/ 20 h 20"/>
                <a:gd name="T2" fmla="*/ 2 w 20"/>
                <a:gd name="T3" fmla="*/ 20 h 20"/>
                <a:gd name="T4" fmla="*/ 0 w 20"/>
                <a:gd name="T5" fmla="*/ 18 h 20"/>
                <a:gd name="T6" fmla="*/ 0 w 20"/>
                <a:gd name="T7" fmla="*/ 2 h 20"/>
                <a:gd name="T8" fmla="*/ 2 w 20"/>
                <a:gd name="T9" fmla="*/ 0 h 20"/>
                <a:gd name="T10" fmla="*/ 18 w 20"/>
                <a:gd name="T11" fmla="*/ 0 h 20"/>
                <a:gd name="T12" fmla="*/ 20 w 20"/>
                <a:gd name="T13" fmla="*/ 2 h 20"/>
                <a:gd name="T14" fmla="*/ 20 w 20"/>
                <a:gd name="T15" fmla="*/ 18 h 20"/>
                <a:gd name="T16" fmla="*/ 18 w 20"/>
                <a:gd name="T17" fmla="*/ 20 h 20"/>
                <a:gd name="T18" fmla="*/ 4 w 20"/>
                <a:gd name="T19" fmla="*/ 16 h 20"/>
                <a:gd name="T20" fmla="*/ 16 w 20"/>
                <a:gd name="T21" fmla="*/ 16 h 20"/>
                <a:gd name="T22" fmla="*/ 16 w 20"/>
                <a:gd name="T23" fmla="*/ 4 h 20"/>
                <a:gd name="T24" fmla="*/ 4 w 20"/>
                <a:gd name="T25" fmla="*/ 4 h 20"/>
                <a:gd name="T26" fmla="*/ 4 w 20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6">
              <a:extLst>
                <a:ext uri="{FF2B5EF4-FFF2-40B4-BE49-F238E27FC236}">
                  <a16:creationId xmlns:a16="http://schemas.microsoft.com/office/drawing/2014/main" id="{69FC0543-918E-4758-98BB-DCFD8885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6902451"/>
              <a:ext cx="71438" cy="14288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7">
              <a:extLst>
                <a:ext uri="{FF2B5EF4-FFF2-40B4-BE49-F238E27FC236}">
                  <a16:creationId xmlns:a16="http://schemas.microsoft.com/office/drawing/2014/main" id="{161EAA52-22B1-4020-9B2E-DEF709C92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7026276"/>
              <a:ext cx="71438" cy="15875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78">
              <a:extLst>
                <a:ext uri="{FF2B5EF4-FFF2-40B4-BE49-F238E27FC236}">
                  <a16:creationId xmlns:a16="http://schemas.microsoft.com/office/drawing/2014/main" id="{AE96011A-E2B8-433F-9712-C11C1B60F3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7138" y="6796088"/>
              <a:ext cx="215900" cy="211138"/>
            </a:xfrm>
            <a:custGeom>
              <a:avLst/>
              <a:gdLst>
                <a:gd name="T0" fmla="*/ 2 w 57"/>
                <a:gd name="T1" fmla="*/ 56 h 56"/>
                <a:gd name="T2" fmla="*/ 1 w 57"/>
                <a:gd name="T3" fmla="*/ 56 h 56"/>
                <a:gd name="T4" fmla="*/ 0 w 57"/>
                <a:gd name="T5" fmla="*/ 54 h 56"/>
                <a:gd name="T6" fmla="*/ 5 w 57"/>
                <a:gd name="T7" fmla="*/ 37 h 56"/>
                <a:gd name="T8" fmla="*/ 6 w 57"/>
                <a:gd name="T9" fmla="*/ 36 h 56"/>
                <a:gd name="T10" fmla="*/ 41 w 57"/>
                <a:gd name="T11" fmla="*/ 0 h 56"/>
                <a:gd name="T12" fmla="*/ 44 w 57"/>
                <a:gd name="T13" fmla="*/ 0 h 56"/>
                <a:gd name="T14" fmla="*/ 56 w 57"/>
                <a:gd name="T15" fmla="*/ 12 h 56"/>
                <a:gd name="T16" fmla="*/ 57 w 57"/>
                <a:gd name="T17" fmla="*/ 14 h 56"/>
                <a:gd name="T18" fmla="*/ 56 w 57"/>
                <a:gd name="T19" fmla="*/ 15 h 56"/>
                <a:gd name="T20" fmla="*/ 20 w 57"/>
                <a:gd name="T21" fmla="*/ 51 h 56"/>
                <a:gd name="T22" fmla="*/ 19 w 57"/>
                <a:gd name="T23" fmla="*/ 51 h 56"/>
                <a:gd name="T24" fmla="*/ 3 w 57"/>
                <a:gd name="T25" fmla="*/ 56 h 56"/>
                <a:gd name="T26" fmla="*/ 2 w 57"/>
                <a:gd name="T27" fmla="*/ 56 h 56"/>
                <a:gd name="T28" fmla="*/ 9 w 57"/>
                <a:gd name="T29" fmla="*/ 39 h 56"/>
                <a:gd name="T30" fmla="*/ 5 w 57"/>
                <a:gd name="T31" fmla="*/ 51 h 56"/>
                <a:gd name="T32" fmla="*/ 18 w 57"/>
                <a:gd name="T33" fmla="*/ 48 h 56"/>
                <a:gd name="T34" fmla="*/ 52 w 57"/>
                <a:gd name="T35" fmla="*/ 14 h 56"/>
                <a:gd name="T36" fmla="*/ 43 w 57"/>
                <a:gd name="T37" fmla="*/ 5 h 56"/>
                <a:gd name="T38" fmla="*/ 9 w 57"/>
                <a:gd name="T39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56">
                  <a:moveTo>
                    <a:pt x="2" y="56"/>
                  </a:moveTo>
                  <a:cubicBezTo>
                    <a:pt x="2" y="56"/>
                    <a:pt x="1" y="56"/>
                    <a:pt x="1" y="56"/>
                  </a:cubicBezTo>
                  <a:cubicBezTo>
                    <a:pt x="0" y="55"/>
                    <a:pt x="0" y="55"/>
                    <a:pt x="0" y="5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6" y="3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3"/>
                    <a:pt x="57" y="13"/>
                    <a:pt x="57" y="14"/>
                  </a:cubicBezTo>
                  <a:cubicBezTo>
                    <a:pt x="57" y="14"/>
                    <a:pt x="56" y="15"/>
                    <a:pt x="56" y="1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19" y="51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6"/>
                    <a:pt x="2" y="56"/>
                    <a:pt x="2" y="56"/>
                  </a:cubicBezTo>
                  <a:close/>
                  <a:moveTo>
                    <a:pt x="9" y="39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9">
              <a:extLst>
                <a:ext uri="{FF2B5EF4-FFF2-40B4-BE49-F238E27FC236}">
                  <a16:creationId xmlns:a16="http://schemas.microsoft.com/office/drawing/2014/main" id="{3C30D3B6-53A1-4B81-A80B-CD149F70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6932613"/>
              <a:ext cx="60325" cy="60325"/>
            </a:xfrm>
            <a:custGeom>
              <a:avLst/>
              <a:gdLst>
                <a:gd name="T0" fmla="*/ 14 w 16"/>
                <a:gd name="T1" fmla="*/ 16 h 16"/>
                <a:gd name="T2" fmla="*/ 12 w 16"/>
                <a:gd name="T3" fmla="*/ 15 h 16"/>
                <a:gd name="T4" fmla="*/ 1 w 16"/>
                <a:gd name="T5" fmla="*/ 3 h 16"/>
                <a:gd name="T6" fmla="*/ 1 w 16"/>
                <a:gd name="T7" fmla="*/ 0 h 16"/>
                <a:gd name="T8" fmla="*/ 3 w 16"/>
                <a:gd name="T9" fmla="*/ 0 h 16"/>
                <a:gd name="T10" fmla="*/ 15 w 16"/>
                <a:gd name="T11" fmla="*/ 12 h 16"/>
                <a:gd name="T12" fmla="*/ 15 w 16"/>
                <a:gd name="T13" fmla="*/ 15 h 16"/>
                <a:gd name="T14" fmla="*/ 14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cubicBezTo>
                    <a:pt x="13" y="16"/>
                    <a:pt x="13" y="15"/>
                    <a:pt x="12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3"/>
                    <a:pt x="16" y="14"/>
                    <a:pt x="15" y="15"/>
                  </a:cubicBezTo>
                  <a:cubicBezTo>
                    <a:pt x="15" y="15"/>
                    <a:pt x="14" y="16"/>
                    <a:pt x="1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80">
              <a:extLst>
                <a:ext uri="{FF2B5EF4-FFF2-40B4-BE49-F238E27FC236}">
                  <a16:creationId xmlns:a16="http://schemas.microsoft.com/office/drawing/2014/main" id="{E72E813E-6D6B-44E1-9E56-14276EAF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2713" y="6762751"/>
              <a:ext cx="93663" cy="93663"/>
            </a:xfrm>
            <a:custGeom>
              <a:avLst/>
              <a:gdLst>
                <a:gd name="T0" fmla="*/ 14 w 25"/>
                <a:gd name="T1" fmla="*/ 25 h 25"/>
                <a:gd name="T2" fmla="*/ 12 w 25"/>
                <a:gd name="T3" fmla="*/ 24 h 25"/>
                <a:gd name="T4" fmla="*/ 0 w 25"/>
                <a:gd name="T5" fmla="*/ 12 h 25"/>
                <a:gd name="T6" fmla="*/ 0 w 25"/>
                <a:gd name="T7" fmla="*/ 9 h 25"/>
                <a:gd name="T8" fmla="*/ 9 w 25"/>
                <a:gd name="T9" fmla="*/ 1 h 25"/>
                <a:gd name="T10" fmla="*/ 12 w 25"/>
                <a:gd name="T11" fmla="*/ 1 h 25"/>
                <a:gd name="T12" fmla="*/ 24 w 25"/>
                <a:gd name="T13" fmla="*/ 12 h 25"/>
                <a:gd name="T14" fmla="*/ 24 w 25"/>
                <a:gd name="T15" fmla="*/ 15 h 25"/>
                <a:gd name="T16" fmla="*/ 15 w 25"/>
                <a:gd name="T17" fmla="*/ 24 h 25"/>
                <a:gd name="T18" fmla="*/ 14 w 25"/>
                <a:gd name="T19" fmla="*/ 25 h 25"/>
                <a:gd name="T20" fmla="*/ 5 w 25"/>
                <a:gd name="T21" fmla="*/ 11 h 25"/>
                <a:gd name="T22" fmla="*/ 14 w 25"/>
                <a:gd name="T23" fmla="*/ 20 h 25"/>
                <a:gd name="T24" fmla="*/ 20 w 25"/>
                <a:gd name="T25" fmla="*/ 14 h 25"/>
                <a:gd name="T26" fmla="*/ 11 w 25"/>
                <a:gd name="T27" fmla="*/ 5 h 25"/>
                <a:gd name="T28" fmla="*/ 5 w 25"/>
                <a:gd name="T2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5">
                  <a:moveTo>
                    <a:pt x="14" y="25"/>
                  </a:moveTo>
                  <a:cubicBezTo>
                    <a:pt x="13" y="25"/>
                    <a:pt x="13" y="24"/>
                    <a:pt x="12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lose/>
                  <a:moveTo>
                    <a:pt x="5" y="1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1" y="5"/>
                    <a:pt x="11" y="5"/>
                    <a:pt x="11" y="5"/>
                  </a:cubicBez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13">
            <a:extLst>
              <a:ext uri="{FF2B5EF4-FFF2-40B4-BE49-F238E27FC236}">
                <a16:creationId xmlns:a16="http://schemas.microsoft.com/office/drawing/2014/main" id="{981CDD98-D6C2-4705-843D-1E22064C0887}"/>
              </a:ext>
            </a:extLst>
          </p:cNvPr>
          <p:cNvSpPr>
            <a:spLocks noEditPoints="1"/>
          </p:cNvSpPr>
          <p:nvPr/>
        </p:nvSpPr>
        <p:spPr bwMode="auto">
          <a:xfrm>
            <a:off x="4912088" y="5328129"/>
            <a:ext cx="377728" cy="377728"/>
          </a:xfrm>
          <a:custGeom>
            <a:avLst/>
            <a:gdLst>
              <a:gd name="T0" fmla="*/ 118 w 120"/>
              <a:gd name="T1" fmla="*/ 0 h 120"/>
              <a:gd name="T2" fmla="*/ 60 w 120"/>
              <a:gd name="T3" fmla="*/ 0 h 120"/>
              <a:gd name="T4" fmla="*/ 0 w 120"/>
              <a:gd name="T5" fmla="*/ 2 h 120"/>
              <a:gd name="T6" fmla="*/ 0 w 120"/>
              <a:gd name="T7" fmla="*/ 118 h 120"/>
              <a:gd name="T8" fmla="*/ 60 w 120"/>
              <a:gd name="T9" fmla="*/ 120 h 120"/>
              <a:gd name="T10" fmla="*/ 60 w 120"/>
              <a:gd name="T11" fmla="*/ 120 h 120"/>
              <a:gd name="T12" fmla="*/ 120 w 120"/>
              <a:gd name="T13" fmla="*/ 118 h 120"/>
              <a:gd name="T14" fmla="*/ 120 w 120"/>
              <a:gd name="T15" fmla="*/ 60 h 120"/>
              <a:gd name="T16" fmla="*/ 62 w 120"/>
              <a:gd name="T17" fmla="*/ 4 h 120"/>
              <a:gd name="T18" fmla="*/ 116 w 120"/>
              <a:gd name="T19" fmla="*/ 58 h 120"/>
              <a:gd name="T20" fmla="*/ 96 w 120"/>
              <a:gd name="T21" fmla="*/ 58 h 120"/>
              <a:gd name="T22" fmla="*/ 95 w 120"/>
              <a:gd name="T23" fmla="*/ 62 h 120"/>
              <a:gd name="T24" fmla="*/ 90 w 120"/>
              <a:gd name="T25" fmla="*/ 78 h 120"/>
              <a:gd name="T26" fmla="*/ 79 w 120"/>
              <a:gd name="T27" fmla="*/ 69 h 120"/>
              <a:gd name="T28" fmla="*/ 83 w 120"/>
              <a:gd name="T29" fmla="*/ 59 h 120"/>
              <a:gd name="T30" fmla="*/ 79 w 120"/>
              <a:gd name="T31" fmla="*/ 58 h 120"/>
              <a:gd name="T32" fmla="*/ 62 w 120"/>
              <a:gd name="T33" fmla="*/ 43 h 120"/>
              <a:gd name="T34" fmla="*/ 78 w 120"/>
              <a:gd name="T35" fmla="*/ 40 h 120"/>
              <a:gd name="T36" fmla="*/ 70 w 120"/>
              <a:gd name="T37" fmla="*/ 18 h 120"/>
              <a:gd name="T38" fmla="*/ 62 w 120"/>
              <a:gd name="T39" fmla="*/ 4 h 120"/>
              <a:gd name="T40" fmla="*/ 58 w 120"/>
              <a:gd name="T41" fmla="*/ 4 h 120"/>
              <a:gd name="T42" fmla="*/ 58 w 120"/>
              <a:gd name="T43" fmla="*/ 23 h 120"/>
              <a:gd name="T44" fmla="*/ 59 w 120"/>
              <a:gd name="T45" fmla="*/ 26 h 120"/>
              <a:gd name="T46" fmla="*/ 70 w 120"/>
              <a:gd name="T47" fmla="*/ 22 h 120"/>
              <a:gd name="T48" fmla="*/ 76 w 120"/>
              <a:gd name="T49" fmla="*/ 37 h 120"/>
              <a:gd name="T50" fmla="*/ 61 w 120"/>
              <a:gd name="T51" fmla="*/ 37 h 120"/>
              <a:gd name="T52" fmla="*/ 58 w 120"/>
              <a:gd name="T53" fmla="*/ 38 h 120"/>
              <a:gd name="T54" fmla="*/ 58 w 120"/>
              <a:gd name="T55" fmla="*/ 39 h 120"/>
              <a:gd name="T56" fmla="*/ 42 w 120"/>
              <a:gd name="T57" fmla="*/ 58 h 120"/>
              <a:gd name="T58" fmla="*/ 40 w 120"/>
              <a:gd name="T59" fmla="*/ 41 h 120"/>
              <a:gd name="T60" fmla="*/ 18 w 120"/>
              <a:gd name="T61" fmla="*/ 50 h 120"/>
              <a:gd name="T62" fmla="*/ 4 w 120"/>
              <a:gd name="T63" fmla="*/ 58 h 120"/>
              <a:gd name="T64" fmla="*/ 58 w 120"/>
              <a:gd name="T65" fmla="*/ 116 h 120"/>
              <a:gd name="T66" fmla="*/ 4 w 120"/>
              <a:gd name="T67" fmla="*/ 62 h 120"/>
              <a:gd name="T68" fmla="*/ 24 w 120"/>
              <a:gd name="T69" fmla="*/ 62 h 120"/>
              <a:gd name="T70" fmla="*/ 25 w 120"/>
              <a:gd name="T71" fmla="*/ 58 h 120"/>
              <a:gd name="T72" fmla="*/ 30 w 120"/>
              <a:gd name="T73" fmla="*/ 42 h 120"/>
              <a:gd name="T74" fmla="*/ 40 w 120"/>
              <a:gd name="T75" fmla="*/ 51 h 120"/>
              <a:gd name="T76" fmla="*/ 36 w 120"/>
              <a:gd name="T77" fmla="*/ 61 h 120"/>
              <a:gd name="T78" fmla="*/ 39 w 120"/>
              <a:gd name="T79" fmla="*/ 62 h 120"/>
              <a:gd name="T80" fmla="*/ 58 w 120"/>
              <a:gd name="T81" fmla="*/ 77 h 120"/>
              <a:gd name="T82" fmla="*/ 41 w 120"/>
              <a:gd name="T83" fmla="*/ 80 h 120"/>
              <a:gd name="T84" fmla="*/ 49 w 120"/>
              <a:gd name="T85" fmla="*/ 102 h 120"/>
              <a:gd name="T86" fmla="*/ 58 w 120"/>
              <a:gd name="T87" fmla="*/ 116 h 120"/>
              <a:gd name="T88" fmla="*/ 62 w 120"/>
              <a:gd name="T89" fmla="*/ 116 h 120"/>
              <a:gd name="T90" fmla="*/ 60 w 120"/>
              <a:gd name="T91" fmla="*/ 94 h 120"/>
              <a:gd name="T92" fmla="*/ 50 w 120"/>
              <a:gd name="T93" fmla="*/ 98 h 120"/>
              <a:gd name="T94" fmla="*/ 44 w 120"/>
              <a:gd name="T95" fmla="*/ 83 h 120"/>
              <a:gd name="T96" fmla="*/ 58 w 120"/>
              <a:gd name="T97" fmla="*/ 83 h 120"/>
              <a:gd name="T98" fmla="*/ 62 w 120"/>
              <a:gd name="T99" fmla="*/ 82 h 120"/>
              <a:gd name="T100" fmla="*/ 77 w 120"/>
              <a:gd name="T101" fmla="*/ 62 h 120"/>
              <a:gd name="T102" fmla="*/ 80 w 120"/>
              <a:gd name="T103" fmla="*/ 79 h 120"/>
              <a:gd name="T104" fmla="*/ 90 w 120"/>
              <a:gd name="T105" fmla="*/ 82 h 120"/>
              <a:gd name="T106" fmla="*/ 100 w 120"/>
              <a:gd name="T107" fmla="*/ 62 h 120"/>
              <a:gd name="T108" fmla="*/ 116 w 120"/>
              <a:gd name="T109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" h="120">
                <a:moveTo>
                  <a:pt x="120" y="2"/>
                </a:moveTo>
                <a:cubicBezTo>
                  <a:pt x="120" y="1"/>
                  <a:pt x="119" y="0"/>
                  <a:pt x="11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9"/>
                  <a:pt x="1" y="120"/>
                  <a:pt x="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19" y="120"/>
                  <a:pt x="120" y="119"/>
                  <a:pt x="120" y="118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2"/>
                </a:lnTo>
                <a:close/>
                <a:moveTo>
                  <a:pt x="62" y="4"/>
                </a:moveTo>
                <a:cubicBezTo>
                  <a:pt x="116" y="4"/>
                  <a:pt x="116" y="4"/>
                  <a:pt x="116" y="4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5" y="58"/>
                  <a:pt x="94" y="59"/>
                  <a:pt x="94" y="59"/>
                </a:cubicBezTo>
                <a:cubicBezTo>
                  <a:pt x="94" y="60"/>
                  <a:pt x="94" y="61"/>
                  <a:pt x="95" y="62"/>
                </a:cubicBezTo>
                <a:cubicBezTo>
                  <a:pt x="97" y="64"/>
                  <a:pt x="98" y="67"/>
                  <a:pt x="98" y="70"/>
                </a:cubicBezTo>
                <a:cubicBezTo>
                  <a:pt x="97" y="74"/>
                  <a:pt x="94" y="78"/>
                  <a:pt x="90" y="78"/>
                </a:cubicBezTo>
                <a:cubicBezTo>
                  <a:pt x="87" y="78"/>
                  <a:pt x="84" y="78"/>
                  <a:pt x="82" y="76"/>
                </a:cubicBezTo>
                <a:cubicBezTo>
                  <a:pt x="80" y="74"/>
                  <a:pt x="79" y="71"/>
                  <a:pt x="79" y="69"/>
                </a:cubicBezTo>
                <a:cubicBezTo>
                  <a:pt x="79" y="66"/>
                  <a:pt x="81" y="63"/>
                  <a:pt x="83" y="62"/>
                </a:cubicBezTo>
                <a:cubicBezTo>
                  <a:pt x="83" y="61"/>
                  <a:pt x="84" y="60"/>
                  <a:pt x="83" y="59"/>
                </a:cubicBezTo>
                <a:cubicBezTo>
                  <a:pt x="83" y="59"/>
                  <a:pt x="82" y="58"/>
                  <a:pt x="82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43"/>
                  <a:pt x="62" y="43"/>
                  <a:pt x="62" y="43"/>
                </a:cubicBezTo>
                <a:cubicBezTo>
                  <a:pt x="64" y="44"/>
                  <a:pt x="66" y="44"/>
                  <a:pt x="69" y="44"/>
                </a:cubicBezTo>
                <a:cubicBezTo>
                  <a:pt x="72" y="44"/>
                  <a:pt x="76" y="43"/>
                  <a:pt x="78" y="40"/>
                </a:cubicBezTo>
                <a:cubicBezTo>
                  <a:pt x="81" y="37"/>
                  <a:pt x="82" y="33"/>
                  <a:pt x="82" y="30"/>
                </a:cubicBezTo>
                <a:cubicBezTo>
                  <a:pt x="81" y="24"/>
                  <a:pt x="76" y="19"/>
                  <a:pt x="70" y="18"/>
                </a:cubicBezTo>
                <a:cubicBezTo>
                  <a:pt x="67" y="18"/>
                  <a:pt x="64" y="18"/>
                  <a:pt x="62" y="20"/>
                </a:cubicBezTo>
                <a:lnTo>
                  <a:pt x="62" y="4"/>
                </a:lnTo>
                <a:close/>
                <a:moveTo>
                  <a:pt x="4" y="4"/>
                </a:moveTo>
                <a:cubicBezTo>
                  <a:pt x="58" y="4"/>
                  <a:pt x="58" y="4"/>
                  <a:pt x="58" y="4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5"/>
                  <a:pt x="58" y="26"/>
                  <a:pt x="59" y="26"/>
                </a:cubicBezTo>
                <a:cubicBezTo>
                  <a:pt x="60" y="26"/>
                  <a:pt x="61" y="26"/>
                  <a:pt x="61" y="25"/>
                </a:cubicBezTo>
                <a:cubicBezTo>
                  <a:pt x="63" y="23"/>
                  <a:pt x="67" y="21"/>
                  <a:pt x="70" y="22"/>
                </a:cubicBezTo>
                <a:cubicBezTo>
                  <a:pt x="74" y="22"/>
                  <a:pt x="77" y="26"/>
                  <a:pt x="78" y="30"/>
                </a:cubicBezTo>
                <a:cubicBezTo>
                  <a:pt x="78" y="33"/>
                  <a:pt x="77" y="35"/>
                  <a:pt x="76" y="37"/>
                </a:cubicBezTo>
                <a:cubicBezTo>
                  <a:pt x="74" y="39"/>
                  <a:pt x="71" y="40"/>
                  <a:pt x="69" y="40"/>
                </a:cubicBezTo>
                <a:cubicBezTo>
                  <a:pt x="66" y="40"/>
                  <a:pt x="63" y="39"/>
                  <a:pt x="61" y="37"/>
                </a:cubicBezTo>
                <a:cubicBezTo>
                  <a:pt x="61" y="36"/>
                  <a:pt x="60" y="36"/>
                  <a:pt x="59" y="36"/>
                </a:cubicBezTo>
                <a:cubicBezTo>
                  <a:pt x="58" y="37"/>
                  <a:pt x="58" y="37"/>
                  <a:pt x="58" y="38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58"/>
                  <a:pt x="58" y="58"/>
                  <a:pt x="58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3" y="56"/>
                  <a:pt x="44" y="54"/>
                  <a:pt x="44" y="51"/>
                </a:cubicBezTo>
                <a:cubicBezTo>
                  <a:pt x="44" y="47"/>
                  <a:pt x="43" y="44"/>
                  <a:pt x="40" y="41"/>
                </a:cubicBezTo>
                <a:cubicBezTo>
                  <a:pt x="37" y="39"/>
                  <a:pt x="33" y="38"/>
                  <a:pt x="29" y="38"/>
                </a:cubicBezTo>
                <a:cubicBezTo>
                  <a:pt x="23" y="39"/>
                  <a:pt x="18" y="43"/>
                  <a:pt x="18" y="50"/>
                </a:cubicBezTo>
                <a:cubicBezTo>
                  <a:pt x="17" y="53"/>
                  <a:pt x="18" y="56"/>
                  <a:pt x="19" y="58"/>
                </a:cubicBezTo>
                <a:cubicBezTo>
                  <a:pt x="4" y="58"/>
                  <a:pt x="4" y="58"/>
                  <a:pt x="4" y="58"/>
                </a:cubicBezTo>
                <a:lnTo>
                  <a:pt x="4" y="4"/>
                </a:lnTo>
                <a:close/>
                <a:moveTo>
                  <a:pt x="58" y="116"/>
                </a:moveTo>
                <a:cubicBezTo>
                  <a:pt x="4" y="116"/>
                  <a:pt x="4" y="116"/>
                  <a:pt x="4" y="116"/>
                </a:cubicBezTo>
                <a:cubicBezTo>
                  <a:pt x="4" y="62"/>
                  <a:pt x="4" y="62"/>
                  <a:pt x="4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5" y="62"/>
                  <a:pt x="25" y="61"/>
                  <a:pt x="26" y="61"/>
                </a:cubicBezTo>
                <a:cubicBezTo>
                  <a:pt x="26" y="60"/>
                  <a:pt x="26" y="59"/>
                  <a:pt x="25" y="58"/>
                </a:cubicBezTo>
                <a:cubicBezTo>
                  <a:pt x="22" y="56"/>
                  <a:pt x="21" y="53"/>
                  <a:pt x="22" y="50"/>
                </a:cubicBezTo>
                <a:cubicBezTo>
                  <a:pt x="22" y="46"/>
                  <a:pt x="26" y="42"/>
                  <a:pt x="30" y="42"/>
                </a:cubicBezTo>
                <a:cubicBezTo>
                  <a:pt x="32" y="42"/>
                  <a:pt x="35" y="42"/>
                  <a:pt x="37" y="44"/>
                </a:cubicBezTo>
                <a:cubicBezTo>
                  <a:pt x="39" y="46"/>
                  <a:pt x="40" y="49"/>
                  <a:pt x="40" y="51"/>
                </a:cubicBezTo>
                <a:cubicBezTo>
                  <a:pt x="40" y="54"/>
                  <a:pt x="39" y="57"/>
                  <a:pt x="37" y="58"/>
                </a:cubicBezTo>
                <a:cubicBezTo>
                  <a:pt x="36" y="59"/>
                  <a:pt x="36" y="60"/>
                  <a:pt x="36" y="61"/>
                </a:cubicBezTo>
                <a:cubicBezTo>
                  <a:pt x="36" y="61"/>
                  <a:pt x="37" y="62"/>
                  <a:pt x="38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6"/>
                  <a:pt x="53" y="76"/>
                  <a:pt x="51" y="76"/>
                </a:cubicBezTo>
                <a:cubicBezTo>
                  <a:pt x="47" y="76"/>
                  <a:pt x="44" y="77"/>
                  <a:pt x="41" y="80"/>
                </a:cubicBezTo>
                <a:cubicBezTo>
                  <a:pt x="39" y="83"/>
                  <a:pt x="37" y="87"/>
                  <a:pt x="38" y="90"/>
                </a:cubicBezTo>
                <a:cubicBezTo>
                  <a:pt x="38" y="96"/>
                  <a:pt x="43" y="101"/>
                  <a:pt x="49" y="102"/>
                </a:cubicBezTo>
                <a:cubicBezTo>
                  <a:pt x="52" y="102"/>
                  <a:pt x="55" y="102"/>
                  <a:pt x="58" y="100"/>
                </a:cubicBezTo>
                <a:lnTo>
                  <a:pt x="58" y="116"/>
                </a:lnTo>
                <a:close/>
                <a:moveTo>
                  <a:pt x="116" y="116"/>
                </a:moveTo>
                <a:cubicBezTo>
                  <a:pt x="62" y="116"/>
                  <a:pt x="62" y="116"/>
                  <a:pt x="62" y="11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95"/>
                  <a:pt x="61" y="94"/>
                  <a:pt x="60" y="94"/>
                </a:cubicBezTo>
                <a:cubicBezTo>
                  <a:pt x="60" y="94"/>
                  <a:pt x="59" y="94"/>
                  <a:pt x="58" y="95"/>
                </a:cubicBezTo>
                <a:cubicBezTo>
                  <a:pt x="56" y="97"/>
                  <a:pt x="53" y="99"/>
                  <a:pt x="50" y="98"/>
                </a:cubicBezTo>
                <a:cubicBezTo>
                  <a:pt x="46" y="98"/>
                  <a:pt x="42" y="94"/>
                  <a:pt x="42" y="90"/>
                </a:cubicBezTo>
                <a:cubicBezTo>
                  <a:pt x="41" y="87"/>
                  <a:pt x="42" y="85"/>
                  <a:pt x="44" y="83"/>
                </a:cubicBezTo>
                <a:cubicBezTo>
                  <a:pt x="46" y="81"/>
                  <a:pt x="48" y="80"/>
                  <a:pt x="51" y="80"/>
                </a:cubicBezTo>
                <a:cubicBezTo>
                  <a:pt x="54" y="80"/>
                  <a:pt x="56" y="81"/>
                  <a:pt x="58" y="83"/>
                </a:cubicBezTo>
                <a:cubicBezTo>
                  <a:pt x="59" y="84"/>
                  <a:pt x="60" y="84"/>
                  <a:pt x="60" y="84"/>
                </a:cubicBezTo>
                <a:cubicBezTo>
                  <a:pt x="61" y="83"/>
                  <a:pt x="62" y="83"/>
                  <a:pt x="62" y="82"/>
                </a:cubicBezTo>
                <a:cubicBezTo>
                  <a:pt x="62" y="62"/>
                  <a:pt x="62" y="62"/>
                  <a:pt x="62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6" y="64"/>
                  <a:pt x="75" y="66"/>
                  <a:pt x="75" y="69"/>
                </a:cubicBezTo>
                <a:cubicBezTo>
                  <a:pt x="75" y="73"/>
                  <a:pt x="77" y="76"/>
                  <a:pt x="80" y="79"/>
                </a:cubicBezTo>
                <a:cubicBezTo>
                  <a:pt x="82" y="81"/>
                  <a:pt x="85" y="82"/>
                  <a:pt x="89" y="82"/>
                </a:cubicBezTo>
                <a:cubicBezTo>
                  <a:pt x="89" y="82"/>
                  <a:pt x="90" y="82"/>
                  <a:pt x="90" y="82"/>
                </a:cubicBezTo>
                <a:cubicBezTo>
                  <a:pt x="96" y="81"/>
                  <a:pt x="101" y="77"/>
                  <a:pt x="102" y="70"/>
                </a:cubicBezTo>
                <a:cubicBezTo>
                  <a:pt x="102" y="67"/>
                  <a:pt x="102" y="64"/>
                  <a:pt x="100" y="62"/>
                </a:cubicBezTo>
                <a:cubicBezTo>
                  <a:pt x="116" y="62"/>
                  <a:pt x="116" y="62"/>
                  <a:pt x="116" y="62"/>
                </a:cubicBezTo>
                <a:lnTo>
                  <a:pt x="116" y="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79FF32-91DD-492C-B8A6-03B09C320B36}"/>
              </a:ext>
            </a:extLst>
          </p:cNvPr>
          <p:cNvGrpSpPr/>
          <p:nvPr/>
        </p:nvGrpSpPr>
        <p:grpSpPr>
          <a:xfrm>
            <a:off x="5818955" y="5315506"/>
            <a:ext cx="402976" cy="402974"/>
            <a:chOff x="8464551" y="5737225"/>
            <a:chExt cx="358775" cy="358775"/>
          </a:xfrm>
          <a:solidFill>
            <a:schemeClr val="accent1">
              <a:lumMod val="75000"/>
            </a:schemeClr>
          </a:solidFill>
        </p:grpSpPr>
        <p:sp>
          <p:nvSpPr>
            <p:cNvPr id="72" name="Freeform 217">
              <a:extLst>
                <a:ext uri="{FF2B5EF4-FFF2-40B4-BE49-F238E27FC236}">
                  <a16:creationId xmlns:a16="http://schemas.microsoft.com/office/drawing/2014/main" id="{FD5B137F-0F27-4A3D-9CF8-D70A3A27E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4551" y="5919788"/>
              <a:ext cx="85725" cy="176212"/>
            </a:xfrm>
            <a:custGeom>
              <a:avLst/>
              <a:gdLst>
                <a:gd name="T0" fmla="*/ 12 w 23"/>
                <a:gd name="T1" fmla="*/ 47 h 47"/>
                <a:gd name="T2" fmla="*/ 0 w 23"/>
                <a:gd name="T3" fmla="*/ 36 h 47"/>
                <a:gd name="T4" fmla="*/ 0 w 23"/>
                <a:gd name="T5" fmla="*/ 6 h 47"/>
                <a:gd name="T6" fmla="*/ 6 w 23"/>
                <a:gd name="T7" fmla="*/ 0 h 47"/>
                <a:gd name="T8" fmla="*/ 22 w 23"/>
                <a:gd name="T9" fmla="*/ 0 h 47"/>
                <a:gd name="T10" fmla="*/ 23 w 23"/>
                <a:gd name="T11" fmla="*/ 2 h 47"/>
                <a:gd name="T12" fmla="*/ 23 w 23"/>
                <a:gd name="T13" fmla="*/ 36 h 47"/>
                <a:gd name="T14" fmla="*/ 12 w 23"/>
                <a:gd name="T15" fmla="*/ 47 h 47"/>
                <a:gd name="T16" fmla="*/ 6 w 23"/>
                <a:gd name="T17" fmla="*/ 3 h 47"/>
                <a:gd name="T18" fmla="*/ 3 w 23"/>
                <a:gd name="T19" fmla="*/ 6 h 47"/>
                <a:gd name="T20" fmla="*/ 3 w 23"/>
                <a:gd name="T21" fmla="*/ 36 h 47"/>
                <a:gd name="T22" fmla="*/ 12 w 23"/>
                <a:gd name="T23" fmla="*/ 44 h 47"/>
                <a:gd name="T24" fmla="*/ 20 w 23"/>
                <a:gd name="T25" fmla="*/ 36 h 47"/>
                <a:gd name="T26" fmla="*/ 20 w 23"/>
                <a:gd name="T27" fmla="*/ 3 h 47"/>
                <a:gd name="T28" fmla="*/ 6 w 23"/>
                <a:gd name="T2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47">
                  <a:moveTo>
                    <a:pt x="12" y="47"/>
                  </a:moveTo>
                  <a:cubicBezTo>
                    <a:pt x="6" y="47"/>
                    <a:pt x="0" y="42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3" y="2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2"/>
                    <a:pt x="18" y="47"/>
                    <a:pt x="12" y="47"/>
                  </a:cubicBezTo>
                  <a:close/>
                  <a:moveTo>
                    <a:pt x="6" y="3"/>
                  </a:moveTo>
                  <a:cubicBezTo>
                    <a:pt x="5" y="3"/>
                    <a:pt x="3" y="5"/>
                    <a:pt x="3" y="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41"/>
                    <a:pt x="7" y="44"/>
                    <a:pt x="12" y="44"/>
                  </a:cubicBezTo>
                  <a:cubicBezTo>
                    <a:pt x="17" y="44"/>
                    <a:pt x="20" y="41"/>
                    <a:pt x="20" y="36"/>
                  </a:cubicBezTo>
                  <a:cubicBezTo>
                    <a:pt x="20" y="3"/>
                    <a:pt x="20" y="3"/>
                    <a:pt x="20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8">
              <a:extLst>
                <a:ext uri="{FF2B5EF4-FFF2-40B4-BE49-F238E27FC236}">
                  <a16:creationId xmlns:a16="http://schemas.microsoft.com/office/drawing/2014/main" id="{60B2E36A-8FE8-477F-8C89-5C47ED8F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5737225"/>
              <a:ext cx="314325" cy="358775"/>
            </a:xfrm>
            <a:custGeom>
              <a:avLst/>
              <a:gdLst>
                <a:gd name="T0" fmla="*/ 70 w 83"/>
                <a:gd name="T1" fmla="*/ 95 h 95"/>
                <a:gd name="T2" fmla="*/ 2 w 83"/>
                <a:gd name="T3" fmla="*/ 95 h 95"/>
                <a:gd name="T4" fmla="*/ 0 w 83"/>
                <a:gd name="T5" fmla="*/ 94 h 95"/>
                <a:gd name="T6" fmla="*/ 2 w 83"/>
                <a:gd name="T7" fmla="*/ 92 h 95"/>
                <a:gd name="T8" fmla="*/ 70 w 83"/>
                <a:gd name="T9" fmla="*/ 92 h 95"/>
                <a:gd name="T10" fmla="*/ 80 w 83"/>
                <a:gd name="T11" fmla="*/ 82 h 95"/>
                <a:gd name="T12" fmla="*/ 80 w 83"/>
                <a:gd name="T13" fmla="*/ 6 h 95"/>
                <a:gd name="T14" fmla="*/ 78 w 83"/>
                <a:gd name="T15" fmla="*/ 3 h 95"/>
                <a:gd name="T16" fmla="*/ 14 w 83"/>
                <a:gd name="T17" fmla="*/ 3 h 95"/>
                <a:gd name="T18" fmla="*/ 11 w 83"/>
                <a:gd name="T19" fmla="*/ 6 h 95"/>
                <a:gd name="T20" fmla="*/ 11 w 83"/>
                <a:gd name="T21" fmla="*/ 82 h 95"/>
                <a:gd name="T22" fmla="*/ 10 w 83"/>
                <a:gd name="T23" fmla="*/ 83 h 95"/>
                <a:gd name="T24" fmla="*/ 8 w 83"/>
                <a:gd name="T25" fmla="*/ 82 h 95"/>
                <a:gd name="T26" fmla="*/ 8 w 83"/>
                <a:gd name="T27" fmla="*/ 6 h 95"/>
                <a:gd name="T28" fmla="*/ 14 w 83"/>
                <a:gd name="T29" fmla="*/ 0 h 95"/>
                <a:gd name="T30" fmla="*/ 78 w 83"/>
                <a:gd name="T31" fmla="*/ 0 h 95"/>
                <a:gd name="T32" fmla="*/ 83 w 83"/>
                <a:gd name="T33" fmla="*/ 6 h 95"/>
                <a:gd name="T34" fmla="*/ 83 w 83"/>
                <a:gd name="T35" fmla="*/ 82 h 95"/>
                <a:gd name="T36" fmla="*/ 70 w 83"/>
                <a:gd name="T3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95">
                  <a:moveTo>
                    <a:pt x="70" y="95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5"/>
                    <a:pt x="0" y="94"/>
                  </a:cubicBezTo>
                  <a:cubicBezTo>
                    <a:pt x="0" y="93"/>
                    <a:pt x="1" y="92"/>
                    <a:pt x="2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6" y="92"/>
                    <a:pt x="80" y="88"/>
                    <a:pt x="80" y="82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79" y="3"/>
                    <a:pt x="78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1" y="5"/>
                    <a:pt x="11" y="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3"/>
                    <a:pt x="11" y="83"/>
                    <a:pt x="10" y="83"/>
                  </a:cubicBezTo>
                  <a:cubicBezTo>
                    <a:pt x="9" y="83"/>
                    <a:pt x="8" y="83"/>
                    <a:pt x="8" y="8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11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6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9"/>
                    <a:pt x="77" y="95"/>
                    <a:pt x="7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9">
              <a:extLst>
                <a:ext uri="{FF2B5EF4-FFF2-40B4-BE49-F238E27FC236}">
                  <a16:creationId xmlns:a16="http://schemas.microsoft.com/office/drawing/2014/main" id="{74D9E2C5-EDAC-450E-B14B-9ED0B7FF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5980113"/>
              <a:ext cx="163513" cy="11112"/>
            </a:xfrm>
            <a:custGeom>
              <a:avLst/>
              <a:gdLst>
                <a:gd name="T0" fmla="*/ 42 w 43"/>
                <a:gd name="T1" fmla="*/ 3 h 3"/>
                <a:gd name="T2" fmla="*/ 2 w 43"/>
                <a:gd name="T3" fmla="*/ 3 h 3"/>
                <a:gd name="T4" fmla="*/ 0 w 43"/>
                <a:gd name="T5" fmla="*/ 2 h 3"/>
                <a:gd name="T6" fmla="*/ 2 w 43"/>
                <a:gd name="T7" fmla="*/ 0 h 3"/>
                <a:gd name="T8" fmla="*/ 42 w 43"/>
                <a:gd name="T9" fmla="*/ 0 h 3"/>
                <a:gd name="T10" fmla="*/ 43 w 43"/>
                <a:gd name="T11" fmla="*/ 2 h 3"/>
                <a:gd name="T12" fmla="*/ 42 w 4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0">
              <a:extLst>
                <a:ext uri="{FF2B5EF4-FFF2-40B4-BE49-F238E27FC236}">
                  <a16:creationId xmlns:a16="http://schemas.microsoft.com/office/drawing/2014/main" id="{FDA0F431-8852-4E7A-805F-03F008D4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6024563"/>
              <a:ext cx="163513" cy="11112"/>
            </a:xfrm>
            <a:custGeom>
              <a:avLst/>
              <a:gdLst>
                <a:gd name="T0" fmla="*/ 42 w 43"/>
                <a:gd name="T1" fmla="*/ 3 h 3"/>
                <a:gd name="T2" fmla="*/ 2 w 43"/>
                <a:gd name="T3" fmla="*/ 3 h 3"/>
                <a:gd name="T4" fmla="*/ 0 w 43"/>
                <a:gd name="T5" fmla="*/ 2 h 3"/>
                <a:gd name="T6" fmla="*/ 2 w 43"/>
                <a:gd name="T7" fmla="*/ 0 h 3"/>
                <a:gd name="T8" fmla="*/ 42 w 43"/>
                <a:gd name="T9" fmla="*/ 0 h 3"/>
                <a:gd name="T10" fmla="*/ 43 w 43"/>
                <a:gd name="T11" fmla="*/ 2 h 3"/>
                <a:gd name="T12" fmla="*/ 42 w 4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1">
              <a:extLst>
                <a:ext uri="{FF2B5EF4-FFF2-40B4-BE49-F238E27FC236}">
                  <a16:creationId xmlns:a16="http://schemas.microsoft.com/office/drawing/2014/main" id="{8E338E98-0C5B-4370-902E-B67294D075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201" y="5797550"/>
              <a:ext cx="192088" cy="117475"/>
            </a:xfrm>
            <a:custGeom>
              <a:avLst/>
              <a:gdLst>
                <a:gd name="T0" fmla="*/ 50 w 51"/>
                <a:gd name="T1" fmla="*/ 31 h 31"/>
                <a:gd name="T2" fmla="*/ 2 w 51"/>
                <a:gd name="T3" fmla="*/ 31 h 31"/>
                <a:gd name="T4" fmla="*/ 0 w 51"/>
                <a:gd name="T5" fmla="*/ 30 h 31"/>
                <a:gd name="T6" fmla="*/ 0 w 51"/>
                <a:gd name="T7" fmla="*/ 2 h 31"/>
                <a:gd name="T8" fmla="*/ 2 w 51"/>
                <a:gd name="T9" fmla="*/ 0 h 31"/>
                <a:gd name="T10" fmla="*/ 50 w 51"/>
                <a:gd name="T11" fmla="*/ 0 h 31"/>
                <a:gd name="T12" fmla="*/ 51 w 51"/>
                <a:gd name="T13" fmla="*/ 2 h 31"/>
                <a:gd name="T14" fmla="*/ 51 w 51"/>
                <a:gd name="T15" fmla="*/ 30 h 31"/>
                <a:gd name="T16" fmla="*/ 50 w 51"/>
                <a:gd name="T17" fmla="*/ 31 h 31"/>
                <a:gd name="T18" fmla="*/ 3 w 51"/>
                <a:gd name="T19" fmla="*/ 28 h 31"/>
                <a:gd name="T20" fmla="*/ 48 w 51"/>
                <a:gd name="T21" fmla="*/ 28 h 31"/>
                <a:gd name="T22" fmla="*/ 48 w 51"/>
                <a:gd name="T23" fmla="*/ 3 h 31"/>
                <a:gd name="T24" fmla="*/ 3 w 51"/>
                <a:gd name="T25" fmla="*/ 3 h 31"/>
                <a:gd name="T26" fmla="*/ 3 w 51"/>
                <a:gd name="T2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31">
                  <a:moveTo>
                    <a:pt x="50" y="31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1"/>
                    <a:pt x="51" y="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1"/>
                    <a:pt x="50" y="31"/>
                  </a:cubicBezTo>
                  <a:close/>
                  <a:moveTo>
                    <a:pt x="3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52E92C-273C-484E-8DF7-84BFE98CF29A}"/>
              </a:ext>
            </a:extLst>
          </p:cNvPr>
          <p:cNvSpPr txBox="1"/>
          <p:nvPr/>
        </p:nvSpPr>
        <p:spPr>
          <a:xfrm>
            <a:off x="2738849" y="5748216"/>
            <a:ext cx="918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Playbooks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B45707-6C9B-4C97-B249-C97113E8A0BD}"/>
              </a:ext>
            </a:extLst>
          </p:cNvPr>
          <p:cNvSpPr txBox="1"/>
          <p:nvPr/>
        </p:nvSpPr>
        <p:spPr>
          <a:xfrm>
            <a:off x="3636746" y="5744872"/>
            <a:ext cx="88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6C4D36-E587-44D9-B5F4-3D7DAEC9ED9A}"/>
              </a:ext>
            </a:extLst>
          </p:cNvPr>
          <p:cNvSpPr txBox="1"/>
          <p:nvPr/>
        </p:nvSpPr>
        <p:spPr>
          <a:xfrm>
            <a:off x="4688819" y="574487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Modules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8EC11C-88D2-4AAC-BB7B-70EC1F43D828}"/>
              </a:ext>
            </a:extLst>
          </p:cNvPr>
          <p:cNvSpPr txBox="1"/>
          <p:nvPr/>
        </p:nvSpPr>
        <p:spPr>
          <a:xfrm>
            <a:off x="5774670" y="5749054"/>
            <a:ext cx="57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Roles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E03928-18B0-4F42-8C3E-DF158B379026}"/>
              </a:ext>
            </a:extLst>
          </p:cNvPr>
          <p:cNvSpPr/>
          <p:nvPr/>
        </p:nvSpPr>
        <p:spPr>
          <a:xfrm>
            <a:off x="2161420" y="4726035"/>
            <a:ext cx="4851400" cy="151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49FBC1-9A87-452B-A2A9-991BDABD1123}"/>
              </a:ext>
            </a:extLst>
          </p:cNvPr>
          <p:cNvSpPr txBox="1"/>
          <p:nvPr/>
        </p:nvSpPr>
        <p:spPr>
          <a:xfrm>
            <a:off x="3572195" y="4782558"/>
            <a:ext cx="2212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Ansible Automation Engine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12AC8767-6CC7-4D4E-BAC4-7FA95E0A59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Connection diagram</a:t>
            </a:r>
            <a:endParaRPr lang="en-DE" sz="3200" b="1" dirty="0"/>
          </a:p>
        </p:txBody>
      </p:sp>
    </p:spTree>
    <p:extLst>
      <p:ext uri="{BB962C8B-B14F-4D97-AF65-F5344CB8AC3E}">
        <p14:creationId xmlns:p14="http://schemas.microsoft.com/office/powerpoint/2010/main" val="17382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CD5D-00F1-4FC6-ABA1-4BC63740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Hosts list and ping to all hosts</a:t>
            </a:r>
            <a:endParaRPr lang="en-DE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C0881-1C92-4756-A84B-A2FBE952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853" y="3698349"/>
            <a:ext cx="4534293" cy="22938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0107D-2477-4CF7-B2FA-306FBC5BA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2"/>
          <a:stretch/>
        </p:blipFill>
        <p:spPr>
          <a:xfrm>
            <a:off x="2595614" y="2286000"/>
            <a:ext cx="7000772" cy="8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D2A4-C878-4B35-A7A4-58A26B3D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Playbook: </a:t>
            </a:r>
            <a:r>
              <a:rPr lang="en-US" sz="3200" b="1" dirty="0" err="1"/>
              <a:t>mme_status.yml</a:t>
            </a:r>
            <a:endParaRPr lang="en-DE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11351-23A3-4F51-ACAB-BB6C7CEC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61" y="2281211"/>
            <a:ext cx="7654677" cy="22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62907B-6C7A-4862-A3C4-94DD112B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76" y="1340844"/>
            <a:ext cx="10515600" cy="5240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F4145-B90A-41BC-816D-D990E24E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mme_status</a:t>
            </a:r>
            <a:r>
              <a:rPr lang="en-US" sz="3200" b="1" dirty="0"/>
              <a:t> output</a:t>
            </a:r>
            <a:endParaRPr lang="en-DE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138FB-6A0F-4228-A1BC-25280D37C083}"/>
              </a:ext>
            </a:extLst>
          </p:cNvPr>
          <p:cNvSpPr/>
          <p:nvPr/>
        </p:nvSpPr>
        <p:spPr>
          <a:xfrm>
            <a:off x="1754154" y="3526971"/>
            <a:ext cx="1539552" cy="149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6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69B-9681-440E-B802-00CDDB2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Starting </a:t>
            </a:r>
            <a:r>
              <a:rPr lang="en-US" sz="3200" b="1" dirty="0" err="1"/>
              <a:t>eNodeB</a:t>
            </a:r>
            <a:r>
              <a:rPr lang="en-US" sz="3200" b="1" dirty="0"/>
              <a:t> and attaching UE</a:t>
            </a:r>
            <a:endParaRPr lang="en-DE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1FBA2-4693-4F0E-ACD5-0907218BA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1147665" y="1477736"/>
            <a:ext cx="9896669" cy="5193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2F2E4C-18A6-47C1-A4D8-4A4432F6C1F9}"/>
              </a:ext>
            </a:extLst>
          </p:cNvPr>
          <p:cNvSpPr/>
          <p:nvPr/>
        </p:nvSpPr>
        <p:spPr>
          <a:xfrm>
            <a:off x="9367935" y="4497356"/>
            <a:ext cx="755780" cy="17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426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Hosts list and ping to all hosts</vt:lpstr>
      <vt:lpstr>Playbook: mme_status.yml</vt:lpstr>
      <vt:lpstr>mme_status output</vt:lpstr>
      <vt:lpstr>Starting eNodeB and attaching 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16</cp:revision>
  <dcterms:created xsi:type="dcterms:W3CDTF">2022-03-29T10:24:28Z</dcterms:created>
  <dcterms:modified xsi:type="dcterms:W3CDTF">2022-04-12T17:11:00Z</dcterms:modified>
</cp:coreProperties>
</file>