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9" r:id="rId13"/>
    <p:sldId id="266" r:id="rId14"/>
    <p:sldId id="267" r:id="rId15"/>
    <p:sldId id="268" r:id="rId16"/>
    <p:sldId id="270" r:id="rId17"/>
    <p:sldId id="271" r:id="rId18"/>
    <p:sldId id="272" r:id="rId19"/>
    <p:sldId id="273" r:id="rId20"/>
    <p:sldId id="274" r:id="rId21"/>
    <p:sldId id="275" r:id="rId22"/>
    <p:sldId id="276" r:id="rId23"/>
    <p:sldId id="277" r:id="rId24"/>
    <p:sldId id="278" r:id="rId25"/>
    <p:sldId id="280" r:id="rId26"/>
    <p:sldId id="281" r:id="rId27"/>
    <p:sldId id="279" r:id="rId28"/>
    <p:sldId id="282" r:id="rId29"/>
    <p:sldId id="283" r:id="rId30"/>
    <p:sldId id="284" r:id="rId31"/>
    <p:sldId id="286" r:id="rId32"/>
    <p:sldId id="285" r:id="rId33"/>
    <p:sldId id="28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02" autoAdjust="0"/>
    <p:restoredTop sz="94660"/>
  </p:normalViewPr>
  <p:slideViewPr>
    <p:cSldViewPr snapToGrid="0">
      <p:cViewPr varScale="1">
        <p:scale>
          <a:sx n="77" d="100"/>
          <a:sy n="77" d="100"/>
        </p:scale>
        <p:origin x="102" y="7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76B8B7A-03BB-44A0-9BC2-8AEA91655B4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50EE06-396A-407D-A1EB-6353B6ACB42C}"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776B8B7A-03BB-44A0-9BC2-8AEA91655B4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50EE06-396A-407D-A1EB-6353B6ACB42C}"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776B8B7A-03BB-44A0-9BC2-8AEA91655B4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50EE06-396A-407D-A1EB-6353B6ACB42C}"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endParaRPr lang="en-US" smtClean="0"/>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776B8B7A-03BB-44A0-9BC2-8AEA91655B4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50EE06-396A-407D-A1EB-6353B6ACB42C}" type="slidenum">
              <a:rPr lang="en-IN" smtClean="0"/>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776B8B7A-03BB-44A0-9BC2-8AEA91655B4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50EE06-396A-407D-A1EB-6353B6ACB42C}"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76B8B7A-03BB-44A0-9BC2-8AEA91655B41}" type="datetimeFigureOut">
              <a:rPr lang="en-IN" smtClean="0"/>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50EE06-396A-407D-A1EB-6353B6ACB42C}"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76B8B7A-03BB-44A0-9BC2-8AEA91655B41}" type="datetimeFigureOut">
              <a:rPr lang="en-IN" smtClean="0"/>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50EE06-396A-407D-A1EB-6353B6ACB42C}"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776B8B7A-03BB-44A0-9BC2-8AEA91655B4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50EE06-396A-407D-A1EB-6353B6ACB42C}" type="slidenum">
              <a:rPr lang="en-IN" smtClean="0"/>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776B8B7A-03BB-44A0-9BC2-8AEA91655B4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50EE06-396A-407D-A1EB-6353B6ACB42C}"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3"/>
          <p:cNvSpPr>
            <a:spLocks noGrp="1"/>
          </p:cNvSpPr>
          <p:nvPr>
            <p:ph type="dt" sz="half" idx="10"/>
          </p:nvPr>
        </p:nvSpPr>
        <p:spPr/>
        <p:txBody>
          <a:bodyPr/>
          <a:lstStyle/>
          <a:p>
            <a:fld id="{776B8B7A-03BB-44A0-9BC2-8AEA91655B4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50EE06-396A-407D-A1EB-6353B6ACB42C}"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776B8B7A-03BB-44A0-9BC2-8AEA91655B4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50EE06-396A-407D-A1EB-6353B6ACB42C}"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776B8B7A-03BB-44A0-9BC2-8AEA91655B4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50EE06-396A-407D-A1EB-6353B6ACB42C}"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776B8B7A-03BB-44A0-9BC2-8AEA91655B41}"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050EE06-396A-407D-A1EB-6353B6ACB42C}"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776B8B7A-03BB-44A0-9BC2-8AEA91655B41}" type="datetimeFigureOut">
              <a:rPr lang="en-IN" smtClean="0"/>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F050EE06-396A-407D-A1EB-6353B6ACB42C}"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76B8B7A-03BB-44A0-9BC2-8AEA91655B41}" type="datetimeFigureOut">
              <a:rPr lang="en-IN" smtClean="0"/>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F050EE06-396A-407D-A1EB-6353B6ACB42C}"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7" name="Date Placeholder 4"/>
          <p:cNvSpPr>
            <a:spLocks noGrp="1"/>
          </p:cNvSpPr>
          <p:nvPr>
            <p:ph type="dt" sz="half" idx="10"/>
          </p:nvPr>
        </p:nvSpPr>
        <p:spPr/>
        <p:txBody>
          <a:bodyPr/>
          <a:lstStyle/>
          <a:p>
            <a:fld id="{776B8B7A-03BB-44A0-9BC2-8AEA91655B41}" type="datetimeFigureOut">
              <a:rPr lang="en-IN" smtClean="0"/>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F050EE06-396A-407D-A1EB-6353B6ACB42C}"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776B8B7A-03BB-44A0-9BC2-8AEA91655B4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50EE06-396A-407D-A1EB-6353B6ACB42C}"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image" Target="../media/image4.png"/><Relationship Id="rId20" Type="http://schemas.openxmlformats.org/officeDocument/2006/relationships/image" Target="../media/image3.png"/><Relationship Id="rId2" Type="http://schemas.openxmlformats.org/officeDocument/2006/relationships/slideLayout" Target="../slideLayouts/slideLayout2.xml"/><Relationship Id="rId19" Type="http://schemas.openxmlformats.org/officeDocument/2006/relationships/image" Target="../media/image2.png"/><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8">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19">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0">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1">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76B8B7A-03BB-44A0-9BC2-8AEA91655B41}" type="datetimeFigureOut">
              <a:rPr lang="en-IN" smtClean="0"/>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050EE06-396A-407D-A1EB-6353B6ACB42C}" type="slidenum">
              <a:rPr lang="en-IN" smtClean="0"/>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1"/>
            <a:ext cx="8825658" cy="1435100"/>
          </a:xfrm>
        </p:spPr>
        <p:txBody>
          <a:bodyPr/>
          <a:lstStyle/>
          <a:p>
            <a:r>
              <a:rPr lang="en-US" b="1" dirty="0" smtClean="0"/>
              <a:t>Chapter 2</a:t>
            </a:r>
            <a:endParaRPr lang="en-IN" b="1" dirty="0"/>
          </a:p>
        </p:txBody>
      </p:sp>
      <p:sp>
        <p:nvSpPr>
          <p:cNvPr id="3" name="Subtitle 2"/>
          <p:cNvSpPr>
            <a:spLocks noGrp="1"/>
          </p:cNvSpPr>
          <p:nvPr>
            <p:ph type="subTitle" idx="1"/>
          </p:nvPr>
        </p:nvSpPr>
        <p:spPr>
          <a:xfrm>
            <a:off x="1154955" y="2882901"/>
            <a:ext cx="8825658" cy="2755899"/>
          </a:xfrm>
        </p:spPr>
        <p:txBody>
          <a:bodyPr>
            <a:normAutofit/>
          </a:bodyPr>
          <a:lstStyle/>
          <a:p>
            <a:r>
              <a:rPr lang="en-IN" sz="3200" b="1" dirty="0"/>
              <a:t>Names, Scopes, Bindings, Object Orientation Concepts</a:t>
            </a:r>
            <a:r>
              <a:rPr lang="en-IN" sz="3200" dirty="0"/>
              <a:t> </a:t>
            </a:r>
            <a:endParaRPr lang="en-IN"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411" y="262218"/>
            <a:ext cx="9404723" cy="1400530"/>
          </a:xfrm>
        </p:spPr>
        <p:txBody>
          <a:bodyPr/>
          <a:lstStyle/>
          <a:p>
            <a:r>
              <a:rPr lang="en-US" sz="4400" b="1" dirty="0">
                <a:solidFill>
                  <a:srgbClr val="0070C0"/>
                </a:solidFill>
              </a:rPr>
              <a:t>Garbage </a:t>
            </a:r>
            <a:r>
              <a:rPr lang="en-US" sz="4400" b="1" dirty="0" smtClean="0">
                <a:solidFill>
                  <a:srgbClr val="0070C0"/>
                </a:solidFill>
              </a:rPr>
              <a:t>Collection</a:t>
            </a:r>
            <a:endParaRPr lang="en-IN" dirty="0"/>
          </a:p>
        </p:txBody>
      </p:sp>
      <p:sp>
        <p:nvSpPr>
          <p:cNvPr id="3" name="Content Placeholder 2"/>
          <p:cNvSpPr>
            <a:spLocks noGrp="1"/>
          </p:cNvSpPr>
          <p:nvPr>
            <p:ph idx="1"/>
          </p:nvPr>
        </p:nvSpPr>
        <p:spPr>
          <a:xfrm>
            <a:off x="177800" y="1066800"/>
            <a:ext cx="11798300" cy="5181599"/>
          </a:xfrm>
        </p:spPr>
        <p:txBody>
          <a:bodyPr>
            <a:normAutofit fontScale="92500" lnSpcReduction="10000"/>
          </a:bodyPr>
          <a:lstStyle/>
          <a:p>
            <a:pPr marL="285750" indent="-285750" algn="just">
              <a:lnSpc>
                <a:spcPct val="150000"/>
              </a:lnSpc>
              <a:buFont typeface="Arial" panose="020B0604020202020204"/>
              <a:buChar char="•"/>
            </a:pPr>
            <a:r>
              <a:rPr lang="en-US" sz="2200" dirty="0" smtClean="0"/>
              <a:t>Explicit </a:t>
            </a:r>
            <a:r>
              <a:rPr lang="en-US" sz="2200" dirty="0"/>
              <a:t>manual deallocation errors are among the most expensive and hard to detect problems in real-world applications</a:t>
            </a:r>
            <a:endParaRPr lang="en-US" sz="2200" dirty="0"/>
          </a:p>
          <a:p>
            <a:pPr lvl="1" algn="just">
              <a:lnSpc>
                <a:spcPct val="150000"/>
              </a:lnSpc>
              <a:buFont typeface="Arial" panose="020B0604020202020204"/>
              <a:buChar char="•"/>
            </a:pPr>
            <a:r>
              <a:rPr lang="en-US" sz="2200" dirty="0"/>
              <a:t>If an object is deallocated too soon, a reference to the object becomes a dangling reference</a:t>
            </a:r>
            <a:endParaRPr lang="en-US" sz="2200" dirty="0"/>
          </a:p>
          <a:p>
            <a:pPr lvl="1" algn="just">
              <a:lnSpc>
                <a:spcPct val="150000"/>
              </a:lnSpc>
              <a:buFont typeface="Arial" panose="020B0604020202020204"/>
              <a:buChar char="•"/>
            </a:pPr>
            <a:r>
              <a:rPr lang="en-US" sz="2200" dirty="0"/>
              <a:t>If an object is never deallocated, the program leaks memory</a:t>
            </a:r>
            <a:endParaRPr lang="en-US" sz="2200" dirty="0"/>
          </a:p>
          <a:p>
            <a:pPr marL="285750" indent="-285750" algn="just">
              <a:lnSpc>
                <a:spcPct val="150000"/>
              </a:lnSpc>
              <a:buFont typeface="Arial" panose="020B0604020202020204"/>
              <a:buChar char="•"/>
            </a:pPr>
            <a:r>
              <a:rPr lang="en-US" sz="2200" dirty="0"/>
              <a:t>Automatic garbage collection removes all objects from the heap that are not accessible, i.e. are not referenced</a:t>
            </a:r>
            <a:endParaRPr lang="en-US" sz="2200" dirty="0"/>
          </a:p>
          <a:p>
            <a:pPr lvl="1" algn="just">
              <a:lnSpc>
                <a:spcPct val="150000"/>
              </a:lnSpc>
              <a:buFont typeface="Arial" panose="020B0604020202020204"/>
              <a:buChar char="•"/>
            </a:pPr>
            <a:r>
              <a:rPr lang="en-US" sz="2200" dirty="0"/>
              <a:t>Used in Lisp, Scheme, Prolog, Ada, Java, Haskell</a:t>
            </a:r>
            <a:endParaRPr lang="en-US" sz="2200" dirty="0"/>
          </a:p>
          <a:p>
            <a:pPr lvl="1" algn="just">
              <a:lnSpc>
                <a:spcPct val="150000"/>
              </a:lnSpc>
              <a:buFont typeface="Arial" panose="020B0604020202020204"/>
              <a:buChar char="•"/>
            </a:pPr>
            <a:r>
              <a:rPr lang="en-US" sz="2200" dirty="0"/>
              <a:t>Disadvantage is GC overhead, but GC algorithm efficiency has been improved</a:t>
            </a:r>
            <a:endParaRPr lang="en-US" sz="2200" dirty="0"/>
          </a:p>
          <a:p>
            <a:pPr lvl="1" algn="just">
              <a:lnSpc>
                <a:spcPct val="150000"/>
              </a:lnSpc>
              <a:buFont typeface="Arial" panose="020B0604020202020204"/>
              <a:buChar char="•"/>
            </a:pPr>
            <a:r>
              <a:rPr lang="en-US" sz="2200" dirty="0"/>
              <a:t>Not always suitable for real-time programming</a:t>
            </a:r>
            <a:endParaRPr lang="en-US" sz="2200" dirty="0"/>
          </a:p>
          <a:p>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66482"/>
          </a:xfrm>
        </p:spPr>
        <p:txBody>
          <a:bodyPr/>
          <a:lstStyle/>
          <a:p>
            <a:pPr algn="ctr"/>
            <a:r>
              <a:rPr lang="en-US" sz="4400" b="1" dirty="0">
                <a:solidFill>
                  <a:srgbClr val="0070C0"/>
                </a:solidFill>
                <a:latin typeface="Nunito"/>
              </a:rPr>
              <a:t>Scope </a:t>
            </a:r>
            <a:r>
              <a:rPr lang="en-US" sz="4400" b="1" dirty="0" smtClean="0">
                <a:solidFill>
                  <a:srgbClr val="0070C0"/>
                </a:solidFill>
                <a:latin typeface="Nunito"/>
              </a:rPr>
              <a:t>Rules</a:t>
            </a:r>
            <a:endParaRPr lang="en-IN" dirty="0"/>
          </a:p>
        </p:txBody>
      </p:sp>
      <p:sp>
        <p:nvSpPr>
          <p:cNvPr id="3" name="Content Placeholder 2"/>
          <p:cNvSpPr>
            <a:spLocks noGrp="1"/>
          </p:cNvSpPr>
          <p:nvPr>
            <p:ph idx="1"/>
          </p:nvPr>
        </p:nvSpPr>
        <p:spPr>
          <a:xfrm>
            <a:off x="406400" y="1447800"/>
            <a:ext cx="11176000" cy="4800599"/>
          </a:xfrm>
        </p:spPr>
        <p:txBody>
          <a:bodyPr>
            <a:normAutofit lnSpcReduction="10000"/>
          </a:bodyPr>
          <a:lstStyle/>
          <a:p>
            <a:pPr algn="just">
              <a:lnSpc>
                <a:spcPct val="170000"/>
              </a:lnSpc>
            </a:pPr>
            <a:r>
              <a:rPr lang="en-US" dirty="0" smtClean="0">
                <a:latin typeface="Nunito"/>
              </a:rPr>
              <a:t>The</a:t>
            </a:r>
            <a:r>
              <a:rPr lang="en-US" dirty="0">
                <a:latin typeface="Nunito"/>
              </a:rPr>
              <a:t> </a:t>
            </a:r>
            <a:r>
              <a:rPr lang="en-US" b="1" dirty="0">
                <a:latin typeface="Nunito"/>
              </a:rPr>
              <a:t>scope</a:t>
            </a:r>
            <a:r>
              <a:rPr lang="en-US" dirty="0">
                <a:latin typeface="Nunito"/>
              </a:rPr>
              <a:t> of a variable x in the region of the program in which the use of x refers to its declaration. One of the basic reasons for scoping is to keep variables in different parts of the program distinct from one another. Since there are only a small number of short variable names, and programmers share habits about naming of variables (e.g., </a:t>
            </a:r>
            <a:r>
              <a:rPr lang="en-US" dirty="0" err="1">
                <a:latin typeface="Nunito"/>
              </a:rPr>
              <a:t>i</a:t>
            </a:r>
            <a:r>
              <a:rPr lang="en-US" dirty="0">
                <a:latin typeface="Nunito"/>
              </a:rPr>
              <a:t> for an array index), in any program of moderate size the same variable name will be used in multiple different scopes.</a:t>
            </a:r>
            <a:endParaRPr lang="en-US" dirty="0">
              <a:latin typeface="Tenorite"/>
            </a:endParaRPr>
          </a:p>
          <a:p>
            <a:pPr algn="just"/>
            <a:br>
              <a:rPr lang="en-US" dirty="0">
                <a:latin typeface="Nunito"/>
              </a:rPr>
            </a:br>
            <a:r>
              <a:rPr lang="en-US" dirty="0">
                <a:latin typeface="Nunito"/>
              </a:rPr>
              <a:t>Scoping is generally divided into two classes:</a:t>
            </a:r>
            <a:endParaRPr lang="en-US" dirty="0">
              <a:latin typeface="Tenorite"/>
            </a:endParaRPr>
          </a:p>
          <a:p>
            <a:pPr algn="just"/>
            <a:r>
              <a:rPr lang="en-US" dirty="0">
                <a:latin typeface="Nunito"/>
              </a:rPr>
              <a:t> </a:t>
            </a:r>
            <a:br>
              <a:rPr lang="en-US" dirty="0">
                <a:latin typeface="Nunito"/>
              </a:rPr>
            </a:br>
            <a:r>
              <a:rPr lang="en-US" dirty="0">
                <a:latin typeface="Nunito"/>
              </a:rPr>
              <a:t>1. Static Scoping</a:t>
            </a:r>
            <a:endParaRPr lang="en-US" dirty="0">
              <a:latin typeface="Tenorite"/>
            </a:endParaRPr>
          </a:p>
          <a:p>
            <a:pPr algn="just"/>
            <a:r>
              <a:rPr lang="en-US" dirty="0">
                <a:latin typeface="Nunito"/>
              </a:rPr>
              <a:t>2. Dynamic Scoping</a:t>
            </a:r>
            <a:endParaRPr lang="en-US" dirty="0"/>
          </a:p>
          <a:p>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31582"/>
          </a:xfrm>
        </p:spPr>
        <p:txBody>
          <a:bodyPr/>
          <a:lstStyle/>
          <a:p>
            <a:r>
              <a:rPr lang="en-US" sz="4400" b="1" spc="50" dirty="0">
                <a:solidFill>
                  <a:srgbClr val="00B0F0"/>
                </a:solidFill>
                <a:latin typeface="Nunito"/>
              </a:rPr>
              <a:t>Static </a:t>
            </a:r>
            <a:r>
              <a:rPr lang="en-US" sz="4400" b="1" spc="50" dirty="0" smtClean="0">
                <a:solidFill>
                  <a:srgbClr val="00B0F0"/>
                </a:solidFill>
                <a:latin typeface="Nunito"/>
              </a:rPr>
              <a:t>Scoping</a:t>
            </a:r>
            <a:endParaRPr lang="en-IN" dirty="0">
              <a:solidFill>
                <a:srgbClr val="00B0F0"/>
              </a:solidFill>
            </a:endParaRPr>
          </a:p>
        </p:txBody>
      </p:sp>
      <p:sp>
        <p:nvSpPr>
          <p:cNvPr id="3" name="Content Placeholder 2"/>
          <p:cNvSpPr>
            <a:spLocks noGrp="1"/>
          </p:cNvSpPr>
          <p:nvPr>
            <p:ph idx="1"/>
          </p:nvPr>
        </p:nvSpPr>
        <p:spPr>
          <a:xfrm>
            <a:off x="254000" y="1206500"/>
            <a:ext cx="11582400" cy="5041899"/>
          </a:xfrm>
        </p:spPr>
        <p:txBody>
          <a:bodyPr>
            <a:normAutofit/>
          </a:bodyPr>
          <a:lstStyle/>
          <a:p>
            <a:r>
              <a:rPr lang="en-US" sz="1900" spc="50" dirty="0" smtClean="0">
                <a:latin typeface="Nunito"/>
              </a:rPr>
              <a:t>The </a:t>
            </a:r>
            <a:r>
              <a:rPr lang="en-US" sz="1900" spc="50" dirty="0">
                <a:latin typeface="Nunito"/>
              </a:rPr>
              <a:t>bindings between names and objects can be determined at compile time by examination of the program text</a:t>
            </a:r>
            <a:endParaRPr lang="en-US" sz="1900" spc="50" dirty="0">
              <a:latin typeface="Nunito"/>
            </a:endParaRPr>
          </a:p>
          <a:p>
            <a:pPr algn="just">
              <a:lnSpc>
                <a:spcPct val="150000"/>
              </a:lnSpc>
              <a:buFont typeface="Arial" panose="020B0604020202020204"/>
              <a:buChar char="•"/>
            </a:pPr>
            <a:r>
              <a:rPr lang="en-US" sz="1900" spc="50" dirty="0">
                <a:latin typeface="Nunito"/>
              </a:rPr>
              <a:t>Scope rules of a program language define the scope of variables and subroutines, which is the region of program text in which a name-to-object binding is usable</a:t>
            </a:r>
            <a:endParaRPr lang="en-US" sz="1900" spc="50" dirty="0">
              <a:latin typeface="Nunito"/>
            </a:endParaRPr>
          </a:p>
          <a:p>
            <a:pPr lvl="1" algn="just">
              <a:lnSpc>
                <a:spcPct val="150000"/>
              </a:lnSpc>
              <a:buFont typeface="Courier New" panose="02070309020205020404"/>
              <a:buChar char="•"/>
            </a:pPr>
            <a:r>
              <a:rPr lang="en-US" sz="1900" spc="50" dirty="0">
                <a:latin typeface="Nunito"/>
              </a:rPr>
              <a:t>Early Basic: all variables are global and visible everywhere</a:t>
            </a:r>
            <a:endParaRPr lang="en-US" sz="1900" spc="50" dirty="0">
              <a:latin typeface="Nunito"/>
            </a:endParaRPr>
          </a:p>
          <a:p>
            <a:pPr lvl="1" algn="just">
              <a:lnSpc>
                <a:spcPct val="150000"/>
              </a:lnSpc>
              <a:buFont typeface="Courier New" panose="02070309020205020404"/>
              <a:buChar char="•"/>
            </a:pPr>
            <a:r>
              <a:rPr lang="en-US" sz="1900" spc="50" dirty="0">
                <a:latin typeface="Nunito"/>
              </a:rPr>
              <a:t>Fortran 77: the scope of a local variable is limited to a subroutine; the scope of a global variable is the whole program text unless it is hidden by a local variable declaration with the same variable name.</a:t>
            </a:r>
            <a:endParaRPr lang="en-US" sz="1900" spc="50" dirty="0">
              <a:latin typeface="Nunito"/>
            </a:endParaRPr>
          </a:p>
          <a:p>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91" y="473038"/>
            <a:ext cx="9404723" cy="829982"/>
          </a:xfrm>
        </p:spPr>
        <p:txBody>
          <a:bodyPr/>
          <a:lstStyle/>
          <a:p>
            <a:r>
              <a:rPr lang="en-US" sz="4400" b="1" dirty="0">
                <a:solidFill>
                  <a:srgbClr val="0070C0"/>
                </a:solidFill>
                <a:latin typeface="Nunito"/>
              </a:rPr>
              <a:t>Static </a:t>
            </a:r>
            <a:r>
              <a:rPr lang="en-US" sz="4400" b="1" dirty="0" smtClean="0">
                <a:solidFill>
                  <a:srgbClr val="0070C0"/>
                </a:solidFill>
                <a:latin typeface="Nunito"/>
              </a:rPr>
              <a:t>Scoping</a:t>
            </a:r>
            <a:endParaRPr lang="en-IN" dirty="0"/>
          </a:p>
        </p:txBody>
      </p:sp>
      <p:sp>
        <p:nvSpPr>
          <p:cNvPr id="3" name="Content Placeholder 2"/>
          <p:cNvSpPr>
            <a:spLocks noGrp="1"/>
          </p:cNvSpPr>
          <p:nvPr>
            <p:ph idx="1"/>
          </p:nvPr>
        </p:nvSpPr>
        <p:spPr>
          <a:xfrm>
            <a:off x="127000" y="1143000"/>
            <a:ext cx="11188700" cy="5715000"/>
          </a:xfrm>
        </p:spPr>
        <p:txBody>
          <a:bodyPr>
            <a:normAutofit/>
          </a:bodyPr>
          <a:lstStyle/>
          <a:p>
            <a:pPr marL="285750" indent="-285750" algn="just">
              <a:lnSpc>
                <a:spcPct val="150000"/>
              </a:lnSpc>
              <a:buChar char="•"/>
            </a:pPr>
            <a:r>
              <a:rPr lang="en-US" dirty="0" smtClean="0">
                <a:latin typeface="Nunito"/>
                <a:cs typeface="Arial" panose="020B0604020202020204"/>
              </a:rPr>
              <a:t>Static </a:t>
            </a:r>
            <a:r>
              <a:rPr lang="en-US" dirty="0">
                <a:latin typeface="Nunito"/>
                <a:cs typeface="Arial" panose="020B0604020202020204"/>
              </a:rPr>
              <a:t>scoping is also called </a:t>
            </a:r>
            <a:r>
              <a:rPr lang="en-US" b="1" dirty="0">
                <a:latin typeface="Nunito"/>
                <a:cs typeface="Arial" panose="020B0604020202020204"/>
              </a:rPr>
              <a:t>lexical scoping</a:t>
            </a:r>
            <a:r>
              <a:rPr lang="en-US" dirty="0">
                <a:latin typeface="Nunito"/>
                <a:cs typeface="Arial" panose="020B0604020202020204"/>
              </a:rPr>
              <a:t>. </a:t>
            </a:r>
            <a:endParaRPr lang="en-US" dirty="0">
              <a:latin typeface="Tenorite"/>
              <a:cs typeface="Arial" panose="020B0604020202020204"/>
            </a:endParaRPr>
          </a:p>
          <a:p>
            <a:pPr marL="285750" indent="-285750" algn="just">
              <a:lnSpc>
                <a:spcPct val="150000"/>
              </a:lnSpc>
              <a:buChar char="•"/>
            </a:pPr>
            <a:r>
              <a:rPr lang="en-US" dirty="0">
                <a:latin typeface="Nunito"/>
                <a:cs typeface="Arial" panose="020B0604020202020204"/>
              </a:rPr>
              <a:t>In this scoping, a variable always refers to its top-level environment. This is a property of the program text and is unrelated to the run-time call stack. </a:t>
            </a:r>
            <a:endParaRPr lang="en-US" dirty="0">
              <a:latin typeface="Tenorite"/>
              <a:cs typeface="Arial" panose="020B0604020202020204"/>
            </a:endParaRPr>
          </a:p>
          <a:p>
            <a:pPr marL="285750" indent="-285750" algn="just">
              <a:lnSpc>
                <a:spcPct val="150000"/>
              </a:lnSpc>
              <a:buChar char="•"/>
            </a:pPr>
            <a:r>
              <a:rPr lang="en-US" dirty="0">
                <a:latin typeface="Nunito"/>
                <a:cs typeface="Arial" panose="020B0604020202020204"/>
              </a:rPr>
              <a:t>Static scoping also makes it much easier to make a modular code as a programmer can figure out the scope just by looking at the code.</a:t>
            </a:r>
            <a:endParaRPr lang="en-US" dirty="0">
              <a:latin typeface="Tenorite"/>
              <a:cs typeface="Arial" panose="020B0604020202020204"/>
            </a:endParaRPr>
          </a:p>
          <a:p>
            <a:pPr marL="285750" indent="-285750" algn="just">
              <a:lnSpc>
                <a:spcPct val="150000"/>
              </a:lnSpc>
              <a:buChar char="•"/>
            </a:pPr>
            <a:r>
              <a:rPr lang="en-US" dirty="0">
                <a:latin typeface="Nunito"/>
                <a:cs typeface="Arial" panose="020B0604020202020204"/>
              </a:rPr>
              <a:t>In contrast, dynamic scope requires the programmer to anticipate all possible dynamic contexts.</a:t>
            </a:r>
            <a:endParaRPr lang="en-US" dirty="0">
              <a:latin typeface="Tenorite"/>
              <a:cs typeface="Arial" panose="020B0604020202020204"/>
            </a:endParaRPr>
          </a:p>
          <a:p>
            <a:pPr marL="285750" indent="-285750" algn="just">
              <a:lnSpc>
                <a:spcPct val="150000"/>
              </a:lnSpc>
              <a:buChar char="•"/>
            </a:pPr>
            <a:r>
              <a:rPr lang="en-US" dirty="0">
                <a:latin typeface="Nunito"/>
                <a:cs typeface="Arial" panose="020B0604020202020204"/>
              </a:rPr>
              <a:t>In most programming languages including C, C++, and Java, variables are always statically (or lexically) scoped i.e., binding of a variable can be determined by program text and is independent of the run-time function call stack. </a:t>
            </a:r>
            <a:endParaRPr lang="en-US" dirty="0"/>
          </a:p>
          <a:p>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solidFill>
                  <a:srgbClr val="3333FF"/>
                </a:solidFill>
                <a:latin typeface="Arial,Helvetica"/>
              </a:rPr>
              <a:t>Nested Subroutines : Implementation of Static Scope: Static Links</a:t>
            </a:r>
            <a:br>
              <a:rPr lang="en-US" sz="1600" dirty="0"/>
            </a:br>
            <a:endParaRPr lang="en-IN" dirty="0"/>
          </a:p>
        </p:txBody>
      </p:sp>
      <p:sp>
        <p:nvSpPr>
          <p:cNvPr id="3" name="Content Placeholder 2"/>
          <p:cNvSpPr>
            <a:spLocks noGrp="1"/>
          </p:cNvSpPr>
          <p:nvPr>
            <p:ph idx="1"/>
          </p:nvPr>
        </p:nvSpPr>
        <p:spPr>
          <a:xfrm>
            <a:off x="241300" y="1473200"/>
            <a:ext cx="11582400" cy="4775199"/>
          </a:xfrm>
        </p:spPr>
        <p:txBody>
          <a:bodyPr>
            <a:noAutofit/>
          </a:bodyPr>
          <a:lstStyle/>
          <a:p>
            <a:r>
              <a:rPr lang="en-US" sz="2800" dirty="0">
                <a:latin typeface="Arial,Helvetica"/>
              </a:rPr>
              <a:t>Scope rules are designed so that we can only refer to variables that are alive: the variable </a:t>
            </a:r>
            <a:r>
              <a:rPr lang="en-US" sz="2800" i="1" dirty="0">
                <a:latin typeface="Arial,Helvetica"/>
              </a:rPr>
              <a:t>must</a:t>
            </a:r>
            <a:r>
              <a:rPr lang="en-US" sz="2800" dirty="0">
                <a:latin typeface="Arial,Helvetica"/>
              </a:rPr>
              <a:t> have been stored in the frame of a subroutine</a:t>
            </a:r>
            <a:br>
              <a:rPr lang="en-US" sz="2800" dirty="0">
                <a:latin typeface="Arial,Helvetica"/>
              </a:rPr>
            </a:br>
            <a:r>
              <a:rPr lang="en-US" sz="2800" dirty="0">
                <a:latin typeface="Arial,Helvetica"/>
              </a:rPr>
              <a:t>If a variable is not in the local scope, we are sure there is a frame for the surrounding scope somewhere below on the stack</a:t>
            </a:r>
            <a:r>
              <a:rPr lang="en-US" sz="2800" dirty="0" smtClean="0">
                <a:latin typeface="Arial,Helvetica"/>
              </a:rPr>
              <a:t>:</a:t>
            </a:r>
            <a:endParaRPr lang="en-US" sz="2800" dirty="0" smtClean="0">
              <a:latin typeface="Arial,Helvetica"/>
            </a:endParaRPr>
          </a:p>
          <a:p>
            <a:pPr lvl="2"/>
            <a:r>
              <a:rPr lang="en-US" sz="2800" dirty="0">
                <a:latin typeface="Arial,Helvetica"/>
              </a:rPr>
              <a:t>The current subroutine can </a:t>
            </a:r>
            <a:r>
              <a:rPr lang="en-US" sz="2800" i="1" dirty="0">
                <a:latin typeface="Arial,Helvetica"/>
              </a:rPr>
              <a:t>only</a:t>
            </a:r>
            <a:r>
              <a:rPr lang="en-US" sz="2800" dirty="0">
                <a:latin typeface="Arial,Helvetica"/>
              </a:rPr>
              <a:t> be called when it was </a:t>
            </a:r>
            <a:r>
              <a:rPr lang="en-US" sz="2800" dirty="0" smtClean="0">
                <a:latin typeface="Arial,Helvetica"/>
              </a:rPr>
              <a:t>visible</a:t>
            </a:r>
            <a:endParaRPr lang="en-US" sz="2800" dirty="0" smtClean="0">
              <a:latin typeface="Arial,Helvetica"/>
            </a:endParaRPr>
          </a:p>
          <a:p>
            <a:pPr lvl="2"/>
            <a:r>
              <a:rPr lang="en-US" sz="2800" dirty="0" smtClean="0">
                <a:latin typeface="Arial,Helvetica"/>
              </a:rPr>
              <a:t>The </a:t>
            </a:r>
            <a:r>
              <a:rPr lang="en-US" sz="2800" dirty="0">
                <a:latin typeface="Arial,Helvetica"/>
              </a:rPr>
              <a:t>current subroutine is visible </a:t>
            </a:r>
            <a:r>
              <a:rPr lang="en-US" sz="2800" i="1" dirty="0">
                <a:latin typeface="Arial,Helvetica"/>
              </a:rPr>
              <a:t>only</a:t>
            </a:r>
            <a:r>
              <a:rPr lang="en-US" sz="2800" dirty="0">
                <a:latin typeface="Arial,Helvetica"/>
              </a:rPr>
              <a:t> when the surrounding scope is </a:t>
            </a:r>
            <a:r>
              <a:rPr lang="en-US" sz="2800" dirty="0" smtClean="0">
                <a:latin typeface="Arial,Helvetica"/>
              </a:rPr>
              <a:t>active</a:t>
            </a:r>
            <a:endParaRPr lang="en-US" sz="2800" dirty="0" smtClean="0">
              <a:latin typeface="Arial,Helvetica"/>
            </a:endParaRPr>
          </a:p>
          <a:p>
            <a:r>
              <a:rPr lang="en-US" sz="2800" dirty="0" smtClean="0">
                <a:latin typeface="Arial,Helvetica"/>
              </a:rPr>
              <a:t>Each </a:t>
            </a:r>
            <a:r>
              <a:rPr lang="en-US" sz="2800" dirty="0">
                <a:latin typeface="Arial,Helvetica"/>
              </a:rPr>
              <a:t>frame on the stack contains a</a:t>
            </a:r>
            <a:r>
              <a:rPr lang="en-US" sz="2800" i="1" dirty="0">
                <a:latin typeface="Arial,Helvetica"/>
              </a:rPr>
              <a:t> static link</a:t>
            </a:r>
            <a:r>
              <a:rPr lang="en-US" sz="2800" dirty="0">
                <a:latin typeface="Arial,Helvetica"/>
              </a:rPr>
              <a:t> pointing to the frame of the </a:t>
            </a:r>
            <a:r>
              <a:rPr lang="en-US" sz="2800" i="1" dirty="0">
                <a:latin typeface="Arial,Helvetica"/>
              </a:rPr>
              <a:t>static parent</a:t>
            </a:r>
            <a:br>
              <a:rPr lang="en-US" sz="2800" i="1" dirty="0">
                <a:latin typeface="Arial,Helvetica"/>
              </a:rPr>
            </a:br>
            <a:endParaRPr lang="en-IN"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solidFill>
                  <a:srgbClr val="3333FF"/>
                </a:solidFill>
                <a:latin typeface="Arial,Helvetica"/>
              </a:rPr>
              <a:t>Nested Subroutines : Implementation of Static Scope: Static Links</a:t>
            </a:r>
            <a:br>
              <a:rPr lang="en-US" sz="1600" dirty="0"/>
            </a:br>
            <a:endParaRPr lang="en-IN" dirty="0"/>
          </a:p>
        </p:txBody>
      </p:sp>
      <p:sp>
        <p:nvSpPr>
          <p:cNvPr id="3" name="Content Placeholder 2"/>
          <p:cNvSpPr>
            <a:spLocks noGrp="1"/>
          </p:cNvSpPr>
          <p:nvPr>
            <p:ph idx="1"/>
          </p:nvPr>
        </p:nvSpPr>
        <p:spPr>
          <a:xfrm>
            <a:off x="241300" y="1473200"/>
            <a:ext cx="11582400" cy="4775199"/>
          </a:xfrm>
        </p:spPr>
        <p:txBody>
          <a:bodyPr>
            <a:normAutofit/>
          </a:bodyPr>
          <a:lstStyle/>
          <a:p>
            <a:br>
              <a:rPr lang="en-US" i="1" dirty="0">
                <a:latin typeface="Arial,Helvetica"/>
              </a:rPr>
            </a:br>
            <a:r>
              <a:rPr lang="en-US" dirty="0">
                <a:latin typeface="Arial,Helvetica"/>
              </a:rPr>
              <a:t>Example: subroutines C and D are nested in B (B is static parent of C and D), B in A, and E in A</a:t>
            </a:r>
            <a:br>
              <a:rPr lang="en-US" dirty="0">
                <a:latin typeface="Arial,Helvetica"/>
              </a:rPr>
            </a:br>
            <a:br>
              <a:rPr lang="en-US" dirty="0">
                <a:latin typeface="Arial,Helvetica"/>
              </a:rPr>
            </a:br>
            <a:endParaRPr lang="en-IN" dirty="0"/>
          </a:p>
        </p:txBody>
      </p:sp>
      <p:pic>
        <p:nvPicPr>
          <p:cNvPr id="4" name="Picture 2"/>
          <p:cNvPicPr>
            <a:picLocks noChangeAspect="1"/>
          </p:cNvPicPr>
          <p:nvPr/>
        </p:nvPicPr>
        <p:blipFill>
          <a:blip r:embed="rId1"/>
          <a:stretch>
            <a:fillRect/>
          </a:stretch>
        </p:blipFill>
        <p:spPr>
          <a:xfrm>
            <a:off x="1153391" y="2323393"/>
            <a:ext cx="4360778" cy="4069180"/>
          </a:xfrm>
          <a:prstGeom prst="rect">
            <a:avLst/>
          </a:prstGeom>
        </p:spPr>
      </p:pic>
      <p:sp>
        <p:nvSpPr>
          <p:cNvPr id="5" name="TextBox 4"/>
          <p:cNvSpPr txBox="1"/>
          <p:nvPr/>
        </p:nvSpPr>
        <p:spPr>
          <a:xfrm>
            <a:off x="6400141" y="2442502"/>
            <a:ext cx="5004459"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Arial" panose="020B0604020202020204"/>
              <a:buChar char="•"/>
            </a:pPr>
            <a:r>
              <a:rPr lang="en-US" dirty="0"/>
              <a:t>If a subroutine is declared at the outermost nesting level of the program, then its frame will have a nil static link at run time.</a:t>
            </a:r>
            <a:endParaRPr lang="en-US" dirty="0"/>
          </a:p>
          <a:p>
            <a:pPr marL="285750" indent="-285750">
              <a:buFont typeface="Arial" panose="020B0604020202020204"/>
              <a:buChar char="•"/>
            </a:pPr>
            <a:r>
              <a:rPr lang="en-US" dirty="0"/>
              <a:t>If a subroutine is nested 'k' levels deep, then its frame's static link, and those of its parent, grandparent and son on will form a static chain of length 'k' at runtime.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17282"/>
          </a:xfrm>
        </p:spPr>
        <p:txBody>
          <a:bodyPr/>
          <a:lstStyle/>
          <a:p>
            <a:r>
              <a:rPr lang="en-US" sz="4400" b="1" dirty="0">
                <a:solidFill>
                  <a:srgbClr val="0070C0"/>
                </a:solidFill>
                <a:latin typeface="Nunito"/>
              </a:rPr>
              <a:t>Dynamic </a:t>
            </a:r>
            <a:r>
              <a:rPr lang="en-US" sz="4400" b="1" dirty="0" smtClean="0">
                <a:solidFill>
                  <a:srgbClr val="0070C0"/>
                </a:solidFill>
                <a:latin typeface="Nunito"/>
              </a:rPr>
              <a:t>Scoping</a:t>
            </a:r>
            <a:endParaRPr lang="en-IN" dirty="0"/>
          </a:p>
        </p:txBody>
      </p:sp>
      <p:sp>
        <p:nvSpPr>
          <p:cNvPr id="3" name="Content Placeholder 2"/>
          <p:cNvSpPr>
            <a:spLocks noGrp="1"/>
          </p:cNvSpPr>
          <p:nvPr>
            <p:ph idx="1"/>
          </p:nvPr>
        </p:nvSpPr>
        <p:spPr>
          <a:xfrm>
            <a:off x="646112" y="1270000"/>
            <a:ext cx="11291888" cy="4978399"/>
          </a:xfrm>
        </p:spPr>
        <p:txBody>
          <a:bodyPr>
            <a:normAutofit/>
          </a:bodyPr>
          <a:lstStyle/>
          <a:p>
            <a:pPr marL="285750" indent="-285750" algn="just">
              <a:lnSpc>
                <a:spcPct val="150000"/>
              </a:lnSpc>
              <a:spcBef>
                <a:spcPts val="0"/>
              </a:spcBef>
              <a:buFont typeface="Arial,Sans-Serif"/>
              <a:buChar char="•"/>
            </a:pPr>
            <a:r>
              <a:rPr lang="en-US" dirty="0" smtClean="0">
                <a:latin typeface="Nunito"/>
              </a:rPr>
              <a:t>In </a:t>
            </a:r>
            <a:r>
              <a:rPr lang="en-US" dirty="0">
                <a:latin typeface="Nunito"/>
              </a:rPr>
              <a:t>a language with dynamic scoping, the bindings between names and objects depend on the flow of control at runtime and in particular on the order in which subroutines are called.</a:t>
            </a:r>
            <a:endParaRPr lang="en-US" dirty="0">
              <a:latin typeface="Nunito"/>
            </a:endParaRPr>
          </a:p>
          <a:p>
            <a:pPr marL="285750" indent="-285750" algn="just">
              <a:lnSpc>
                <a:spcPct val="150000"/>
              </a:lnSpc>
              <a:spcBef>
                <a:spcPts val="0"/>
              </a:spcBef>
              <a:buFont typeface="Arial,Sans-Serif"/>
              <a:buChar char="•"/>
            </a:pPr>
            <a:r>
              <a:rPr lang="en-US" dirty="0">
                <a:latin typeface="Nunito"/>
              </a:rPr>
              <a:t>Dynamic scope rules are generally quite simple.  The "current" binding for a given name is the one encountered most recently during execution and not yet destroyed by returning from its scope.</a:t>
            </a:r>
            <a:endParaRPr lang="en-US" dirty="0">
              <a:latin typeface="Nunito"/>
            </a:endParaRPr>
          </a:p>
          <a:p>
            <a:pPr marL="285750" indent="-285750" algn="just">
              <a:lnSpc>
                <a:spcPct val="150000"/>
              </a:lnSpc>
              <a:spcBef>
                <a:spcPts val="0"/>
              </a:spcBef>
              <a:buFont typeface="Arial,Sans-Serif"/>
              <a:buChar char="•"/>
            </a:pPr>
            <a:r>
              <a:rPr lang="en-US" dirty="0">
                <a:latin typeface="Nunito"/>
              </a:rPr>
              <a:t>For e.g. APL, </a:t>
            </a:r>
            <a:r>
              <a:rPr lang="en-US" dirty="0" err="1">
                <a:latin typeface="Nunito"/>
              </a:rPr>
              <a:t>Snobol</a:t>
            </a:r>
            <a:r>
              <a:rPr lang="en-US" dirty="0">
                <a:latin typeface="Nunito"/>
              </a:rPr>
              <a:t> and early dialects of LISP and PERL are languages with dynamic scoping.</a:t>
            </a:r>
            <a:endParaRPr lang="en-US" dirty="0">
              <a:latin typeface="Nunito"/>
            </a:endParaRPr>
          </a:p>
          <a:p>
            <a:pPr marL="285750" indent="-285750" algn="just">
              <a:lnSpc>
                <a:spcPct val="150000"/>
              </a:lnSpc>
              <a:spcBef>
                <a:spcPts val="0"/>
              </a:spcBef>
              <a:buFont typeface="Arial,Sans-Serif"/>
              <a:buChar char="•"/>
            </a:pPr>
            <a:r>
              <a:rPr lang="en-US" dirty="0">
                <a:latin typeface="Nunito"/>
              </a:rPr>
              <a:t>As the flow of control cannot in general be predicted in advance, the bindings between names and objects in a language with dynamic scope cannot in general be determined by a compiler.  </a:t>
            </a:r>
            <a:endParaRPr lang="en-US" dirty="0">
              <a:latin typeface="Nunito"/>
            </a:endParaRP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30200" y="1346200"/>
            <a:ext cx="4203700" cy="50673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646111" y="452718"/>
            <a:ext cx="9404723" cy="766482"/>
          </a:xfrm>
        </p:spPr>
        <p:txBody>
          <a:bodyPr/>
          <a:lstStyle/>
          <a:p>
            <a:r>
              <a:rPr lang="en-US" sz="4400" b="1" dirty="0">
                <a:solidFill>
                  <a:srgbClr val="0070C0"/>
                </a:solidFill>
                <a:latin typeface="Nunito"/>
              </a:rPr>
              <a:t>Dynamic Scoping </a:t>
            </a:r>
            <a:r>
              <a:rPr lang="en-US" sz="4400" b="1" dirty="0" smtClean="0">
                <a:solidFill>
                  <a:srgbClr val="0070C0"/>
                </a:solidFill>
                <a:latin typeface="Nunito"/>
              </a:rPr>
              <a:t>example</a:t>
            </a:r>
            <a:endParaRPr lang="en-IN" dirty="0"/>
          </a:p>
        </p:txBody>
      </p:sp>
      <p:sp>
        <p:nvSpPr>
          <p:cNvPr id="3" name="Content Placeholder 2"/>
          <p:cNvSpPr>
            <a:spLocks noGrp="1"/>
          </p:cNvSpPr>
          <p:nvPr>
            <p:ph idx="1"/>
          </p:nvPr>
        </p:nvSpPr>
        <p:spPr>
          <a:xfrm>
            <a:off x="431800" y="1346200"/>
            <a:ext cx="10617200" cy="4902199"/>
          </a:xfrm>
        </p:spPr>
        <p:txBody>
          <a:bodyPr>
            <a:normAutofit fontScale="92500" lnSpcReduction="20000"/>
          </a:bodyPr>
          <a:lstStyle/>
          <a:p>
            <a:pPr marL="0" indent="0" algn="just">
              <a:lnSpc>
                <a:spcPct val="150000"/>
              </a:lnSpc>
              <a:spcBef>
                <a:spcPts val="0"/>
              </a:spcBef>
              <a:buNone/>
            </a:pPr>
            <a:r>
              <a:rPr lang="en-US" dirty="0">
                <a:latin typeface="Nunito"/>
              </a:rPr>
              <a:t>a: integer  ----&gt;global declaration</a:t>
            </a:r>
            <a:endParaRPr lang="en-US" dirty="0">
              <a:latin typeface="Nunito"/>
            </a:endParaRPr>
          </a:p>
          <a:p>
            <a:pPr marL="0" indent="0" algn="just">
              <a:lnSpc>
                <a:spcPct val="150000"/>
              </a:lnSpc>
              <a:spcBef>
                <a:spcPts val="0"/>
              </a:spcBef>
              <a:buNone/>
            </a:pPr>
            <a:r>
              <a:rPr lang="en-US" dirty="0">
                <a:latin typeface="Nunito"/>
              </a:rPr>
              <a:t>procedure first</a:t>
            </a:r>
            <a:endParaRPr lang="en-US" dirty="0">
              <a:latin typeface="Nunito"/>
            </a:endParaRPr>
          </a:p>
          <a:p>
            <a:pPr marL="0" indent="0" algn="just">
              <a:lnSpc>
                <a:spcPct val="150000"/>
              </a:lnSpc>
              <a:spcBef>
                <a:spcPts val="0"/>
              </a:spcBef>
              <a:buNone/>
            </a:pPr>
            <a:r>
              <a:rPr lang="en-US" dirty="0">
                <a:latin typeface="Nunito"/>
              </a:rPr>
              <a:t>a:=1</a:t>
            </a:r>
            <a:endParaRPr lang="en-US" dirty="0">
              <a:latin typeface="Nunito"/>
            </a:endParaRPr>
          </a:p>
          <a:p>
            <a:pPr marL="0" indent="0" algn="just">
              <a:lnSpc>
                <a:spcPct val="150000"/>
              </a:lnSpc>
              <a:spcBef>
                <a:spcPts val="0"/>
              </a:spcBef>
              <a:buNone/>
            </a:pPr>
            <a:r>
              <a:rPr lang="en-US" dirty="0">
                <a:latin typeface="Nunito"/>
              </a:rPr>
              <a:t>procedure second</a:t>
            </a:r>
            <a:endParaRPr lang="en-US" dirty="0">
              <a:latin typeface="Nunito"/>
            </a:endParaRPr>
          </a:p>
          <a:p>
            <a:pPr marL="0" indent="0" algn="just">
              <a:lnSpc>
                <a:spcPct val="150000"/>
              </a:lnSpc>
              <a:spcBef>
                <a:spcPts val="0"/>
              </a:spcBef>
              <a:buNone/>
            </a:pPr>
            <a:r>
              <a:rPr lang="en-US" dirty="0">
                <a:latin typeface="Nunito"/>
              </a:rPr>
              <a:t>a:integer</a:t>
            </a:r>
            <a:endParaRPr lang="en-US" dirty="0">
              <a:latin typeface="Nunito"/>
            </a:endParaRPr>
          </a:p>
          <a:p>
            <a:pPr marL="0" indent="0" algn="just">
              <a:lnSpc>
                <a:spcPct val="150000"/>
              </a:lnSpc>
              <a:spcBef>
                <a:spcPts val="0"/>
              </a:spcBef>
              <a:buNone/>
            </a:pPr>
            <a:r>
              <a:rPr lang="en-US" dirty="0">
                <a:latin typeface="Nunito"/>
              </a:rPr>
              <a:t>First()</a:t>
            </a:r>
            <a:endParaRPr lang="en-US" dirty="0">
              <a:latin typeface="Nunito"/>
            </a:endParaRPr>
          </a:p>
          <a:p>
            <a:pPr marL="0" indent="0" algn="just">
              <a:lnSpc>
                <a:spcPct val="150000"/>
              </a:lnSpc>
              <a:spcBef>
                <a:spcPts val="0"/>
              </a:spcBef>
              <a:buNone/>
            </a:pPr>
            <a:r>
              <a:rPr lang="en-US" dirty="0">
                <a:latin typeface="Nunito"/>
              </a:rPr>
              <a:t>a:=2</a:t>
            </a:r>
            <a:endParaRPr lang="en-US" dirty="0">
              <a:latin typeface="Nunito"/>
            </a:endParaRPr>
          </a:p>
          <a:p>
            <a:pPr marL="0" indent="0" algn="just">
              <a:lnSpc>
                <a:spcPct val="150000"/>
              </a:lnSpc>
              <a:spcBef>
                <a:spcPts val="0"/>
              </a:spcBef>
              <a:buNone/>
            </a:pPr>
            <a:r>
              <a:rPr lang="en-US" dirty="0">
                <a:latin typeface="Nunito"/>
              </a:rPr>
              <a:t>if read-integer() &gt; 0</a:t>
            </a:r>
            <a:endParaRPr lang="en-US" dirty="0">
              <a:latin typeface="Nunito"/>
            </a:endParaRPr>
          </a:p>
          <a:p>
            <a:pPr marL="0" indent="0" algn="just">
              <a:lnSpc>
                <a:spcPct val="150000"/>
              </a:lnSpc>
              <a:spcBef>
                <a:spcPts val="0"/>
              </a:spcBef>
              <a:buNone/>
            </a:pPr>
            <a:r>
              <a:rPr lang="en-US" dirty="0">
                <a:latin typeface="Nunito"/>
              </a:rPr>
              <a:t>     second()</a:t>
            </a:r>
            <a:endParaRPr lang="en-US" dirty="0">
              <a:latin typeface="Nunito"/>
            </a:endParaRPr>
          </a:p>
          <a:p>
            <a:pPr marL="0" indent="0" algn="just">
              <a:lnSpc>
                <a:spcPct val="150000"/>
              </a:lnSpc>
              <a:spcBef>
                <a:spcPts val="0"/>
              </a:spcBef>
              <a:buNone/>
            </a:pPr>
            <a:r>
              <a:rPr lang="en-US" dirty="0">
                <a:latin typeface="Nunito"/>
              </a:rPr>
              <a:t>else</a:t>
            </a:r>
            <a:endParaRPr lang="en-US" dirty="0">
              <a:latin typeface="Nunito"/>
            </a:endParaRPr>
          </a:p>
          <a:p>
            <a:pPr marL="0" indent="0" algn="just">
              <a:lnSpc>
                <a:spcPct val="150000"/>
              </a:lnSpc>
              <a:spcBef>
                <a:spcPts val="0"/>
              </a:spcBef>
              <a:buNone/>
            </a:pPr>
            <a:r>
              <a:rPr lang="en-US" dirty="0">
                <a:latin typeface="Nunito"/>
              </a:rPr>
              <a:t>     first()</a:t>
            </a:r>
            <a:endParaRPr lang="en-US" dirty="0">
              <a:latin typeface="Nunito"/>
            </a:endParaRPr>
          </a:p>
          <a:p>
            <a:pPr marL="0" indent="0" algn="just">
              <a:lnSpc>
                <a:spcPct val="150000"/>
              </a:lnSpc>
              <a:spcBef>
                <a:spcPts val="0"/>
              </a:spcBef>
              <a:buNone/>
            </a:pPr>
            <a:r>
              <a:rPr lang="en-US" dirty="0">
                <a:latin typeface="Nunito"/>
              </a:rPr>
              <a:t>write-integer(a)</a:t>
            </a:r>
            <a:endParaRPr lang="en-US" dirty="0">
              <a:latin typeface="Nunito"/>
            </a:endParaRPr>
          </a:p>
          <a:p>
            <a:endParaRPr lang="en-IN" dirty="0"/>
          </a:p>
        </p:txBody>
      </p:sp>
      <p:sp>
        <p:nvSpPr>
          <p:cNvPr id="4" name="TextBox 3"/>
          <p:cNvSpPr txBox="1"/>
          <p:nvPr/>
        </p:nvSpPr>
        <p:spPr>
          <a:xfrm>
            <a:off x="5348472" y="1346200"/>
            <a:ext cx="6282813"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b="1" dirty="0"/>
              <a:t>In static scoping, </a:t>
            </a:r>
            <a:r>
              <a:rPr lang="en-US" dirty="0"/>
              <a:t>this program prints 1.   At runtime static scope rules require that the reference resolve to the closest lexically enclosing declaration, namely – global.</a:t>
            </a:r>
            <a:endParaRPr lang="en-US" dirty="0"/>
          </a:p>
          <a:p>
            <a:endParaRPr lang="en-US" dirty="0"/>
          </a:p>
          <a:p>
            <a:r>
              <a:rPr lang="en-US" b="1" dirty="0"/>
              <a:t>In dynamic scoping,</a:t>
            </a:r>
            <a:r>
              <a:rPr lang="en-US" dirty="0"/>
              <a:t> program prints either 1 or 2.  Dynamic scope rules require that we choose the most recent, active binding for 'a' at runtime.  So, depends on which procedure will get called during runtime – first() or second().</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53782"/>
          </a:xfrm>
        </p:spPr>
        <p:txBody>
          <a:bodyPr/>
          <a:lstStyle/>
          <a:p>
            <a:r>
              <a:rPr lang="en-US" b="1" dirty="0" smtClean="0">
                <a:solidFill>
                  <a:srgbClr val="00B0F0"/>
                </a:solidFill>
              </a:rPr>
              <a:t>Object Oriented Programming</a:t>
            </a:r>
            <a:endParaRPr lang="en-IN" b="1" dirty="0">
              <a:solidFill>
                <a:srgbClr val="00B0F0"/>
              </a:solidFill>
            </a:endParaRPr>
          </a:p>
        </p:txBody>
      </p:sp>
      <p:sp>
        <p:nvSpPr>
          <p:cNvPr id="3" name="Content Placeholder 2"/>
          <p:cNvSpPr>
            <a:spLocks noGrp="1"/>
          </p:cNvSpPr>
          <p:nvPr>
            <p:ph idx="1"/>
          </p:nvPr>
        </p:nvSpPr>
        <p:spPr>
          <a:xfrm>
            <a:off x="355600" y="1206500"/>
            <a:ext cx="11201400" cy="5041899"/>
          </a:xfrm>
        </p:spPr>
        <p:txBody>
          <a:bodyPr/>
          <a:lstStyle/>
          <a:p>
            <a:r>
              <a:rPr lang="en-US" dirty="0" smtClean="0"/>
              <a:t>Data abstraction has become essential to software engineering.</a:t>
            </a:r>
            <a:endParaRPr lang="en-US" dirty="0" smtClean="0"/>
          </a:p>
          <a:p>
            <a:r>
              <a:rPr lang="en-US" dirty="0" smtClean="0"/>
              <a:t>Abstraction provided by modules and module types has following benefits :</a:t>
            </a:r>
            <a:endParaRPr lang="en-US" dirty="0" smtClean="0"/>
          </a:p>
          <a:p>
            <a:pPr marL="857250" lvl="1" indent="-457200">
              <a:buAutoNum type="arabicPeriod"/>
            </a:pPr>
            <a:r>
              <a:rPr lang="en-US" dirty="0" smtClean="0"/>
              <a:t>It </a:t>
            </a:r>
            <a:r>
              <a:rPr lang="en-US" dirty="0"/>
              <a:t>reduces conceptual load by minimizing the amount of detail that the programmer must think about at one time. </a:t>
            </a:r>
            <a:endParaRPr lang="en-US" dirty="0" smtClean="0"/>
          </a:p>
          <a:p>
            <a:pPr marL="857250" lvl="1" indent="-457200">
              <a:buAutoNum type="arabicPeriod"/>
            </a:pPr>
            <a:r>
              <a:rPr lang="en-US" dirty="0" smtClean="0"/>
              <a:t>It </a:t>
            </a:r>
            <a:r>
              <a:rPr lang="en-US" dirty="0"/>
              <a:t>provides fault containment by preventing the programmer from using a program component in inappropriate ways, and by limiting the portion of a program’s text in which a given component can be used. </a:t>
            </a:r>
            <a:endParaRPr lang="en-US" dirty="0" smtClean="0"/>
          </a:p>
          <a:p>
            <a:pPr marL="857250" lvl="1" indent="-457200">
              <a:buAutoNum type="arabicPeriod"/>
            </a:pPr>
            <a:r>
              <a:rPr lang="en-US" dirty="0" smtClean="0"/>
              <a:t>It </a:t>
            </a:r>
            <a:r>
              <a:rPr lang="en-US" dirty="0"/>
              <a:t>provides a significant degree of independence among program components, making it easier to assign their construction to separate individuals. </a:t>
            </a:r>
            <a:endParaRPr lang="en-IN" dirty="0" smtClean="0"/>
          </a:p>
          <a:p>
            <a:r>
              <a:rPr lang="en-US" dirty="0"/>
              <a:t>Object-oriented programming can be seen as an attempt to enhance opportunities for code reuse by making it easy to define new abstractions as extensions or refinements of existing abstractions. </a:t>
            </a:r>
            <a:endParaRPr lang="en-US"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29982"/>
          </a:xfrm>
        </p:spPr>
        <p:txBody>
          <a:bodyPr/>
          <a:lstStyle/>
          <a:p>
            <a:r>
              <a:rPr lang="en-US" b="1" dirty="0" smtClean="0">
                <a:solidFill>
                  <a:srgbClr val="00B0F0"/>
                </a:solidFill>
              </a:rPr>
              <a:t>Encapsulation and Inheritance</a:t>
            </a:r>
            <a:endParaRPr lang="en-IN" b="1" dirty="0">
              <a:solidFill>
                <a:srgbClr val="00B0F0"/>
              </a:solidFill>
            </a:endParaRPr>
          </a:p>
        </p:txBody>
      </p:sp>
      <p:sp>
        <p:nvSpPr>
          <p:cNvPr id="3" name="Content Placeholder 2"/>
          <p:cNvSpPr>
            <a:spLocks noGrp="1"/>
          </p:cNvSpPr>
          <p:nvPr>
            <p:ph idx="1"/>
          </p:nvPr>
        </p:nvSpPr>
        <p:spPr>
          <a:xfrm>
            <a:off x="228600" y="1282700"/>
            <a:ext cx="11557000" cy="4965699"/>
          </a:xfrm>
        </p:spPr>
        <p:txBody>
          <a:bodyPr/>
          <a:lstStyle/>
          <a:p>
            <a:r>
              <a:rPr lang="en-US" b="1" dirty="0"/>
              <a:t>Encapsulation</a:t>
            </a:r>
            <a:r>
              <a:rPr lang="en-US" dirty="0"/>
              <a:t> mechanisms enable the programmer to group data and the subroutines that operate on them together in one place, and to hide irrelevant details from the users of an abstraction. </a:t>
            </a:r>
            <a:endParaRPr lang="en-US" dirty="0" smtClean="0"/>
          </a:p>
          <a:p>
            <a:r>
              <a:rPr lang="en-US" dirty="0"/>
              <a:t>The capability of a class to derive properties and characteristics from another class is called </a:t>
            </a:r>
            <a:r>
              <a:rPr lang="en-US" b="1" u="sng" dirty="0"/>
              <a:t>Inheritance</a:t>
            </a:r>
            <a:r>
              <a:rPr lang="en-US" dirty="0"/>
              <a:t>. Inheritance is one of the most important features of Object Oriented </a:t>
            </a:r>
            <a:r>
              <a:rPr lang="en-US" dirty="0" smtClean="0"/>
              <a:t>Programming</a:t>
            </a:r>
            <a:endParaRPr 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1" y="135218"/>
            <a:ext cx="9404723" cy="741082"/>
          </a:xfrm>
        </p:spPr>
        <p:txBody>
          <a:bodyPr/>
          <a:lstStyle/>
          <a:p>
            <a:r>
              <a:rPr lang="en-US" dirty="0" smtClean="0"/>
              <a:t>Topics :</a:t>
            </a:r>
            <a:endParaRPr lang="en-IN" dirty="0"/>
          </a:p>
        </p:txBody>
      </p:sp>
      <p:sp>
        <p:nvSpPr>
          <p:cNvPr id="3" name="Content Placeholder 2"/>
          <p:cNvSpPr>
            <a:spLocks noGrp="1"/>
          </p:cNvSpPr>
          <p:nvPr>
            <p:ph idx="1"/>
          </p:nvPr>
        </p:nvSpPr>
        <p:spPr>
          <a:xfrm>
            <a:off x="419100" y="876300"/>
            <a:ext cx="11201400" cy="5981700"/>
          </a:xfrm>
        </p:spPr>
        <p:txBody>
          <a:bodyPr>
            <a:normAutofit fontScale="92500" lnSpcReduction="20000"/>
          </a:bodyPr>
          <a:lstStyle/>
          <a:p>
            <a:pPr marL="0" indent="0" fontAlgn="base">
              <a:buNone/>
            </a:pPr>
            <a:r>
              <a:rPr lang="en-US" dirty="0"/>
              <a:t>2.1 The Notion of Binding Time. </a:t>
            </a:r>
            <a:endParaRPr lang="en-US" dirty="0"/>
          </a:p>
          <a:p>
            <a:pPr marL="0" indent="0" fontAlgn="base">
              <a:buNone/>
            </a:pPr>
            <a:r>
              <a:rPr lang="en-US" dirty="0"/>
              <a:t>2.2 Object Lifetime and Storage Management. </a:t>
            </a:r>
            <a:endParaRPr lang="en-US" dirty="0"/>
          </a:p>
          <a:p>
            <a:pPr marL="0" indent="0" fontAlgn="base">
              <a:buNone/>
            </a:pPr>
            <a:r>
              <a:rPr lang="en-US" dirty="0"/>
              <a:t>2.3 Static Allocation, Stack-Based Allocation, Heap-Based Allocation, Garbage </a:t>
            </a:r>
            <a:r>
              <a:rPr lang="en-US" dirty="0" smtClean="0"/>
              <a:t>Collection, </a:t>
            </a:r>
            <a:endParaRPr lang="en-US" dirty="0" smtClean="0"/>
          </a:p>
          <a:p>
            <a:pPr marL="0" indent="0" fontAlgn="base">
              <a:buNone/>
            </a:pPr>
            <a:r>
              <a:rPr lang="en-US" dirty="0"/>
              <a:t> </a:t>
            </a:r>
            <a:r>
              <a:rPr lang="en-US" dirty="0" smtClean="0"/>
              <a:t>     Scope </a:t>
            </a:r>
            <a:r>
              <a:rPr lang="en-US" dirty="0"/>
              <a:t>Rules </a:t>
            </a:r>
            <a:endParaRPr lang="en-US" dirty="0"/>
          </a:p>
          <a:p>
            <a:pPr marL="0" indent="0" fontAlgn="base">
              <a:buNone/>
            </a:pPr>
            <a:r>
              <a:rPr lang="en-US" dirty="0"/>
              <a:t>2.4 Static Scoping, Nested Subroutines, Declaration Order, Dynamic Scoping, The meaning of </a:t>
            </a:r>
            <a:endParaRPr lang="en-US" dirty="0" smtClean="0"/>
          </a:p>
          <a:p>
            <a:pPr marL="0" indent="0" fontAlgn="base">
              <a:buNone/>
            </a:pPr>
            <a:r>
              <a:rPr lang="en-US" dirty="0"/>
              <a:t> </a:t>
            </a:r>
            <a:r>
              <a:rPr lang="en-US" dirty="0" smtClean="0"/>
              <a:t>     Names </a:t>
            </a:r>
            <a:r>
              <a:rPr lang="en-US" dirty="0"/>
              <a:t>in a Scope </a:t>
            </a:r>
            <a:endParaRPr lang="en-US" dirty="0"/>
          </a:p>
          <a:p>
            <a:pPr marL="0" indent="0" fontAlgn="base">
              <a:buNone/>
            </a:pPr>
            <a:r>
              <a:rPr lang="en-US" dirty="0"/>
              <a:t>2.5 Object-Oriented Programming </a:t>
            </a:r>
            <a:endParaRPr lang="en-US" dirty="0"/>
          </a:p>
          <a:p>
            <a:pPr marL="0" indent="0" fontAlgn="base">
              <a:buNone/>
            </a:pPr>
            <a:r>
              <a:rPr lang="en-US" dirty="0"/>
              <a:t>2.6 Encapsulation and Inheritance, Modules, Classes, Nesting (Inner Classes), Type Extensions, </a:t>
            </a:r>
            <a:endParaRPr lang="en-US" dirty="0" smtClean="0"/>
          </a:p>
          <a:p>
            <a:pPr marL="0" indent="0" fontAlgn="base">
              <a:buNone/>
            </a:pPr>
            <a:r>
              <a:rPr lang="en-US" dirty="0"/>
              <a:t> </a:t>
            </a:r>
            <a:r>
              <a:rPr lang="en-US" dirty="0" smtClean="0"/>
              <a:t>     Extending </a:t>
            </a:r>
            <a:r>
              <a:rPr lang="en-US" dirty="0"/>
              <a:t>without Inheritance </a:t>
            </a:r>
            <a:endParaRPr lang="en-US" dirty="0"/>
          </a:p>
          <a:p>
            <a:pPr marL="0" indent="0" fontAlgn="base">
              <a:buNone/>
            </a:pPr>
            <a:r>
              <a:rPr lang="en-US" dirty="0"/>
              <a:t>2.7 Initialization and Finalization, Choosing a Constructor, References and Values, Execution </a:t>
            </a:r>
            <a:endParaRPr lang="en-US" dirty="0" smtClean="0"/>
          </a:p>
          <a:p>
            <a:pPr marL="0" indent="0" fontAlgn="base">
              <a:buNone/>
            </a:pPr>
            <a:r>
              <a:rPr lang="en-US" dirty="0"/>
              <a:t> </a:t>
            </a:r>
            <a:r>
              <a:rPr lang="en-US" dirty="0" smtClean="0"/>
              <a:t>     Order</a:t>
            </a:r>
            <a:r>
              <a:rPr lang="en-US" dirty="0"/>
              <a:t>, </a:t>
            </a:r>
            <a:r>
              <a:rPr lang="en-US" dirty="0" smtClean="0"/>
              <a:t>Garbage </a:t>
            </a:r>
            <a:r>
              <a:rPr lang="en-US" dirty="0"/>
              <a:t>Collection </a:t>
            </a:r>
            <a:endParaRPr lang="en-US" dirty="0"/>
          </a:p>
          <a:p>
            <a:pPr marL="0" indent="0" fontAlgn="base">
              <a:buNone/>
            </a:pPr>
            <a:r>
              <a:rPr lang="en-US" dirty="0"/>
              <a:t>2.8 Dynamic Method Binding </a:t>
            </a:r>
            <a:endParaRPr lang="en-US" dirty="0"/>
          </a:p>
          <a:p>
            <a:pPr marL="0" indent="0" fontAlgn="base">
              <a:buNone/>
            </a:pPr>
            <a:r>
              <a:rPr lang="en-US" dirty="0"/>
              <a:t>2.9 Virtual- and Non-Virtual Methods, Abstract Classes, Member Lookup, Polymorphism, </a:t>
            </a:r>
            <a:endParaRPr lang="en-US" dirty="0" smtClean="0"/>
          </a:p>
          <a:p>
            <a:pPr marL="0" indent="0" fontAlgn="base">
              <a:buNone/>
            </a:pPr>
            <a:r>
              <a:rPr lang="en-US" dirty="0"/>
              <a:t> </a:t>
            </a:r>
            <a:r>
              <a:rPr lang="en-US" dirty="0" smtClean="0"/>
              <a:t>      Object </a:t>
            </a:r>
            <a:r>
              <a:rPr lang="en-US" dirty="0"/>
              <a:t>Closures </a:t>
            </a:r>
            <a:endParaRPr lang="en-US" dirty="0"/>
          </a:p>
          <a:p>
            <a:pPr marL="0" indent="0" fontAlgn="base">
              <a:buNone/>
            </a:pPr>
            <a:r>
              <a:rPr lang="en-US" dirty="0"/>
              <a:t>2.10 Multiple Inheritance, Shared Inheritance, Mix-In Inheritance </a:t>
            </a:r>
            <a:endParaRPr lang="en-US" dirty="0"/>
          </a:p>
          <a:p>
            <a:pPr marL="0" indent="0" fontAlgn="base">
              <a:buNone/>
            </a:pPr>
            <a:r>
              <a:rPr lang="en-US" dirty="0"/>
              <a:t>2.11 Semantic Ambiguities, Replicated Inheritance </a:t>
            </a:r>
            <a:endParaRPr lang="en-US" dirty="0"/>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135218"/>
            <a:ext cx="9404723" cy="1400530"/>
          </a:xfrm>
        </p:spPr>
        <p:txBody>
          <a:bodyPr/>
          <a:lstStyle/>
          <a:p>
            <a:r>
              <a:rPr lang="en-US" sz="3200" b="1" dirty="0">
                <a:solidFill>
                  <a:srgbClr val="00B0F0"/>
                </a:solidFill>
              </a:rPr>
              <a:t>A</a:t>
            </a:r>
            <a:r>
              <a:rPr lang="en-US" sz="3200" b="1" dirty="0" smtClean="0">
                <a:solidFill>
                  <a:srgbClr val="00B0F0"/>
                </a:solidFill>
              </a:rPr>
              <a:t>) Data-hiding </a:t>
            </a:r>
            <a:r>
              <a:rPr lang="en-US" sz="3200" b="1" dirty="0">
                <a:solidFill>
                  <a:srgbClr val="00B0F0"/>
                </a:solidFill>
              </a:rPr>
              <a:t>mechanisms of modules in non-object-oriented </a:t>
            </a:r>
            <a:r>
              <a:rPr lang="en-US" sz="3200" b="1" dirty="0" smtClean="0">
                <a:solidFill>
                  <a:srgbClr val="00B0F0"/>
                </a:solidFill>
              </a:rPr>
              <a:t>languages : </a:t>
            </a:r>
            <a:endParaRPr lang="en-IN" sz="3200" b="1" dirty="0">
              <a:solidFill>
                <a:srgbClr val="00B0F0"/>
              </a:solidFill>
            </a:endParaRPr>
          </a:p>
        </p:txBody>
      </p:sp>
      <p:sp>
        <p:nvSpPr>
          <p:cNvPr id="3" name="Content Placeholder 2"/>
          <p:cNvSpPr>
            <a:spLocks noGrp="1"/>
          </p:cNvSpPr>
          <p:nvPr>
            <p:ph idx="1"/>
          </p:nvPr>
        </p:nvSpPr>
        <p:spPr>
          <a:xfrm>
            <a:off x="355600" y="1384300"/>
            <a:ext cx="11353800" cy="4864099"/>
          </a:xfrm>
        </p:spPr>
        <p:txBody>
          <a:bodyPr>
            <a:normAutofit lnSpcReduction="10000"/>
          </a:bodyPr>
          <a:lstStyle/>
          <a:p>
            <a:r>
              <a:rPr lang="en-US" dirty="0"/>
              <a:t>Scope rules for data hiding were one of the principal innovations of </a:t>
            </a:r>
            <a:r>
              <a:rPr lang="en-US" dirty="0" err="1"/>
              <a:t>Clu</a:t>
            </a:r>
            <a:r>
              <a:rPr lang="en-US" dirty="0"/>
              <a:t>, Modula, Euclid, and other module-based languages of the </a:t>
            </a:r>
            <a:r>
              <a:rPr lang="en-US" dirty="0" smtClean="0"/>
              <a:t>1970s.</a:t>
            </a:r>
            <a:endParaRPr lang="en-US" dirty="0" smtClean="0"/>
          </a:p>
          <a:p>
            <a:r>
              <a:rPr lang="en-US" dirty="0"/>
              <a:t>In </a:t>
            </a:r>
            <a:r>
              <a:rPr lang="en-US" dirty="0" err="1"/>
              <a:t>Clu</a:t>
            </a:r>
            <a:r>
              <a:rPr lang="en-US" dirty="0"/>
              <a:t> and Euclid, the declaration and definition (header and body) of a module always appear together. The header clearly states which of the module’s names are to be exported</a:t>
            </a:r>
            <a:r>
              <a:rPr lang="en-US" dirty="0" smtClean="0"/>
              <a:t>.</a:t>
            </a:r>
            <a:endParaRPr lang="en-US" dirty="0" smtClean="0"/>
          </a:p>
          <a:p>
            <a:r>
              <a:rPr lang="en-US" dirty="0"/>
              <a:t>If a Euclid module M exports a type T, by default the remainder of the program can do nothing with objects of type T other than pass them to subroutines exported from M. T is said to be an opaque type. If desired, the Euclid programmer can explicitly grant code outside the module the ability to perform bit-wise assignment and/or equality tests on values of type T, or to access T’s fields (if a record), subscript it (if an array), or refer to its values by </a:t>
            </a:r>
            <a:r>
              <a:rPr lang="en-US" dirty="0" smtClean="0"/>
              <a:t>name. </a:t>
            </a:r>
            <a:endParaRPr lang="en-US" dirty="0" smtClean="0"/>
          </a:p>
          <a:p>
            <a:r>
              <a:rPr lang="en-US" dirty="0"/>
              <a:t>In </a:t>
            </a:r>
            <a:r>
              <a:rPr lang="en-US" dirty="0" err="1"/>
              <a:t>Clu</a:t>
            </a:r>
            <a:r>
              <a:rPr lang="en-US" dirty="0"/>
              <a:t>, a module (called a cluster) implements a single abstract type. Assignment and equality testing are permitted for that type, but because </a:t>
            </a:r>
            <a:r>
              <a:rPr lang="en-US" dirty="0" err="1"/>
              <a:t>Clu</a:t>
            </a:r>
            <a:r>
              <a:rPr lang="en-US" dirty="0"/>
              <a:t> uses a reference model for variables, these operations copy or compare references to objects, not the objects themselves.</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00100" y="4267200"/>
            <a:ext cx="2895600" cy="2336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645130" y="135218"/>
            <a:ext cx="9404723" cy="1400530"/>
          </a:xfrm>
        </p:spPr>
        <p:txBody>
          <a:bodyPr/>
          <a:lstStyle/>
          <a:p>
            <a:r>
              <a:rPr lang="en-US" sz="3200" b="1" dirty="0">
                <a:solidFill>
                  <a:srgbClr val="00B0F0"/>
                </a:solidFill>
              </a:rPr>
              <a:t>A</a:t>
            </a:r>
            <a:r>
              <a:rPr lang="en-US" sz="3200" b="1" dirty="0" smtClean="0">
                <a:solidFill>
                  <a:srgbClr val="00B0F0"/>
                </a:solidFill>
              </a:rPr>
              <a:t>) Data-hiding </a:t>
            </a:r>
            <a:r>
              <a:rPr lang="en-US" sz="3200" b="1" dirty="0">
                <a:solidFill>
                  <a:srgbClr val="00B0F0"/>
                </a:solidFill>
              </a:rPr>
              <a:t>mechanisms of modules in non-object-oriented </a:t>
            </a:r>
            <a:r>
              <a:rPr lang="en-US" sz="3200" b="1" dirty="0" smtClean="0">
                <a:solidFill>
                  <a:srgbClr val="00B0F0"/>
                </a:solidFill>
              </a:rPr>
              <a:t>languages : </a:t>
            </a:r>
            <a:endParaRPr lang="en-IN" sz="3200" b="1" dirty="0">
              <a:solidFill>
                <a:srgbClr val="00B0F0"/>
              </a:solidFill>
            </a:endParaRPr>
          </a:p>
        </p:txBody>
      </p:sp>
      <p:sp>
        <p:nvSpPr>
          <p:cNvPr id="3" name="Content Placeholder 2"/>
          <p:cNvSpPr>
            <a:spLocks noGrp="1"/>
          </p:cNvSpPr>
          <p:nvPr>
            <p:ph idx="1"/>
          </p:nvPr>
        </p:nvSpPr>
        <p:spPr>
          <a:xfrm>
            <a:off x="139700" y="1155700"/>
            <a:ext cx="11722100" cy="5359400"/>
          </a:xfrm>
        </p:spPr>
        <p:txBody>
          <a:bodyPr>
            <a:normAutofit fontScale="92500" lnSpcReduction="20000"/>
          </a:bodyPr>
          <a:lstStyle/>
          <a:p>
            <a:r>
              <a:rPr lang="en-US" dirty="0"/>
              <a:t>In Modula-2, programmers have the option of separating the header and body Opaque types in Modula-2 of a </a:t>
            </a:r>
            <a:r>
              <a:rPr lang="en-US" dirty="0" smtClean="0"/>
              <a:t>module.  Unfortunately</a:t>
            </a:r>
            <a:r>
              <a:rPr lang="en-US" dirty="0"/>
              <a:t>, there is no way to divide the header into public and private parts; everything in it is public (i.e., exported). The only concession to data hiding is that a type may be made opaque by listing only its name in the header: </a:t>
            </a:r>
            <a:endParaRPr lang="en-US" dirty="0" smtClean="0"/>
          </a:p>
          <a:p>
            <a:pPr marL="0" indent="0">
              <a:buNone/>
            </a:pPr>
            <a:r>
              <a:rPr lang="en-US" dirty="0"/>
              <a:t> </a:t>
            </a:r>
            <a:r>
              <a:rPr lang="en-US" dirty="0" smtClean="0"/>
              <a:t>                TYPE </a:t>
            </a:r>
            <a:r>
              <a:rPr lang="en-US" dirty="0"/>
              <a:t>T; </a:t>
            </a:r>
            <a:endParaRPr lang="en-US" dirty="0" smtClean="0"/>
          </a:p>
          <a:p>
            <a:pPr marL="0" indent="0">
              <a:spcBef>
                <a:spcPts val="0"/>
              </a:spcBef>
              <a:buNone/>
            </a:pPr>
            <a:r>
              <a:rPr lang="en-US" dirty="0"/>
              <a:t> </a:t>
            </a:r>
            <a:r>
              <a:rPr lang="en-US" dirty="0" smtClean="0"/>
              <a:t>       In </a:t>
            </a:r>
            <a:r>
              <a:rPr lang="en-US" dirty="0"/>
              <a:t>this case variables of type T can only be assigned, compared for equality, and </a:t>
            </a:r>
            <a:r>
              <a:rPr lang="en-US" dirty="0" smtClean="0"/>
              <a:t> </a:t>
            </a:r>
            <a:endParaRPr lang="en-US" dirty="0" smtClean="0"/>
          </a:p>
          <a:p>
            <a:pPr marL="0" indent="0">
              <a:spcBef>
                <a:spcPts val="0"/>
              </a:spcBef>
              <a:buNone/>
            </a:pPr>
            <a:r>
              <a:rPr lang="en-US" dirty="0"/>
              <a:t> </a:t>
            </a:r>
            <a:r>
              <a:rPr lang="en-US" dirty="0" smtClean="0"/>
              <a:t>       passed </a:t>
            </a:r>
            <a:r>
              <a:rPr lang="en-US" dirty="0"/>
              <a:t>to the module’s subroutines. There is no way to disable assignment and </a:t>
            </a:r>
            <a:endParaRPr lang="en-US" dirty="0" smtClean="0"/>
          </a:p>
          <a:p>
            <a:pPr marL="0" indent="0">
              <a:spcBef>
                <a:spcPts val="0"/>
              </a:spcBef>
              <a:buNone/>
            </a:pPr>
            <a:r>
              <a:rPr lang="en-US" dirty="0"/>
              <a:t> </a:t>
            </a:r>
            <a:r>
              <a:rPr lang="en-US" dirty="0" smtClean="0"/>
              <a:t>      comparison.</a:t>
            </a:r>
            <a:endParaRPr lang="en-US" dirty="0" smtClean="0"/>
          </a:p>
          <a:p>
            <a:pPr>
              <a:spcBef>
                <a:spcPts val="0"/>
              </a:spcBef>
            </a:pPr>
            <a:r>
              <a:rPr lang="en-US" dirty="0"/>
              <a:t>Ada, which also allows the headers and bodies of modules (called packages) Data hiding in Ada to be separated, eliminates the problems of Modula-2 by allowing the header of a package to be divided into public and private parts. A type can be exported opaquely by putting its definition in the private part of the header and simply naming it in the public part</a:t>
            </a:r>
            <a:r>
              <a:rPr lang="en-US" dirty="0" smtClean="0"/>
              <a:t>:</a:t>
            </a:r>
            <a:endParaRPr lang="en-US" dirty="0" smtClean="0"/>
          </a:p>
          <a:p>
            <a:pPr marL="0" indent="0">
              <a:spcBef>
                <a:spcPts val="0"/>
              </a:spcBef>
              <a:buNone/>
            </a:pPr>
            <a:r>
              <a:rPr lang="en-US" dirty="0" smtClean="0"/>
              <a:t>	   </a:t>
            </a:r>
            <a:endParaRPr lang="en-US" dirty="0" smtClean="0"/>
          </a:p>
          <a:p>
            <a:pPr marL="0" indent="0">
              <a:spcBef>
                <a:spcPts val="0"/>
              </a:spcBef>
              <a:buNone/>
            </a:pPr>
            <a:r>
              <a:rPr lang="en-US" dirty="0"/>
              <a:t> </a:t>
            </a:r>
            <a:r>
              <a:rPr lang="en-US" dirty="0" smtClean="0"/>
              <a:t>           package </a:t>
            </a:r>
            <a:r>
              <a:rPr lang="en-US" dirty="0"/>
              <a:t>foo is </a:t>
            </a:r>
            <a:r>
              <a:rPr lang="en-US" dirty="0" smtClean="0"/>
              <a:t>                 -- </a:t>
            </a:r>
            <a:r>
              <a:rPr lang="en-US" dirty="0"/>
              <a:t>header </a:t>
            </a:r>
            <a:endParaRPr lang="en-US" dirty="0" smtClean="0"/>
          </a:p>
          <a:p>
            <a:pPr marL="0" indent="0">
              <a:spcBef>
                <a:spcPts val="0"/>
              </a:spcBef>
              <a:buNone/>
            </a:pPr>
            <a:r>
              <a:rPr lang="en-US" dirty="0"/>
              <a:t> </a:t>
            </a:r>
            <a:r>
              <a:rPr lang="en-US" dirty="0" smtClean="0"/>
              <a:t>            ... </a:t>
            </a:r>
            <a:endParaRPr lang="en-US" dirty="0" smtClean="0"/>
          </a:p>
          <a:p>
            <a:pPr marL="0" indent="0">
              <a:spcBef>
                <a:spcPts val="0"/>
              </a:spcBef>
              <a:buNone/>
            </a:pPr>
            <a:r>
              <a:rPr lang="en-US" dirty="0"/>
              <a:t> </a:t>
            </a:r>
            <a:r>
              <a:rPr lang="en-US" dirty="0" smtClean="0"/>
              <a:t>                    type </a:t>
            </a:r>
            <a:r>
              <a:rPr lang="en-US" dirty="0"/>
              <a:t>T is private; </a:t>
            </a:r>
            <a:endParaRPr lang="en-US" dirty="0" smtClean="0"/>
          </a:p>
          <a:p>
            <a:pPr marL="0" indent="0">
              <a:spcBef>
                <a:spcPts val="0"/>
              </a:spcBef>
              <a:buNone/>
            </a:pPr>
            <a:r>
              <a:rPr lang="en-US" dirty="0"/>
              <a:t> </a:t>
            </a:r>
            <a:r>
              <a:rPr lang="en-US" dirty="0" smtClean="0"/>
              <a:t>                    ...            </a:t>
            </a:r>
            <a:endParaRPr lang="en-US" dirty="0" smtClean="0"/>
          </a:p>
          <a:p>
            <a:pPr marL="0" indent="0">
              <a:spcBef>
                <a:spcPts val="0"/>
              </a:spcBef>
              <a:buNone/>
            </a:pPr>
            <a:r>
              <a:rPr lang="en-US" dirty="0"/>
              <a:t> </a:t>
            </a:r>
            <a:r>
              <a:rPr lang="en-US" dirty="0" smtClean="0"/>
              <a:t>           private                               -- </a:t>
            </a:r>
            <a:r>
              <a:rPr lang="en-US" dirty="0"/>
              <a:t>definitions below here are inaccessible to users </a:t>
            </a:r>
            <a:endParaRPr lang="en-US" dirty="0" smtClean="0"/>
          </a:p>
          <a:p>
            <a:pPr marL="0" indent="0">
              <a:spcBef>
                <a:spcPts val="0"/>
              </a:spcBef>
              <a:buNone/>
            </a:pPr>
            <a:r>
              <a:rPr lang="en-US" dirty="0"/>
              <a:t> </a:t>
            </a:r>
            <a:r>
              <a:rPr lang="en-US" dirty="0" smtClean="0"/>
              <a:t>                    ... </a:t>
            </a:r>
            <a:endParaRPr lang="en-US" dirty="0" smtClean="0"/>
          </a:p>
          <a:p>
            <a:pPr marL="0" indent="0">
              <a:spcBef>
                <a:spcPts val="0"/>
              </a:spcBef>
              <a:buNone/>
            </a:pPr>
            <a:r>
              <a:rPr lang="en-US" dirty="0"/>
              <a:t> </a:t>
            </a:r>
            <a:r>
              <a:rPr lang="en-US" dirty="0" smtClean="0"/>
              <a:t>                    type </a:t>
            </a:r>
            <a:r>
              <a:rPr lang="en-US" dirty="0"/>
              <a:t>T is ... </a:t>
            </a:r>
            <a:r>
              <a:rPr lang="en-US" dirty="0" smtClean="0"/>
              <a:t>                -- </a:t>
            </a:r>
            <a:r>
              <a:rPr lang="en-US" dirty="0"/>
              <a:t>full definition </a:t>
            </a:r>
            <a:endParaRPr lang="en-US" dirty="0" smtClean="0"/>
          </a:p>
          <a:p>
            <a:pPr marL="0" indent="0">
              <a:spcBef>
                <a:spcPts val="0"/>
              </a:spcBef>
              <a:buNone/>
            </a:pPr>
            <a:r>
              <a:rPr lang="en-US" dirty="0"/>
              <a:t> </a:t>
            </a:r>
            <a:r>
              <a:rPr lang="en-US" dirty="0" smtClean="0"/>
              <a:t>                    ... </a:t>
            </a:r>
            <a:endParaRPr lang="en-US" dirty="0" smtClean="0"/>
          </a:p>
          <a:p>
            <a:pPr marL="0" indent="0">
              <a:spcBef>
                <a:spcPts val="0"/>
              </a:spcBef>
              <a:buNone/>
            </a:pPr>
            <a:r>
              <a:rPr lang="en-US" dirty="0"/>
              <a:t> </a:t>
            </a:r>
            <a:r>
              <a:rPr lang="en-US" dirty="0" smtClean="0"/>
              <a:t>           end </a:t>
            </a:r>
            <a:r>
              <a:rPr lang="en-US" dirty="0"/>
              <a:t>foo;</a:t>
            </a: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00B0F0"/>
                </a:solidFill>
              </a:rPr>
              <a:t>B) </a:t>
            </a:r>
            <a:r>
              <a:rPr lang="en-US" sz="3200" b="1" dirty="0" smtClean="0">
                <a:solidFill>
                  <a:srgbClr val="00B0F0"/>
                </a:solidFill>
              </a:rPr>
              <a:t>New </a:t>
            </a:r>
            <a:r>
              <a:rPr lang="en-US" sz="3200" b="1" dirty="0">
                <a:solidFill>
                  <a:srgbClr val="00B0F0"/>
                </a:solidFill>
              </a:rPr>
              <a:t>data-hiding issues that arise when we add inheritance to modules to make </a:t>
            </a:r>
            <a:r>
              <a:rPr lang="en-US" sz="3200" b="1" dirty="0" smtClean="0">
                <a:solidFill>
                  <a:srgbClr val="00B0F0"/>
                </a:solidFill>
              </a:rPr>
              <a:t>classes :</a:t>
            </a:r>
            <a:endParaRPr lang="en-IN" sz="3200" b="1" dirty="0">
              <a:solidFill>
                <a:srgbClr val="00B0F0"/>
              </a:solidFill>
            </a:endParaRPr>
          </a:p>
        </p:txBody>
      </p:sp>
      <p:sp>
        <p:nvSpPr>
          <p:cNvPr id="3" name="Content Placeholder 2"/>
          <p:cNvSpPr>
            <a:spLocks noGrp="1"/>
          </p:cNvSpPr>
          <p:nvPr>
            <p:ph idx="1"/>
          </p:nvPr>
        </p:nvSpPr>
        <p:spPr>
          <a:xfrm>
            <a:off x="355600" y="1638300"/>
            <a:ext cx="11518900" cy="5054600"/>
          </a:xfrm>
        </p:spPr>
        <p:txBody>
          <a:bodyPr>
            <a:normAutofit fontScale="85000" lnSpcReduction="10000"/>
          </a:bodyPr>
          <a:lstStyle/>
          <a:p>
            <a:r>
              <a:rPr lang="en-US" dirty="0"/>
              <a:t>With the introduction of inheritance, object-oriented languages must supplement the scope rules of module-based languages to cover additional issues</a:t>
            </a:r>
            <a:r>
              <a:rPr lang="en-US" dirty="0" smtClean="0"/>
              <a:t>.</a:t>
            </a:r>
            <a:endParaRPr lang="en-US" dirty="0" smtClean="0"/>
          </a:p>
          <a:p>
            <a:pPr lvl="1">
              <a:buFont typeface="Wingdings" panose="05000000000000000000" pitchFamily="2" charset="2"/>
              <a:buChar char="§"/>
            </a:pPr>
            <a:r>
              <a:rPr lang="en-US" dirty="0" smtClean="0"/>
              <a:t>Should </a:t>
            </a:r>
            <a:r>
              <a:rPr lang="en-US" dirty="0"/>
              <a:t>private members of a base class be visible to methods of a derived class? </a:t>
            </a:r>
            <a:endParaRPr lang="en-US" dirty="0" smtClean="0"/>
          </a:p>
          <a:p>
            <a:pPr lvl="1">
              <a:buFont typeface="Wingdings" panose="05000000000000000000" pitchFamily="2" charset="2"/>
              <a:buChar char="§"/>
            </a:pPr>
            <a:r>
              <a:rPr lang="en-US" dirty="0" smtClean="0"/>
              <a:t>Should </a:t>
            </a:r>
            <a:r>
              <a:rPr lang="en-US" dirty="0"/>
              <a:t>public members of a base class always be public members of a derived class (i.e., be visible to users of the derived class)? </a:t>
            </a:r>
            <a:endParaRPr lang="en-US" dirty="0" smtClean="0"/>
          </a:p>
          <a:p>
            <a:pPr lvl="1">
              <a:buFont typeface="Wingdings" panose="05000000000000000000" pitchFamily="2" charset="2"/>
              <a:buChar char="§"/>
            </a:pPr>
            <a:r>
              <a:rPr lang="en-US" dirty="0" smtClean="0"/>
              <a:t>How </a:t>
            </a:r>
            <a:r>
              <a:rPr lang="en-US" dirty="0"/>
              <a:t>much control should a base class exercise over the visibility of its members in derived </a:t>
            </a:r>
            <a:r>
              <a:rPr lang="en-US" dirty="0" smtClean="0"/>
              <a:t>classes?</a:t>
            </a:r>
            <a:endParaRPr lang="en-IN" dirty="0" smtClean="0"/>
          </a:p>
          <a:p>
            <a:pPr marL="400050"/>
            <a:r>
              <a:rPr lang="en-US" dirty="0" smtClean="0"/>
              <a:t>C++ languages, has following philosophy behind the visibility rules :</a:t>
            </a:r>
            <a:endParaRPr lang="en-US" dirty="0" smtClean="0"/>
          </a:p>
          <a:p>
            <a:pPr marL="800100" lvl="1" indent="-342900">
              <a:buFont typeface="+mj-lt"/>
              <a:buAutoNum type="arabicPeriod"/>
            </a:pPr>
            <a:r>
              <a:rPr lang="en-US" dirty="0"/>
              <a:t>Any class can limit the visibility of its members. Public members are visible anywhere the class declaration is in scope. Private members are visible only inside the class’s methods. Protected members are visible inside methods of the class or its descendants. (As an exception to the normal rules, a class can specify that certain other friend classes or subroutines should have access to its private members.) </a:t>
            </a:r>
            <a:endParaRPr lang="en-US" dirty="0"/>
          </a:p>
          <a:p>
            <a:pPr marL="800100" lvl="1" indent="-342900">
              <a:buFont typeface="+mj-lt"/>
              <a:buAutoNum type="arabicPeriod"/>
            </a:pPr>
            <a:r>
              <a:rPr lang="en-US" dirty="0" smtClean="0"/>
              <a:t>A </a:t>
            </a:r>
            <a:r>
              <a:rPr lang="en-US" dirty="0"/>
              <a:t>derived class can restrict the visibility of members of a base class but can never increase it. Private members of a base class are never visible in a derived class. Protected and public members of a public base class are protected or public, respectively, in a derived class. Protected and public members of a protected base class are protected members of a derived class. Protected and public members of a private base class are private members of a derived class. </a:t>
            </a:r>
            <a:endParaRPr lang="en-US" dirty="0" smtClean="0"/>
          </a:p>
          <a:p>
            <a:pPr marL="800100" lvl="1" indent="-342900">
              <a:buFont typeface="+mj-lt"/>
              <a:buAutoNum type="arabicPeriod"/>
            </a:pPr>
            <a:r>
              <a:rPr lang="en-US" dirty="0" smtClean="0"/>
              <a:t>A </a:t>
            </a:r>
            <a:r>
              <a:rPr lang="en-US" dirty="0"/>
              <a:t>derived class that limits the visibility of members of a base class by declaring that base class protected or private can restore the visibility of individual members of the base class by inserting a using declaration in the protected or public portion of the derived class declaration.</a:t>
            </a:r>
            <a:endParaRPr lang="en-US"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237770"/>
            <a:ext cx="9404723" cy="1400530"/>
          </a:xfrm>
        </p:spPr>
        <p:txBody>
          <a:bodyPr/>
          <a:lstStyle/>
          <a:p>
            <a:r>
              <a:rPr lang="en-US" sz="3200" b="1" dirty="0">
                <a:solidFill>
                  <a:srgbClr val="00B0F0"/>
                </a:solidFill>
              </a:rPr>
              <a:t>B) </a:t>
            </a:r>
            <a:r>
              <a:rPr lang="en-US" sz="3200" b="1" dirty="0" smtClean="0">
                <a:solidFill>
                  <a:srgbClr val="00B0F0"/>
                </a:solidFill>
              </a:rPr>
              <a:t>New </a:t>
            </a:r>
            <a:r>
              <a:rPr lang="en-US" sz="3200" b="1" dirty="0">
                <a:solidFill>
                  <a:srgbClr val="00B0F0"/>
                </a:solidFill>
              </a:rPr>
              <a:t>data-hiding issues that arise when we add inheritance to modules to make </a:t>
            </a:r>
            <a:r>
              <a:rPr lang="en-US" sz="3200" b="1" dirty="0" smtClean="0">
                <a:solidFill>
                  <a:srgbClr val="00B0F0"/>
                </a:solidFill>
              </a:rPr>
              <a:t>classes :</a:t>
            </a:r>
            <a:endParaRPr lang="en-IN" sz="3200" b="1" dirty="0">
              <a:solidFill>
                <a:srgbClr val="00B0F0"/>
              </a:solidFill>
            </a:endParaRPr>
          </a:p>
        </p:txBody>
      </p:sp>
      <p:sp>
        <p:nvSpPr>
          <p:cNvPr id="3" name="Content Placeholder 2"/>
          <p:cNvSpPr>
            <a:spLocks noGrp="1"/>
          </p:cNvSpPr>
          <p:nvPr>
            <p:ph idx="1"/>
          </p:nvPr>
        </p:nvSpPr>
        <p:spPr>
          <a:xfrm>
            <a:off x="228600" y="1358900"/>
            <a:ext cx="11518900" cy="5283200"/>
          </a:xfrm>
        </p:spPr>
        <p:txBody>
          <a:bodyPr>
            <a:noAutofit/>
          </a:bodyPr>
          <a:lstStyle/>
          <a:p>
            <a:r>
              <a:rPr lang="en-US" sz="2300" dirty="0" smtClean="0"/>
              <a:t>Every object oriented language can have different approaches to visibility.</a:t>
            </a:r>
            <a:endParaRPr lang="en-US" sz="2300" dirty="0" smtClean="0"/>
          </a:p>
          <a:p>
            <a:r>
              <a:rPr lang="en-US" sz="2300" dirty="0" smtClean="0"/>
              <a:t>Eiffel is more flexible than C++ for visibility.  It allows derived classes both restrict or increase the visibility of members of base classes.</a:t>
            </a:r>
            <a:endParaRPr lang="en-US" sz="2300" dirty="0" smtClean="0"/>
          </a:p>
          <a:p>
            <a:r>
              <a:rPr lang="en-US" sz="2300" dirty="0"/>
              <a:t>Java </a:t>
            </a:r>
            <a:r>
              <a:rPr lang="en-US" sz="2300" dirty="0" smtClean="0"/>
              <a:t>follows </a:t>
            </a:r>
            <a:r>
              <a:rPr lang="en-US" sz="2300" dirty="0"/>
              <a:t>C++ in the declaration of public, protected, and private members, but do not provide the protected and private designations for base classes; a derived class can neither increase nor restrict the visibility of members of a base class. (Of course, a derived class can always redefine a data or subroutine member with a method that generates a run-time error if used.) The protected keyword has a slightly different meaning in Java than it does in C++: a protected member of a Java class is visible not only within derived classes, but also within the entire package (namespace) in which the class is declared. A class member with no explicit access modifier in Java is visible throughout the package in which the class is declared, but not in any derived classes that reside in other packages</a:t>
            </a:r>
            <a:endParaRPr lang="en-US" sz="2300"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311" y="236818"/>
            <a:ext cx="9404723" cy="753782"/>
          </a:xfrm>
        </p:spPr>
        <p:txBody>
          <a:bodyPr/>
          <a:lstStyle/>
          <a:p>
            <a:r>
              <a:rPr lang="en-US" b="1" dirty="0" smtClean="0">
                <a:solidFill>
                  <a:srgbClr val="00B0F0"/>
                </a:solidFill>
              </a:rPr>
              <a:t>C) Nested Classes :</a:t>
            </a:r>
            <a:endParaRPr lang="en-IN" b="1" dirty="0">
              <a:solidFill>
                <a:srgbClr val="00B0F0"/>
              </a:solidFill>
            </a:endParaRPr>
          </a:p>
        </p:txBody>
      </p:sp>
      <p:sp>
        <p:nvSpPr>
          <p:cNvPr id="3" name="Content Placeholder 2"/>
          <p:cNvSpPr>
            <a:spLocks noGrp="1"/>
          </p:cNvSpPr>
          <p:nvPr>
            <p:ph idx="1"/>
          </p:nvPr>
        </p:nvSpPr>
        <p:spPr>
          <a:xfrm>
            <a:off x="355600" y="1143000"/>
            <a:ext cx="11430000" cy="5486400"/>
          </a:xfrm>
        </p:spPr>
        <p:txBody>
          <a:bodyPr/>
          <a:lstStyle/>
          <a:p>
            <a:r>
              <a:rPr lang="en-US" dirty="0" smtClean="0"/>
              <a:t>Defining a class </a:t>
            </a:r>
            <a:r>
              <a:rPr lang="en-US" dirty="0" smtClean="0"/>
              <a:t>within another class is called nesting of classes and such classes are called nested classes.</a:t>
            </a:r>
            <a:endParaRPr lang="en-US" dirty="0" smtClean="0"/>
          </a:p>
          <a:p>
            <a:r>
              <a:rPr lang="en-US" dirty="0" smtClean="0"/>
              <a:t>Using nesting class concept the encapsulation can be achieved,</a:t>
            </a:r>
            <a:endParaRPr lang="en-US" dirty="0" smtClean="0"/>
          </a:p>
          <a:p>
            <a:r>
              <a:rPr lang="en-US" dirty="0" smtClean="0"/>
              <a:t>The nested class is not seen by other classes.</a:t>
            </a:r>
            <a:endParaRPr lang="en-IN" dirty="0"/>
          </a:p>
          <a:p>
            <a:pPr marL="0" indent="0">
              <a:buNone/>
            </a:pPr>
            <a:endParaRPr lang="en-US" dirty="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311" y="236818"/>
            <a:ext cx="9404723" cy="753782"/>
          </a:xfrm>
        </p:spPr>
        <p:txBody>
          <a:bodyPr/>
          <a:lstStyle/>
          <a:p>
            <a:r>
              <a:rPr lang="en-US" b="1" dirty="0" smtClean="0">
                <a:solidFill>
                  <a:srgbClr val="00B0F0"/>
                </a:solidFill>
              </a:rPr>
              <a:t>C) Nested Classes :</a:t>
            </a:r>
            <a:endParaRPr lang="en-IN" b="1" dirty="0">
              <a:solidFill>
                <a:srgbClr val="00B0F0"/>
              </a:solidFill>
            </a:endParaRPr>
          </a:p>
        </p:txBody>
      </p:sp>
      <p:sp>
        <p:nvSpPr>
          <p:cNvPr id="8" name="Rectangle 3"/>
          <p:cNvSpPr>
            <a:spLocks noChangeArrowheads="1"/>
          </p:cNvSpPr>
          <p:nvPr/>
        </p:nvSpPr>
        <p:spPr bwMode="auto">
          <a:xfrm>
            <a:off x="596900" y="1302921"/>
            <a:ext cx="4759636"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smtClean="0">
                <a:ln>
                  <a:noFill/>
                </a:ln>
                <a:solidFill>
                  <a:schemeClr val="tx1"/>
                </a:solidFill>
                <a:effectLst/>
                <a:latin typeface="Arial Unicode MS"/>
                <a:ea typeface="Times New Roman" panose="02020603050405020304" pitchFamily="18" charset="0"/>
                <a:cs typeface="Courier New" panose="02070309020205020404" pitchFamily="49" charset="0"/>
              </a:rPr>
              <a:t>class Outer{  </a:t>
            </a:r>
            <a:endParaRPr kumimoji="0" lang="en-US" altLang="en-US" b="0" i="0" u="none" strike="noStrike" cap="none" normalizeH="0" baseline="0" dirty="0" smtClean="0">
              <a:ln>
                <a:noFill/>
              </a:ln>
              <a:solidFill>
                <a:schemeClr val="tx1"/>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lang="en-US" altLang="en-US" dirty="0">
                <a:latin typeface="Arial Unicode MS"/>
                <a:ea typeface="Times New Roman" panose="02020603050405020304" pitchFamily="18" charset="0"/>
                <a:cs typeface="Courier New" panose="02070309020205020404" pitchFamily="49" charset="0"/>
              </a:rPr>
              <a:t> </a:t>
            </a:r>
            <a:r>
              <a:rPr lang="en-US" altLang="en-US" dirty="0" smtClean="0">
                <a:latin typeface="Arial Unicode MS"/>
                <a:ea typeface="Times New Roman" panose="02020603050405020304" pitchFamily="18" charset="0"/>
                <a:cs typeface="Courier New" panose="02070309020205020404" pitchFamily="49" charset="0"/>
              </a:rPr>
              <a:t>   </a:t>
            </a:r>
            <a:r>
              <a:rPr kumimoji="0" lang="en-US" altLang="en-US" b="0" i="0" u="none" strike="noStrike" cap="none" normalizeH="0" baseline="0" dirty="0" smtClean="0">
                <a:ln>
                  <a:noFill/>
                </a:ln>
                <a:solidFill>
                  <a:schemeClr val="tx1"/>
                </a:solidFill>
                <a:effectLst/>
                <a:latin typeface="Arial Unicode MS"/>
                <a:ea typeface="Times New Roman" panose="02020603050405020304" pitchFamily="18" charset="0"/>
                <a:cs typeface="Courier New" panose="02070309020205020404" pitchFamily="49" charset="0"/>
              </a:rPr>
              <a:t>public void display()  </a:t>
            </a:r>
            <a:endParaRPr kumimoji="0" lang="en-US" altLang="en-US" b="0" i="0" u="none" strike="noStrike" cap="none" normalizeH="0" baseline="0" dirty="0" smtClean="0">
              <a:ln>
                <a:noFill/>
              </a:ln>
              <a:solidFill>
                <a:schemeClr val="tx1"/>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lang="en-US" altLang="en-US" dirty="0">
                <a:latin typeface="Arial Unicode MS"/>
                <a:ea typeface="Times New Roman" panose="02020603050405020304" pitchFamily="18" charset="0"/>
                <a:cs typeface="Courier New" panose="02070309020205020404" pitchFamily="49" charset="0"/>
              </a:rPr>
              <a:t> </a:t>
            </a:r>
            <a:r>
              <a:rPr lang="en-US" altLang="en-US" dirty="0" smtClean="0">
                <a:latin typeface="Arial Unicode MS"/>
                <a:ea typeface="Times New Roman" panose="02020603050405020304" pitchFamily="18" charset="0"/>
                <a:cs typeface="Courier New" panose="02070309020205020404" pitchFamily="49" charset="0"/>
              </a:rPr>
              <a:t>   </a:t>
            </a:r>
            <a:r>
              <a:rPr kumimoji="0" lang="en-US" altLang="en-US" b="0" i="0" u="none" strike="noStrike" cap="none" normalizeH="0" baseline="0" dirty="0" smtClean="0">
                <a:ln>
                  <a:noFill/>
                </a:ln>
                <a:solidFill>
                  <a:schemeClr val="tx1"/>
                </a:solidFill>
                <a:effectLst/>
                <a:latin typeface="Arial Unicode MS"/>
                <a:ea typeface="Times New Roman" panose="02020603050405020304" pitchFamily="18" charset="0"/>
                <a:cs typeface="Courier New" panose="02070309020205020404" pitchFamily="49" charset="0"/>
              </a:rPr>
              <a:t>{    Inner in=new Inner();    </a:t>
            </a:r>
            <a:endParaRPr kumimoji="0" lang="en-US" altLang="en-US" b="0" i="0" u="none" strike="noStrike" cap="none" normalizeH="0" baseline="0" dirty="0" smtClean="0">
              <a:ln>
                <a:noFill/>
              </a:ln>
              <a:solidFill>
                <a:schemeClr val="tx1"/>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lang="en-US" altLang="en-US" dirty="0">
                <a:latin typeface="Arial Unicode MS"/>
                <a:ea typeface="Times New Roman" panose="02020603050405020304" pitchFamily="18" charset="0"/>
                <a:cs typeface="Courier New" panose="02070309020205020404" pitchFamily="49" charset="0"/>
              </a:rPr>
              <a:t> </a:t>
            </a:r>
            <a:r>
              <a:rPr lang="en-US" altLang="en-US" dirty="0" smtClean="0">
                <a:latin typeface="Arial Unicode MS"/>
                <a:ea typeface="Times New Roman" panose="02020603050405020304" pitchFamily="18" charset="0"/>
                <a:cs typeface="Courier New" panose="02070309020205020404" pitchFamily="49" charset="0"/>
              </a:rPr>
              <a:t>        </a:t>
            </a:r>
            <a:r>
              <a:rPr kumimoji="0" lang="en-US" altLang="en-US" b="0" i="0" u="none" strike="noStrike" cap="none" normalizeH="0" baseline="0" dirty="0" err="1" smtClean="0">
                <a:ln>
                  <a:noFill/>
                </a:ln>
                <a:solidFill>
                  <a:schemeClr val="tx1"/>
                </a:solidFill>
                <a:effectLst/>
                <a:latin typeface="Arial Unicode MS"/>
                <a:ea typeface="Times New Roman" panose="02020603050405020304" pitchFamily="18" charset="0"/>
                <a:cs typeface="Courier New" panose="02070309020205020404" pitchFamily="49" charset="0"/>
              </a:rPr>
              <a:t>in.show</a:t>
            </a:r>
            <a:r>
              <a:rPr kumimoji="0" lang="en-US" altLang="en-US" b="0" i="0" u="none" strike="noStrike" cap="none" normalizeH="0" baseline="0" dirty="0" smtClean="0">
                <a:ln>
                  <a:noFill/>
                </a:ln>
                <a:solidFill>
                  <a:schemeClr val="tx1"/>
                </a:solidFill>
                <a:effectLst/>
                <a:latin typeface="Arial Unicode MS"/>
                <a:ea typeface="Times New Roman" panose="02020603050405020304" pitchFamily="18" charset="0"/>
                <a:cs typeface="Courier New" panose="02070309020205020404" pitchFamily="49" charset="0"/>
              </a:rPr>
              <a:t>();  </a:t>
            </a:r>
            <a:endParaRPr kumimoji="0" lang="en-US" altLang="en-US" b="0" i="0" u="none" strike="noStrike" cap="none" normalizeH="0" baseline="0" dirty="0" smtClean="0">
              <a:ln>
                <a:noFill/>
              </a:ln>
              <a:solidFill>
                <a:schemeClr val="tx1"/>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lang="en-US" altLang="en-US" dirty="0">
                <a:latin typeface="Arial Unicode MS"/>
                <a:ea typeface="Times New Roman" panose="02020603050405020304" pitchFamily="18" charset="0"/>
                <a:cs typeface="Courier New" panose="02070309020205020404" pitchFamily="49" charset="0"/>
              </a:rPr>
              <a:t> </a:t>
            </a:r>
            <a:r>
              <a:rPr lang="en-US" altLang="en-US" dirty="0" smtClean="0">
                <a:latin typeface="Arial Unicode MS"/>
                <a:ea typeface="Times New Roman" panose="02020603050405020304" pitchFamily="18" charset="0"/>
                <a:cs typeface="Courier New" panose="02070309020205020404" pitchFamily="49" charset="0"/>
              </a:rPr>
              <a:t>   </a:t>
            </a:r>
            <a:r>
              <a:rPr kumimoji="0" lang="en-US" altLang="en-US" b="0" i="0" u="none" strike="noStrike" cap="none" normalizeH="0" baseline="0" dirty="0" smtClean="0">
                <a:ln>
                  <a:noFill/>
                </a:ln>
                <a:solidFill>
                  <a:schemeClr val="tx1"/>
                </a:solidFill>
                <a:effectLst/>
                <a:latin typeface="Arial Unicode MS"/>
                <a:ea typeface="Times New Roman" panose="02020603050405020304" pitchFamily="18" charset="0"/>
                <a:cs typeface="Courier New" panose="02070309020205020404" pitchFamily="49" charset="0"/>
              </a:rPr>
              <a:t>}  </a:t>
            </a:r>
            <a:endParaRPr kumimoji="0" lang="en-US" altLang="en-US" b="0" i="0" u="none" strike="noStrike" cap="none" normalizeH="0" baseline="0" dirty="0" smtClean="0">
              <a:ln>
                <a:noFill/>
              </a:ln>
              <a:solidFill>
                <a:schemeClr val="tx1"/>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lang="en-US" altLang="en-US" dirty="0">
                <a:latin typeface="Arial Unicode MS"/>
                <a:ea typeface="Times New Roman" panose="02020603050405020304" pitchFamily="18" charset="0"/>
                <a:cs typeface="Courier New" panose="02070309020205020404" pitchFamily="49" charset="0"/>
              </a:rPr>
              <a:t> </a:t>
            </a:r>
            <a:r>
              <a:rPr lang="en-US" altLang="en-US" dirty="0" smtClean="0">
                <a:latin typeface="Arial Unicode MS"/>
                <a:ea typeface="Times New Roman" panose="02020603050405020304" pitchFamily="18" charset="0"/>
                <a:cs typeface="Courier New" panose="02070309020205020404" pitchFamily="49" charset="0"/>
              </a:rPr>
              <a:t>  </a:t>
            </a:r>
            <a:r>
              <a:rPr kumimoji="0" lang="en-US" altLang="en-US" b="0" i="0" u="none" strike="noStrike" cap="none" normalizeH="0" baseline="0" dirty="0" smtClean="0">
                <a:ln>
                  <a:noFill/>
                </a:ln>
                <a:solidFill>
                  <a:schemeClr val="tx1"/>
                </a:solidFill>
                <a:effectLst/>
                <a:latin typeface="Arial Unicode MS"/>
                <a:ea typeface="Times New Roman" panose="02020603050405020304" pitchFamily="18" charset="0"/>
                <a:cs typeface="Courier New" panose="02070309020205020404" pitchFamily="49" charset="0"/>
              </a:rPr>
              <a:t>class Inner  {    </a:t>
            </a:r>
            <a:endParaRPr kumimoji="0" lang="en-US" altLang="en-US" b="0" i="0" u="none" strike="noStrike" cap="none" normalizeH="0" baseline="0" dirty="0" smtClean="0">
              <a:ln>
                <a:noFill/>
              </a:ln>
              <a:solidFill>
                <a:schemeClr val="tx1"/>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lang="en-US" altLang="en-US" dirty="0">
                <a:latin typeface="Arial Unicode MS"/>
                <a:ea typeface="Times New Roman" panose="02020603050405020304" pitchFamily="18" charset="0"/>
                <a:cs typeface="Courier New" panose="02070309020205020404" pitchFamily="49" charset="0"/>
              </a:rPr>
              <a:t> </a:t>
            </a:r>
            <a:r>
              <a:rPr lang="en-US" altLang="en-US" dirty="0" smtClean="0">
                <a:latin typeface="Arial Unicode MS"/>
                <a:ea typeface="Times New Roman" panose="02020603050405020304" pitchFamily="18" charset="0"/>
                <a:cs typeface="Courier New" panose="02070309020205020404" pitchFamily="49" charset="0"/>
              </a:rPr>
              <a:t>        </a:t>
            </a:r>
            <a:r>
              <a:rPr kumimoji="0" lang="en-US" altLang="en-US" b="0" i="0" u="none" strike="noStrike" cap="none" normalizeH="0" baseline="0" dirty="0" smtClean="0">
                <a:ln>
                  <a:noFill/>
                </a:ln>
                <a:solidFill>
                  <a:schemeClr val="tx1"/>
                </a:solidFill>
                <a:effectLst/>
                <a:latin typeface="Arial Unicode MS"/>
                <a:ea typeface="Times New Roman" panose="02020603050405020304" pitchFamily="18" charset="0"/>
                <a:cs typeface="Courier New" panose="02070309020205020404" pitchFamily="49" charset="0"/>
              </a:rPr>
              <a:t>public void show()    </a:t>
            </a:r>
            <a:endParaRPr kumimoji="0" lang="en-US" altLang="en-US" b="0" i="0" u="none" strike="noStrike" cap="none" normalizeH="0" baseline="0" dirty="0" smtClean="0">
              <a:ln>
                <a:noFill/>
              </a:ln>
              <a:solidFill>
                <a:schemeClr val="tx1"/>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lang="en-US" altLang="en-US" dirty="0">
                <a:latin typeface="Arial Unicode MS"/>
                <a:ea typeface="Times New Roman" panose="02020603050405020304" pitchFamily="18" charset="0"/>
                <a:cs typeface="Courier New" panose="02070309020205020404" pitchFamily="49" charset="0"/>
              </a:rPr>
              <a:t> </a:t>
            </a:r>
            <a:r>
              <a:rPr lang="en-US" altLang="en-US" dirty="0" smtClean="0">
                <a:latin typeface="Arial Unicode MS"/>
                <a:ea typeface="Times New Roman" panose="02020603050405020304" pitchFamily="18" charset="0"/>
                <a:cs typeface="Courier New" panose="02070309020205020404" pitchFamily="49" charset="0"/>
              </a:rPr>
              <a:t>         </a:t>
            </a:r>
            <a:r>
              <a:rPr kumimoji="0" lang="en-US" altLang="en-US" b="0" i="0" u="none" strike="noStrike" cap="none" normalizeH="0" baseline="0" dirty="0" smtClean="0">
                <a:ln>
                  <a:noFill/>
                </a:ln>
                <a:solidFill>
                  <a:schemeClr val="tx1"/>
                </a:solidFill>
                <a:effectLst/>
                <a:latin typeface="Arial Unicode MS"/>
                <a:ea typeface="Times New Roman" panose="02020603050405020304" pitchFamily="18" charset="0"/>
                <a:cs typeface="Courier New" panose="02070309020205020404" pitchFamily="49" charset="0"/>
              </a:rPr>
              <a:t>{      </a:t>
            </a:r>
            <a:endParaRPr kumimoji="0" lang="en-US" altLang="en-US" b="0" i="0" u="none" strike="noStrike" cap="none" normalizeH="0" baseline="0" dirty="0" smtClean="0">
              <a:ln>
                <a:noFill/>
              </a:ln>
              <a:solidFill>
                <a:schemeClr val="tx1"/>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lang="en-US" altLang="en-US" dirty="0">
                <a:latin typeface="Arial Unicode MS"/>
                <a:ea typeface="Times New Roman" panose="02020603050405020304" pitchFamily="18" charset="0"/>
                <a:cs typeface="Courier New" panose="02070309020205020404" pitchFamily="49" charset="0"/>
              </a:rPr>
              <a:t> </a:t>
            </a:r>
            <a:r>
              <a:rPr lang="en-US" altLang="en-US" dirty="0" smtClean="0">
                <a:latin typeface="Arial Unicode MS"/>
                <a:ea typeface="Times New Roman" panose="02020603050405020304" pitchFamily="18" charset="0"/>
                <a:cs typeface="Courier New" panose="02070309020205020404" pitchFamily="49" charset="0"/>
              </a:rPr>
              <a:t>             </a:t>
            </a:r>
            <a:r>
              <a:rPr kumimoji="0" lang="en-US" altLang="en-US" b="0" i="0" u="none" strike="noStrike" cap="none" normalizeH="0" baseline="0" dirty="0" err="1" smtClean="0">
                <a:ln>
                  <a:noFill/>
                </a:ln>
                <a:solidFill>
                  <a:schemeClr val="tx1"/>
                </a:solidFill>
                <a:effectLst/>
                <a:latin typeface="Arial Unicode MS"/>
                <a:ea typeface="Times New Roman" panose="02020603050405020304" pitchFamily="18" charset="0"/>
                <a:cs typeface="Courier New" panose="02070309020205020404" pitchFamily="49" charset="0"/>
              </a:rPr>
              <a:t>System.out.println</a:t>
            </a:r>
            <a:r>
              <a:rPr kumimoji="0" lang="en-US" altLang="en-US" b="0" i="0" u="none" strike="noStrike" cap="none" normalizeH="0" baseline="0" dirty="0" smtClean="0">
                <a:ln>
                  <a:noFill/>
                </a:ln>
                <a:solidFill>
                  <a:schemeClr val="tx1"/>
                </a:solidFill>
                <a:effectLst/>
                <a:latin typeface="Arial Unicode MS"/>
                <a:ea typeface="Times New Roman" panose="02020603050405020304" pitchFamily="18" charset="0"/>
                <a:cs typeface="Courier New" panose="02070309020205020404" pitchFamily="49" charset="0"/>
              </a:rPr>
              <a:t>("Inside inner");    </a:t>
            </a:r>
            <a:endParaRPr kumimoji="0" lang="en-US" altLang="en-US" b="0" i="0" u="none" strike="noStrike" cap="none" normalizeH="0" baseline="0" dirty="0" smtClean="0">
              <a:ln>
                <a:noFill/>
              </a:ln>
              <a:solidFill>
                <a:schemeClr val="tx1"/>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lang="en-US" altLang="en-US" dirty="0">
                <a:latin typeface="Arial Unicode MS"/>
                <a:ea typeface="Times New Roman" panose="02020603050405020304" pitchFamily="18" charset="0"/>
                <a:cs typeface="Courier New" panose="02070309020205020404" pitchFamily="49" charset="0"/>
              </a:rPr>
              <a:t> </a:t>
            </a:r>
            <a:r>
              <a:rPr lang="en-US" altLang="en-US" dirty="0" smtClean="0">
                <a:latin typeface="Arial Unicode MS"/>
                <a:ea typeface="Times New Roman" panose="02020603050405020304" pitchFamily="18" charset="0"/>
                <a:cs typeface="Courier New" panose="02070309020205020404" pitchFamily="49" charset="0"/>
              </a:rPr>
              <a:t>         </a:t>
            </a:r>
            <a:r>
              <a:rPr kumimoji="0" lang="en-US" altLang="en-US" b="0" i="0" u="none" strike="noStrike" cap="none" normalizeH="0" baseline="0" dirty="0" smtClean="0">
                <a:ln>
                  <a:noFill/>
                </a:ln>
                <a:solidFill>
                  <a:schemeClr val="tx1"/>
                </a:solidFill>
                <a:effectLst/>
                <a:latin typeface="Arial Unicode MS"/>
                <a:ea typeface="Times New Roman" panose="02020603050405020304" pitchFamily="18" charset="0"/>
                <a:cs typeface="Courier New" panose="02070309020205020404" pitchFamily="49" charset="0"/>
              </a:rPr>
              <a:t>}  </a:t>
            </a:r>
            <a:endParaRPr kumimoji="0" lang="en-US" altLang="en-US" b="0" i="0" u="none" strike="noStrike" cap="none" normalizeH="0" baseline="0" dirty="0" smtClean="0">
              <a:ln>
                <a:noFill/>
              </a:ln>
              <a:solidFill>
                <a:schemeClr val="tx1"/>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lang="en-US" altLang="en-US" dirty="0">
                <a:latin typeface="Arial Unicode MS"/>
                <a:ea typeface="Times New Roman" panose="02020603050405020304" pitchFamily="18" charset="0"/>
                <a:cs typeface="Courier New" panose="02070309020205020404" pitchFamily="49" charset="0"/>
              </a:rPr>
              <a:t> </a:t>
            </a:r>
            <a:r>
              <a:rPr lang="en-US" altLang="en-US" dirty="0" smtClean="0">
                <a:latin typeface="Arial Unicode MS"/>
                <a:ea typeface="Times New Roman" panose="02020603050405020304" pitchFamily="18" charset="0"/>
                <a:cs typeface="Courier New" panose="02070309020205020404" pitchFamily="49" charset="0"/>
              </a:rPr>
              <a:t>     </a:t>
            </a:r>
            <a:r>
              <a:rPr kumimoji="0" lang="en-US" altLang="en-US" b="0" i="0" u="none" strike="noStrike" cap="none" normalizeH="0" baseline="0" dirty="0" smtClean="0">
                <a:ln>
                  <a:noFill/>
                </a:ln>
                <a:solidFill>
                  <a:schemeClr val="tx1"/>
                </a:solidFill>
                <a:effectLst/>
                <a:latin typeface="Arial Unicode MS"/>
                <a:ea typeface="Times New Roman" panose="02020603050405020304" pitchFamily="18" charset="0"/>
                <a:cs typeface="Courier New" panose="02070309020205020404" pitchFamily="49" charset="0"/>
              </a:rPr>
              <a:t>}</a:t>
            </a:r>
            <a:endParaRPr kumimoji="0" lang="en-US" altLang="en-US" b="0" i="0" u="none" strike="noStrike" cap="none" normalizeH="0" baseline="0" dirty="0" smtClean="0">
              <a:ln>
                <a:noFill/>
              </a:ln>
              <a:solidFill>
                <a:schemeClr val="tx1"/>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lang="en-US" altLang="en-US" dirty="0">
                <a:latin typeface="Arial Unicode MS"/>
                <a:ea typeface="Times New Roman" panose="02020603050405020304" pitchFamily="18" charset="0"/>
                <a:cs typeface="Courier New" panose="02070309020205020404" pitchFamily="49" charset="0"/>
              </a:rPr>
              <a:t> </a:t>
            </a:r>
            <a:r>
              <a:rPr lang="en-US" altLang="en-US" dirty="0" smtClean="0">
                <a:latin typeface="Arial Unicode MS"/>
                <a:ea typeface="Times New Roman" panose="02020603050405020304" pitchFamily="18" charset="0"/>
                <a:cs typeface="Courier New" panose="02070309020205020404" pitchFamily="49" charset="0"/>
              </a:rPr>
              <a:t>   </a:t>
            </a:r>
            <a:r>
              <a:rPr kumimoji="0" lang="en-US" altLang="en-US" b="0" i="0" u="none" strike="noStrike" cap="none" normalizeH="0" baseline="0" dirty="0" smtClean="0">
                <a:ln>
                  <a:noFill/>
                </a:ln>
                <a:solidFill>
                  <a:schemeClr val="tx1"/>
                </a:solidFill>
                <a:effectLst/>
                <a:latin typeface="Arial Unicode MS"/>
                <a:ea typeface="Times New Roman" panose="02020603050405020304" pitchFamily="18" charset="0"/>
                <a:cs typeface="Courier New" panose="02070309020205020404" pitchFamily="49" charset="0"/>
              </a:rPr>
              <a:t>}</a:t>
            </a:r>
            <a:endParaRPr kumimoji="0" lang="en-US" altLang="en-US" b="0" i="0" u="none" strike="noStrike" cap="none" normalizeH="0" baseline="0" dirty="0" smtClean="0">
              <a:ln>
                <a:noFill/>
              </a:ln>
              <a:solidFill>
                <a:schemeClr val="tx1"/>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lang="en-US" altLang="en-US" dirty="0">
                <a:latin typeface="Arial Unicode MS"/>
                <a:ea typeface="Times New Roman" panose="02020603050405020304" pitchFamily="18" charset="0"/>
                <a:cs typeface="Courier New" panose="02070309020205020404" pitchFamily="49" charset="0"/>
              </a:rPr>
              <a:t> </a:t>
            </a:r>
            <a:r>
              <a:rPr lang="en-US" altLang="en-US" dirty="0" smtClean="0">
                <a:latin typeface="Arial Unicode MS"/>
                <a:ea typeface="Times New Roman" panose="02020603050405020304" pitchFamily="18" charset="0"/>
                <a:cs typeface="Courier New" panose="02070309020205020404" pitchFamily="49" charset="0"/>
              </a:rPr>
              <a:t>   </a:t>
            </a:r>
            <a:r>
              <a:rPr kumimoji="0" lang="en-US" altLang="en-US" b="0" i="0" u="none" strike="noStrike" cap="none" normalizeH="0" baseline="0" dirty="0" smtClean="0">
                <a:ln>
                  <a:noFill/>
                </a:ln>
                <a:solidFill>
                  <a:schemeClr val="tx1"/>
                </a:solidFill>
                <a:effectLst/>
                <a:latin typeface="Arial Unicode MS"/>
                <a:ea typeface="Times New Roman" panose="02020603050405020304" pitchFamily="18" charset="0"/>
                <a:cs typeface="Courier New" panose="02070309020205020404" pitchFamily="49" charset="0"/>
              </a:rPr>
              <a:t>class Test{  </a:t>
            </a:r>
            <a:endParaRPr kumimoji="0" lang="en-US" altLang="en-US" b="0" i="0" u="none" strike="noStrike" cap="none" normalizeH="0" baseline="0" dirty="0" smtClean="0">
              <a:ln>
                <a:noFill/>
              </a:ln>
              <a:solidFill>
                <a:schemeClr val="tx1"/>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lang="en-US" altLang="en-US" dirty="0">
                <a:latin typeface="Arial Unicode MS"/>
                <a:ea typeface="Times New Roman" panose="02020603050405020304" pitchFamily="18" charset="0"/>
                <a:cs typeface="Courier New" panose="02070309020205020404" pitchFamily="49" charset="0"/>
              </a:rPr>
              <a:t> </a:t>
            </a:r>
            <a:r>
              <a:rPr lang="en-US" altLang="en-US" dirty="0" smtClean="0">
                <a:latin typeface="Arial Unicode MS"/>
                <a:ea typeface="Times New Roman" panose="02020603050405020304" pitchFamily="18" charset="0"/>
                <a:cs typeface="Courier New" panose="02070309020205020404" pitchFamily="49" charset="0"/>
              </a:rPr>
              <a:t>          </a:t>
            </a:r>
            <a:r>
              <a:rPr kumimoji="0" lang="en-US" altLang="en-US" b="0" i="0" u="none" strike="noStrike" cap="none" normalizeH="0" baseline="0" dirty="0" smtClean="0">
                <a:ln>
                  <a:noFill/>
                </a:ln>
                <a:solidFill>
                  <a:schemeClr val="tx1"/>
                </a:solidFill>
                <a:effectLst/>
                <a:latin typeface="Arial Unicode MS"/>
                <a:ea typeface="Times New Roman" panose="02020603050405020304" pitchFamily="18" charset="0"/>
                <a:cs typeface="Courier New" panose="02070309020205020404" pitchFamily="49" charset="0"/>
              </a:rPr>
              <a:t>public static void main(String[] </a:t>
            </a:r>
            <a:r>
              <a:rPr kumimoji="0" lang="en-US" altLang="en-US" b="0" i="0" u="none" strike="noStrike" cap="none" normalizeH="0" baseline="0" dirty="0" err="1" smtClean="0">
                <a:ln>
                  <a:noFill/>
                </a:ln>
                <a:solidFill>
                  <a:schemeClr val="tx1"/>
                </a:solidFill>
                <a:effectLst/>
                <a:latin typeface="Arial Unicode MS"/>
                <a:ea typeface="Times New Roman" panose="02020603050405020304" pitchFamily="18" charset="0"/>
                <a:cs typeface="Courier New" panose="02070309020205020404" pitchFamily="49" charset="0"/>
              </a:rPr>
              <a:t>args</a:t>
            </a:r>
            <a:r>
              <a:rPr kumimoji="0" lang="en-US" altLang="en-US" b="0" i="0" u="none" strike="noStrike" cap="none" normalizeH="0" baseline="0" dirty="0" smtClean="0">
                <a:ln>
                  <a:noFill/>
                </a:ln>
                <a:solidFill>
                  <a:schemeClr val="tx1"/>
                </a:solidFill>
                <a:effectLst/>
                <a:latin typeface="Arial Unicode MS"/>
                <a:ea typeface="Times New Roman" panose="02020603050405020304" pitchFamily="18" charset="0"/>
                <a:cs typeface="Courier New" panose="02070309020205020404" pitchFamily="49" charset="0"/>
              </a:rPr>
              <a:t>)  </a:t>
            </a:r>
            <a:endParaRPr kumimoji="0" lang="en-US" altLang="en-US" b="0" i="0" u="none" strike="noStrike" cap="none" normalizeH="0" baseline="0" dirty="0" smtClean="0">
              <a:ln>
                <a:noFill/>
              </a:ln>
              <a:solidFill>
                <a:schemeClr val="tx1"/>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lang="en-US" altLang="en-US" dirty="0">
                <a:latin typeface="Arial Unicode MS"/>
                <a:ea typeface="Times New Roman" panose="02020603050405020304" pitchFamily="18" charset="0"/>
                <a:cs typeface="Courier New" panose="02070309020205020404" pitchFamily="49" charset="0"/>
              </a:rPr>
              <a:t> </a:t>
            </a:r>
            <a:r>
              <a:rPr lang="en-US" altLang="en-US" dirty="0" smtClean="0">
                <a:latin typeface="Arial Unicode MS"/>
                <a:ea typeface="Times New Roman" panose="02020603050405020304" pitchFamily="18" charset="0"/>
                <a:cs typeface="Courier New" panose="02070309020205020404" pitchFamily="49" charset="0"/>
              </a:rPr>
              <a:t>          </a:t>
            </a:r>
            <a:r>
              <a:rPr kumimoji="0" lang="en-US" altLang="en-US" b="0" i="0" u="none" strike="noStrike" cap="none" normalizeH="0" baseline="0" dirty="0" smtClean="0">
                <a:ln>
                  <a:noFill/>
                </a:ln>
                <a:solidFill>
                  <a:schemeClr val="tx1"/>
                </a:solidFill>
                <a:effectLst/>
                <a:latin typeface="Arial Unicode MS"/>
                <a:ea typeface="Times New Roman" panose="02020603050405020304" pitchFamily="18" charset="0"/>
                <a:cs typeface="Courier New" panose="02070309020205020404" pitchFamily="49" charset="0"/>
              </a:rPr>
              <a:t>{    </a:t>
            </a:r>
            <a:endParaRPr kumimoji="0" lang="en-US" altLang="en-US" b="0" i="0" u="none" strike="noStrike" cap="none" normalizeH="0" baseline="0" dirty="0" smtClean="0">
              <a:ln>
                <a:noFill/>
              </a:ln>
              <a:solidFill>
                <a:schemeClr val="tx1"/>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lang="en-US" altLang="en-US" dirty="0">
                <a:latin typeface="Arial Unicode MS"/>
                <a:ea typeface="Times New Roman" panose="02020603050405020304" pitchFamily="18" charset="0"/>
                <a:cs typeface="Courier New" panose="02070309020205020404" pitchFamily="49" charset="0"/>
              </a:rPr>
              <a:t> </a:t>
            </a:r>
            <a:r>
              <a:rPr lang="en-US" altLang="en-US" dirty="0" smtClean="0">
                <a:latin typeface="Arial Unicode MS"/>
                <a:ea typeface="Times New Roman" panose="02020603050405020304" pitchFamily="18" charset="0"/>
                <a:cs typeface="Courier New" panose="02070309020205020404" pitchFamily="49" charset="0"/>
              </a:rPr>
              <a:t>              </a:t>
            </a:r>
            <a:r>
              <a:rPr kumimoji="0" lang="en-US" altLang="en-US" b="0" i="0" u="none" strike="noStrike" cap="none" normalizeH="0" baseline="0" dirty="0" smtClean="0">
                <a:ln>
                  <a:noFill/>
                </a:ln>
                <a:solidFill>
                  <a:schemeClr val="tx1"/>
                </a:solidFill>
                <a:effectLst/>
                <a:latin typeface="Arial Unicode MS"/>
                <a:ea typeface="Times New Roman" panose="02020603050405020304" pitchFamily="18" charset="0"/>
                <a:cs typeface="Courier New" panose="02070309020205020404" pitchFamily="49" charset="0"/>
              </a:rPr>
              <a:t>Outer </a:t>
            </a:r>
            <a:r>
              <a:rPr kumimoji="0" lang="en-US" altLang="en-US" b="0" i="0" u="none" strike="noStrike" cap="none" normalizeH="0" baseline="0" dirty="0" err="1" smtClean="0">
                <a:ln>
                  <a:noFill/>
                </a:ln>
                <a:solidFill>
                  <a:schemeClr val="tx1"/>
                </a:solidFill>
                <a:effectLst/>
                <a:latin typeface="Arial Unicode MS"/>
                <a:ea typeface="Times New Roman" panose="02020603050405020304" pitchFamily="18" charset="0"/>
                <a:cs typeface="Courier New" panose="02070309020205020404" pitchFamily="49" charset="0"/>
              </a:rPr>
              <a:t>ot</a:t>
            </a:r>
            <a:r>
              <a:rPr kumimoji="0" lang="en-US" altLang="en-US" b="0" i="0" u="none" strike="noStrike" cap="none" normalizeH="0" baseline="0" dirty="0" smtClean="0">
                <a:ln>
                  <a:noFill/>
                </a:ln>
                <a:solidFill>
                  <a:schemeClr val="tx1"/>
                </a:solidFill>
                <a:effectLst/>
                <a:latin typeface="Arial Unicode MS"/>
                <a:ea typeface="Times New Roman" panose="02020603050405020304" pitchFamily="18" charset="0"/>
                <a:cs typeface="Courier New" panose="02070309020205020404" pitchFamily="49" charset="0"/>
              </a:rPr>
              <a:t> = new Outer();    </a:t>
            </a:r>
            <a:endParaRPr kumimoji="0" lang="en-US" altLang="en-US" b="0" i="0" u="none" strike="noStrike" cap="none" normalizeH="0" baseline="0" dirty="0" smtClean="0">
              <a:ln>
                <a:noFill/>
              </a:ln>
              <a:solidFill>
                <a:schemeClr val="tx1"/>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lang="en-US" altLang="en-US" dirty="0">
                <a:latin typeface="Arial Unicode MS"/>
                <a:ea typeface="Times New Roman" panose="02020603050405020304" pitchFamily="18" charset="0"/>
                <a:cs typeface="Courier New" panose="02070309020205020404" pitchFamily="49" charset="0"/>
              </a:rPr>
              <a:t> </a:t>
            </a:r>
            <a:r>
              <a:rPr lang="en-US" altLang="en-US" dirty="0" smtClean="0">
                <a:latin typeface="Arial Unicode MS"/>
                <a:ea typeface="Times New Roman" panose="02020603050405020304" pitchFamily="18" charset="0"/>
                <a:cs typeface="Courier New" panose="02070309020205020404" pitchFamily="49" charset="0"/>
              </a:rPr>
              <a:t>              </a:t>
            </a:r>
            <a:r>
              <a:rPr kumimoji="0" lang="en-US" altLang="en-US" b="0" i="0" u="none" strike="noStrike" cap="none" normalizeH="0" baseline="0" dirty="0" err="1" smtClean="0">
                <a:ln>
                  <a:noFill/>
                </a:ln>
                <a:solidFill>
                  <a:schemeClr val="tx1"/>
                </a:solidFill>
                <a:effectLst/>
                <a:latin typeface="Arial Unicode MS"/>
                <a:ea typeface="Times New Roman" panose="02020603050405020304" pitchFamily="18" charset="0"/>
                <a:cs typeface="Courier New" panose="02070309020205020404" pitchFamily="49" charset="0"/>
              </a:rPr>
              <a:t>ot.display</a:t>
            </a:r>
            <a:r>
              <a:rPr kumimoji="0" lang="en-US" altLang="en-US" b="0" i="0" u="none" strike="noStrike" cap="none" normalizeH="0" baseline="0" dirty="0" smtClean="0">
                <a:ln>
                  <a:noFill/>
                </a:ln>
                <a:solidFill>
                  <a:schemeClr val="tx1"/>
                </a:solidFill>
                <a:effectLst/>
                <a:latin typeface="Arial Unicode MS"/>
                <a:ea typeface="Times New Roman" panose="02020603050405020304" pitchFamily="18" charset="0"/>
                <a:cs typeface="Courier New" panose="02070309020205020404" pitchFamily="49" charset="0"/>
              </a:rPr>
              <a:t>();  </a:t>
            </a:r>
            <a:endParaRPr kumimoji="0" lang="en-US" altLang="en-US" b="0" i="0" u="none" strike="noStrike" cap="none" normalizeH="0" baseline="0" dirty="0" smtClean="0">
              <a:ln>
                <a:noFill/>
              </a:ln>
              <a:solidFill>
                <a:schemeClr val="tx1"/>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lang="en-US" altLang="en-US" dirty="0">
                <a:latin typeface="Arial Unicode MS"/>
                <a:ea typeface="Times New Roman" panose="02020603050405020304" pitchFamily="18" charset="0"/>
                <a:cs typeface="Courier New" panose="02070309020205020404" pitchFamily="49" charset="0"/>
              </a:rPr>
              <a:t> </a:t>
            </a:r>
            <a:r>
              <a:rPr lang="en-US" altLang="en-US" dirty="0" smtClean="0">
                <a:latin typeface="Arial Unicode MS"/>
                <a:ea typeface="Times New Roman" panose="02020603050405020304" pitchFamily="18" charset="0"/>
                <a:cs typeface="Courier New" panose="02070309020205020404" pitchFamily="49" charset="0"/>
              </a:rPr>
              <a:t>           </a:t>
            </a:r>
            <a:r>
              <a:rPr kumimoji="0" lang="en-US" altLang="en-US" b="0" i="0" u="none" strike="noStrike" cap="none" normalizeH="0" baseline="0" dirty="0" smtClean="0">
                <a:ln>
                  <a:noFill/>
                </a:ln>
                <a:solidFill>
                  <a:schemeClr val="tx1"/>
                </a:solidFill>
                <a:effectLst/>
                <a:latin typeface="Arial Unicode MS"/>
                <a:ea typeface="Times New Roman" panose="02020603050405020304" pitchFamily="18" charset="0"/>
                <a:cs typeface="Courier New" panose="02070309020205020404" pitchFamily="49" charset="0"/>
              </a:rPr>
              <a:t>}</a:t>
            </a:r>
            <a:endParaRPr kumimoji="0" lang="en-US" altLang="en-US" b="0" i="0" u="none" strike="noStrike" cap="none" normalizeH="0" baseline="0" dirty="0" smtClean="0">
              <a:ln>
                <a:noFill/>
              </a:ln>
              <a:solidFill>
                <a:schemeClr val="tx1"/>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lang="en-US" altLang="en-US" sz="1500" dirty="0">
                <a:latin typeface="Arial Unicode MS"/>
                <a:ea typeface="Times New Roman" panose="02020603050405020304" pitchFamily="18" charset="0"/>
                <a:cs typeface="Courier New" panose="02070309020205020404" pitchFamily="49" charset="0"/>
              </a:rPr>
              <a:t> </a:t>
            </a:r>
            <a:r>
              <a:rPr lang="en-US" altLang="en-US" sz="1500" dirty="0" smtClean="0">
                <a:latin typeface="Arial Unicode MS"/>
                <a:ea typeface="Times New Roman" panose="02020603050405020304" pitchFamily="18" charset="0"/>
                <a:cs typeface="Courier New" panose="02070309020205020404" pitchFamily="49" charset="0"/>
              </a:rPr>
              <a:t>   </a:t>
            </a:r>
            <a:r>
              <a:rPr kumimoji="0" lang="en-US" altLang="en-US" sz="1500" b="0" i="0" u="none" strike="noStrike" cap="none" normalizeH="0" baseline="0" dirty="0" smtClean="0">
                <a:ln>
                  <a:noFill/>
                </a:ln>
                <a:solidFill>
                  <a:schemeClr val="tx1"/>
                </a:solidFill>
                <a:effectLst/>
                <a:latin typeface="Arial Unicode MS"/>
                <a:ea typeface="Times New Roman" panose="02020603050405020304" pitchFamily="18" charset="0"/>
                <a:cs typeface="Courier New" panose="02070309020205020404" pitchFamily="49" charset="0"/>
              </a:rPr>
              <a:t>}</a:t>
            </a:r>
            <a:r>
              <a:rPr kumimoji="0" lang="en-US" altLang="en-US" sz="1000" b="0" i="0" u="none" strike="noStrike" cap="none" normalizeH="0" baseline="0" dirty="0" smtClean="0">
                <a:ln>
                  <a:noFill/>
                </a:ln>
                <a:solidFill>
                  <a:schemeClr val="tx1"/>
                </a:solidFill>
                <a:effectLst/>
                <a:latin typeface="Arial Unicode MS"/>
                <a:ea typeface="Times New Roman" panose="02020603050405020304" pitchFamily="18" charset="0"/>
                <a:cs typeface="Courier New" panose="02070309020205020404" pitchFamily="49"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900" y="173318"/>
            <a:ext cx="10286999" cy="1400530"/>
          </a:xfrm>
        </p:spPr>
        <p:txBody>
          <a:bodyPr/>
          <a:lstStyle/>
          <a:p>
            <a:r>
              <a:rPr lang="en-US" sz="2400" b="1" dirty="0" smtClean="0">
                <a:solidFill>
                  <a:srgbClr val="00B0F0"/>
                </a:solidFill>
              </a:rPr>
              <a:t>D) </a:t>
            </a:r>
            <a:r>
              <a:rPr lang="en-US" sz="2400" b="1" dirty="0" smtClean="0">
                <a:solidFill>
                  <a:srgbClr val="00B0F0"/>
                </a:solidFill>
              </a:rPr>
              <a:t>Extending without Inheritance </a:t>
            </a:r>
            <a:br>
              <a:rPr lang="en-US" sz="2400" b="1" dirty="0" smtClean="0">
                <a:solidFill>
                  <a:srgbClr val="00B0F0"/>
                </a:solidFill>
              </a:rPr>
            </a:br>
            <a:r>
              <a:rPr lang="en-US" sz="2400" b="1" dirty="0" smtClean="0">
                <a:solidFill>
                  <a:srgbClr val="00B0F0"/>
                </a:solidFill>
              </a:rPr>
              <a:t>(an alternative approach</a:t>
            </a:r>
            <a:r>
              <a:rPr lang="en-US" sz="2400" b="1" dirty="0">
                <a:solidFill>
                  <a:srgbClr val="00B0F0"/>
                </a:solidFill>
              </a:rPr>
              <a:t>, in which inheritance is added to records, and (static) modules continue to provide data </a:t>
            </a:r>
            <a:r>
              <a:rPr lang="en-US" sz="2400" b="1" dirty="0" smtClean="0">
                <a:solidFill>
                  <a:srgbClr val="00B0F0"/>
                </a:solidFill>
              </a:rPr>
              <a:t>hiding)</a:t>
            </a:r>
            <a:endParaRPr lang="en-IN" sz="2400" b="1" dirty="0">
              <a:solidFill>
                <a:srgbClr val="00B0F0"/>
              </a:solidFill>
            </a:endParaRPr>
          </a:p>
        </p:txBody>
      </p:sp>
      <p:sp>
        <p:nvSpPr>
          <p:cNvPr id="3" name="Content Placeholder 2"/>
          <p:cNvSpPr>
            <a:spLocks noGrp="1"/>
          </p:cNvSpPr>
          <p:nvPr>
            <p:ph idx="1"/>
          </p:nvPr>
        </p:nvSpPr>
        <p:spPr>
          <a:xfrm>
            <a:off x="368300" y="1573848"/>
            <a:ext cx="11379200" cy="4979352"/>
          </a:xfrm>
        </p:spPr>
        <p:txBody>
          <a:bodyPr/>
          <a:lstStyle/>
          <a:p>
            <a:r>
              <a:rPr lang="en-US" dirty="0" smtClean="0"/>
              <a:t>In Some OOPLs like C++ and JAVA reusability of code is achieved without extending a particular class.</a:t>
            </a:r>
            <a:endParaRPr lang="en-US" dirty="0" smtClean="0"/>
          </a:p>
          <a:p>
            <a:r>
              <a:rPr lang="en-US" dirty="0" smtClean="0"/>
              <a:t>They used static class and access members by its name.</a:t>
            </a:r>
            <a:endParaRPr lang="en-US"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215900"/>
            <a:ext cx="9746034" cy="723900"/>
          </a:xfrm>
        </p:spPr>
        <p:txBody>
          <a:bodyPr/>
          <a:lstStyle/>
          <a:p>
            <a:r>
              <a:rPr lang="en-US" sz="3600" b="1" dirty="0" smtClean="0">
                <a:solidFill>
                  <a:srgbClr val="00B0F0"/>
                </a:solidFill>
              </a:rPr>
              <a:t>E) Type Extensions</a:t>
            </a:r>
            <a:endParaRPr lang="en-IN" sz="3600" dirty="0"/>
          </a:p>
        </p:txBody>
      </p:sp>
      <p:sp>
        <p:nvSpPr>
          <p:cNvPr id="3" name="Content Placeholder 2"/>
          <p:cNvSpPr>
            <a:spLocks noGrp="1"/>
          </p:cNvSpPr>
          <p:nvPr>
            <p:ph idx="1"/>
          </p:nvPr>
        </p:nvSpPr>
        <p:spPr>
          <a:xfrm>
            <a:off x="406400" y="939800"/>
            <a:ext cx="11239500" cy="5308599"/>
          </a:xfrm>
        </p:spPr>
        <p:txBody>
          <a:bodyPr/>
          <a:lstStyle/>
          <a:p>
            <a:pPr algn="just"/>
            <a:r>
              <a:rPr lang="en-US" dirty="0"/>
              <a:t>Smalltalk, Objective-C, Eiffel, C++, Java, and C# were all designed from </a:t>
            </a:r>
            <a:r>
              <a:rPr lang="en-US" dirty="0" smtClean="0"/>
              <a:t>the outset </a:t>
            </a:r>
            <a:r>
              <a:rPr lang="en-US" dirty="0"/>
              <a:t>as object-oriented languages, either starting from scratch or from an </a:t>
            </a:r>
            <a:r>
              <a:rPr lang="en-US" dirty="0" smtClean="0"/>
              <a:t>existing </a:t>
            </a:r>
            <a:r>
              <a:rPr lang="en-US" dirty="0"/>
              <a:t>language without a strong encapsulation mechanism. </a:t>
            </a:r>
            <a:endParaRPr lang="en-US" dirty="0" smtClean="0"/>
          </a:p>
          <a:p>
            <a:pPr algn="just"/>
            <a:r>
              <a:rPr lang="en-US" dirty="0" smtClean="0"/>
              <a:t>They </a:t>
            </a:r>
            <a:r>
              <a:rPr lang="en-US" dirty="0"/>
              <a:t>all support </a:t>
            </a:r>
            <a:r>
              <a:rPr lang="en-US" dirty="0" smtClean="0"/>
              <a:t>a module-as-type </a:t>
            </a:r>
            <a:r>
              <a:rPr lang="en-US" dirty="0"/>
              <a:t>approach to abstraction, in which a single mechanism (the </a:t>
            </a:r>
            <a:r>
              <a:rPr lang="en-US" dirty="0" smtClean="0"/>
              <a:t>class) provides </a:t>
            </a:r>
            <a:r>
              <a:rPr lang="en-US" dirty="0"/>
              <a:t>both encapsulation and inheritance. </a:t>
            </a:r>
            <a:endParaRPr lang="en-US" dirty="0" smtClean="0"/>
          </a:p>
          <a:p>
            <a:pPr algn="just"/>
            <a:r>
              <a:rPr lang="en-US" dirty="0" smtClean="0"/>
              <a:t>Several </a:t>
            </a:r>
            <a:r>
              <a:rPr lang="en-US" dirty="0"/>
              <a:t>other languages, </a:t>
            </a:r>
            <a:r>
              <a:rPr lang="en-US" dirty="0" smtClean="0"/>
              <a:t>including Modula-3</a:t>
            </a:r>
            <a:r>
              <a:rPr lang="en-US" dirty="0"/>
              <a:t>, Ada 95, Oberon, CLOS, and Fortran 2003, can be characterized </a:t>
            </a:r>
            <a:r>
              <a:rPr lang="en-US" dirty="0" smtClean="0"/>
              <a:t>as object-oriented </a:t>
            </a:r>
            <a:r>
              <a:rPr lang="en-US" dirty="0"/>
              <a:t>extensions to languages in which modules already provide </a:t>
            </a:r>
            <a:r>
              <a:rPr lang="en-US" dirty="0" smtClean="0"/>
              <a:t>encapsulation</a:t>
            </a:r>
            <a:r>
              <a:rPr lang="en-US" dirty="0"/>
              <a:t>. </a:t>
            </a:r>
            <a:endParaRPr lang="en-US" dirty="0" smtClean="0"/>
          </a:p>
          <a:p>
            <a:pPr algn="just"/>
            <a:r>
              <a:rPr lang="en-US" dirty="0"/>
              <a:t>Rather than alter the existing module mechanism, these languages </a:t>
            </a:r>
            <a:r>
              <a:rPr lang="en-US" dirty="0" smtClean="0"/>
              <a:t>provide inheritance </a:t>
            </a:r>
            <a:r>
              <a:rPr lang="en-US" dirty="0"/>
              <a:t>and dynamic method binding through a mechanism for </a:t>
            </a:r>
            <a:r>
              <a:rPr lang="en-US" dirty="0" smtClean="0"/>
              <a:t>extending records</a:t>
            </a:r>
            <a:r>
              <a:rPr lang="en-US" dirty="0"/>
              <a:t>. </a:t>
            </a:r>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900" y="254000"/>
            <a:ext cx="10553699" cy="495300"/>
          </a:xfrm>
        </p:spPr>
        <p:txBody>
          <a:bodyPr/>
          <a:lstStyle/>
          <a:p>
            <a:r>
              <a:rPr lang="en-US" sz="3200" b="1" dirty="0">
                <a:solidFill>
                  <a:srgbClr val="00B0F0"/>
                </a:solidFill>
              </a:rPr>
              <a:t>Initialization and Finalization</a:t>
            </a:r>
            <a:endParaRPr lang="en-IN" sz="3200" b="1" dirty="0">
              <a:solidFill>
                <a:srgbClr val="00B0F0"/>
              </a:solidFill>
            </a:endParaRPr>
          </a:p>
        </p:txBody>
      </p:sp>
      <p:sp>
        <p:nvSpPr>
          <p:cNvPr id="3" name="Content Placeholder 2"/>
          <p:cNvSpPr>
            <a:spLocks noGrp="1"/>
          </p:cNvSpPr>
          <p:nvPr>
            <p:ph idx="1"/>
          </p:nvPr>
        </p:nvSpPr>
        <p:spPr>
          <a:xfrm>
            <a:off x="215900" y="977900"/>
            <a:ext cx="11620500" cy="5676900"/>
          </a:xfrm>
        </p:spPr>
        <p:txBody>
          <a:bodyPr>
            <a:normAutofit fontScale="92500" lnSpcReduction="10000"/>
          </a:bodyPr>
          <a:lstStyle/>
          <a:p>
            <a:pPr algn="just"/>
            <a:r>
              <a:rPr lang="en-US" dirty="0"/>
              <a:t>Most object-oriented languages </a:t>
            </a:r>
            <a:r>
              <a:rPr lang="en-US" dirty="0" smtClean="0"/>
              <a:t>provide some </a:t>
            </a:r>
            <a:r>
              <a:rPr lang="en-US" dirty="0"/>
              <a:t>sort of special mechanism to initialize an object automatically at the </a:t>
            </a:r>
            <a:r>
              <a:rPr lang="en-US" dirty="0" smtClean="0"/>
              <a:t>beginning </a:t>
            </a:r>
            <a:r>
              <a:rPr lang="en-US" dirty="0"/>
              <a:t>of its lifetime. </a:t>
            </a:r>
            <a:endParaRPr lang="en-US" dirty="0" smtClean="0"/>
          </a:p>
          <a:p>
            <a:pPr algn="just"/>
            <a:r>
              <a:rPr lang="en-US" dirty="0" smtClean="0"/>
              <a:t>When </a:t>
            </a:r>
            <a:r>
              <a:rPr lang="en-US" dirty="0"/>
              <a:t>written in the form of a subroutine, this mechanism </a:t>
            </a:r>
            <a:r>
              <a:rPr lang="en-US" dirty="0" smtClean="0"/>
              <a:t>is known </a:t>
            </a:r>
            <a:r>
              <a:rPr lang="en-US" dirty="0"/>
              <a:t>as a constructor</a:t>
            </a:r>
            <a:r>
              <a:rPr lang="en-US" dirty="0" smtClean="0"/>
              <a:t>.</a:t>
            </a:r>
            <a:endParaRPr lang="en-US" dirty="0" smtClean="0"/>
          </a:p>
          <a:p>
            <a:pPr algn="just"/>
            <a:r>
              <a:rPr lang="en-US" dirty="0" smtClean="0"/>
              <a:t>A </a:t>
            </a:r>
            <a:r>
              <a:rPr lang="en-US" dirty="0"/>
              <a:t>constructor does not allocate space; it initializes space that has already </a:t>
            </a:r>
            <a:r>
              <a:rPr lang="en-US" dirty="0" smtClean="0"/>
              <a:t>been allocated</a:t>
            </a:r>
            <a:r>
              <a:rPr lang="en-US" dirty="0"/>
              <a:t>. </a:t>
            </a:r>
            <a:endParaRPr lang="en-US" dirty="0" smtClean="0"/>
          </a:p>
          <a:p>
            <a:pPr algn="just"/>
            <a:r>
              <a:rPr lang="en-US" dirty="0" smtClean="0"/>
              <a:t>A </a:t>
            </a:r>
            <a:r>
              <a:rPr lang="en-US" dirty="0"/>
              <a:t>few languages provide a similar destructor mechanism to finalize </a:t>
            </a:r>
            <a:r>
              <a:rPr lang="en-US" dirty="0" smtClean="0"/>
              <a:t>an object </a:t>
            </a:r>
            <a:r>
              <a:rPr lang="en-US" dirty="0"/>
              <a:t>automatically at the end of its lifetime. </a:t>
            </a:r>
            <a:endParaRPr lang="en-US" dirty="0" smtClean="0"/>
          </a:p>
          <a:p>
            <a:pPr algn="just"/>
            <a:r>
              <a:rPr lang="en-US" dirty="0"/>
              <a:t>Several important issues </a:t>
            </a:r>
            <a:r>
              <a:rPr lang="en-US" dirty="0" smtClean="0"/>
              <a:t>arise :</a:t>
            </a:r>
            <a:endParaRPr lang="en-US" dirty="0"/>
          </a:p>
          <a:p>
            <a:pPr marL="0" indent="0" algn="just">
              <a:buNone/>
            </a:pPr>
            <a:r>
              <a:rPr lang="en-US" sz="2400" b="1" dirty="0" smtClean="0">
                <a:solidFill>
                  <a:srgbClr val="00B0F0"/>
                </a:solidFill>
              </a:rPr>
              <a:t>a) Choosing </a:t>
            </a:r>
            <a:r>
              <a:rPr lang="en-US" sz="2400" b="1" dirty="0">
                <a:solidFill>
                  <a:srgbClr val="00B0F0"/>
                </a:solidFill>
              </a:rPr>
              <a:t>a constructor: </a:t>
            </a:r>
            <a:endParaRPr lang="en-US" sz="2400" b="1" dirty="0">
              <a:solidFill>
                <a:srgbClr val="00B0F0"/>
              </a:solidFill>
            </a:endParaRPr>
          </a:p>
          <a:p>
            <a:pPr algn="just"/>
            <a:r>
              <a:rPr lang="en-US" dirty="0" smtClean="0"/>
              <a:t>An </a:t>
            </a:r>
            <a:r>
              <a:rPr lang="en-US" dirty="0"/>
              <a:t>object-oriented language may permit a class to </a:t>
            </a:r>
            <a:r>
              <a:rPr lang="en-US" dirty="0" smtClean="0"/>
              <a:t>have zero</a:t>
            </a:r>
            <a:r>
              <a:rPr lang="en-US" dirty="0"/>
              <a:t>, one, or many distinct constructors. In the latter case, different </a:t>
            </a:r>
            <a:r>
              <a:rPr lang="en-US" dirty="0" smtClean="0"/>
              <a:t>constructors </a:t>
            </a:r>
            <a:r>
              <a:rPr lang="en-US" dirty="0"/>
              <a:t>may have different names, or it may be necessary to distinguish </a:t>
            </a:r>
            <a:r>
              <a:rPr lang="en-US" dirty="0" smtClean="0"/>
              <a:t>among them </a:t>
            </a:r>
            <a:r>
              <a:rPr lang="en-US" dirty="0"/>
              <a:t>by number and types of arguments</a:t>
            </a:r>
            <a:r>
              <a:rPr lang="en-US" dirty="0" smtClean="0"/>
              <a:t>.</a:t>
            </a:r>
            <a:endParaRPr lang="en-US" dirty="0" smtClean="0"/>
          </a:p>
          <a:p>
            <a:pPr marL="0" indent="0" algn="just">
              <a:buNone/>
            </a:pPr>
            <a:r>
              <a:rPr lang="en-US" sz="2400" b="1" dirty="0">
                <a:solidFill>
                  <a:srgbClr val="00B0F0"/>
                </a:solidFill>
              </a:rPr>
              <a:t>b) References </a:t>
            </a:r>
            <a:r>
              <a:rPr lang="en-US" sz="2400" b="1" dirty="0">
                <a:solidFill>
                  <a:srgbClr val="00B0F0"/>
                </a:solidFill>
              </a:rPr>
              <a:t>and values: </a:t>
            </a:r>
            <a:endParaRPr lang="en-US" sz="2400" b="1" dirty="0">
              <a:solidFill>
                <a:srgbClr val="00B0F0"/>
              </a:solidFill>
            </a:endParaRPr>
          </a:p>
          <a:p>
            <a:pPr algn="just"/>
            <a:r>
              <a:rPr lang="en-US" dirty="0" smtClean="0"/>
              <a:t>If </a:t>
            </a:r>
            <a:r>
              <a:rPr lang="en-US" dirty="0"/>
              <a:t>variables are references, then every object must be </a:t>
            </a:r>
            <a:r>
              <a:rPr lang="en-US" dirty="0" smtClean="0"/>
              <a:t>created </a:t>
            </a:r>
            <a:r>
              <a:rPr lang="en-US" dirty="0"/>
              <a:t>explicitly, and it is easy to ensure that an appropriate constructor is </a:t>
            </a:r>
            <a:r>
              <a:rPr lang="en-US" dirty="0" smtClean="0"/>
              <a:t>called.  If </a:t>
            </a:r>
            <a:r>
              <a:rPr lang="en-US" dirty="0"/>
              <a:t>variables are values, then object creation can happen implicitly as a </a:t>
            </a:r>
            <a:r>
              <a:rPr lang="en-US" dirty="0" smtClean="0"/>
              <a:t>result of </a:t>
            </a:r>
            <a:r>
              <a:rPr lang="en-US" dirty="0"/>
              <a:t>elaboration. In this latter case, the language must either permit objects </a:t>
            </a:r>
            <a:r>
              <a:rPr lang="en-US" dirty="0" smtClean="0"/>
              <a:t>to begin </a:t>
            </a:r>
            <a:r>
              <a:rPr lang="en-US" dirty="0"/>
              <a:t>their lifetime uninitialized, or it must provide a way to choose an </a:t>
            </a:r>
            <a:r>
              <a:rPr lang="en-US" dirty="0" smtClean="0"/>
              <a:t>  appropriate </a:t>
            </a:r>
            <a:r>
              <a:rPr lang="en-US" dirty="0"/>
              <a:t>constructor for every elaborated object.</a:t>
            </a:r>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900" y="254000"/>
            <a:ext cx="10553699" cy="495300"/>
          </a:xfrm>
        </p:spPr>
        <p:txBody>
          <a:bodyPr/>
          <a:lstStyle/>
          <a:p>
            <a:r>
              <a:rPr lang="en-US" sz="3200" b="1" dirty="0">
                <a:solidFill>
                  <a:srgbClr val="00B0F0"/>
                </a:solidFill>
              </a:rPr>
              <a:t>Initialization and Finalization</a:t>
            </a:r>
            <a:endParaRPr lang="en-IN" sz="3200" b="1" dirty="0">
              <a:solidFill>
                <a:srgbClr val="00B0F0"/>
              </a:solidFill>
            </a:endParaRPr>
          </a:p>
        </p:txBody>
      </p:sp>
      <p:sp>
        <p:nvSpPr>
          <p:cNvPr id="3" name="Content Placeholder 2"/>
          <p:cNvSpPr>
            <a:spLocks noGrp="1"/>
          </p:cNvSpPr>
          <p:nvPr>
            <p:ph idx="1"/>
          </p:nvPr>
        </p:nvSpPr>
        <p:spPr>
          <a:xfrm>
            <a:off x="215900" y="977900"/>
            <a:ext cx="11620500" cy="5676900"/>
          </a:xfrm>
        </p:spPr>
        <p:txBody>
          <a:bodyPr>
            <a:normAutofit/>
          </a:bodyPr>
          <a:lstStyle/>
          <a:p>
            <a:pPr marL="0" indent="0" algn="just">
              <a:buNone/>
            </a:pPr>
            <a:r>
              <a:rPr lang="en-US" sz="2400" b="1" dirty="0" smtClean="0">
                <a:solidFill>
                  <a:srgbClr val="00B0F0"/>
                </a:solidFill>
              </a:rPr>
              <a:t>c) </a:t>
            </a:r>
            <a:r>
              <a:rPr lang="en-US" sz="2400" b="1" dirty="0">
                <a:solidFill>
                  <a:srgbClr val="00B0F0"/>
                </a:solidFill>
              </a:rPr>
              <a:t>E</a:t>
            </a:r>
            <a:r>
              <a:rPr lang="en-US" sz="2400" b="1" dirty="0" smtClean="0">
                <a:solidFill>
                  <a:srgbClr val="00B0F0"/>
                </a:solidFill>
              </a:rPr>
              <a:t>xecution order: </a:t>
            </a:r>
            <a:endParaRPr lang="en-US" sz="2400" b="1" dirty="0">
              <a:solidFill>
                <a:srgbClr val="00B0F0"/>
              </a:solidFill>
            </a:endParaRPr>
          </a:p>
          <a:p>
            <a:pPr algn="just"/>
            <a:r>
              <a:rPr lang="en-US" dirty="0" smtClean="0"/>
              <a:t>When </a:t>
            </a:r>
            <a:r>
              <a:rPr lang="en-US" dirty="0"/>
              <a:t>an object of a derived class is created in C++, the </a:t>
            </a:r>
            <a:r>
              <a:rPr lang="en-US" dirty="0" smtClean="0"/>
              <a:t>compiler </a:t>
            </a:r>
            <a:r>
              <a:rPr lang="en-US" dirty="0"/>
              <a:t>guarantees that the constructors for any base classes will be executed, </a:t>
            </a:r>
            <a:r>
              <a:rPr lang="en-US" dirty="0" smtClean="0"/>
              <a:t>outermost </a:t>
            </a:r>
            <a:r>
              <a:rPr lang="en-US" dirty="0"/>
              <a:t>first, before the constructor for the derived class. Moreover, if a </a:t>
            </a:r>
            <a:r>
              <a:rPr lang="en-US" dirty="0" smtClean="0"/>
              <a:t>class has </a:t>
            </a:r>
            <a:r>
              <a:rPr lang="en-US" dirty="0"/>
              <a:t>members that are themselves objects of some class, then the </a:t>
            </a:r>
            <a:r>
              <a:rPr lang="en-US" dirty="0" smtClean="0"/>
              <a:t>constructors for </a:t>
            </a:r>
            <a:r>
              <a:rPr lang="en-US" dirty="0"/>
              <a:t>the members will be called before the constructor for the object in </a:t>
            </a:r>
            <a:r>
              <a:rPr lang="en-US" dirty="0" smtClean="0"/>
              <a:t>which they </a:t>
            </a:r>
            <a:r>
              <a:rPr lang="en-US" dirty="0"/>
              <a:t>are contained. These rules are a source of considerable syntactic and </a:t>
            </a:r>
            <a:r>
              <a:rPr lang="en-US" dirty="0" smtClean="0"/>
              <a:t>semantic </a:t>
            </a:r>
            <a:r>
              <a:rPr lang="en-US" dirty="0"/>
              <a:t>complexity: when combined with multiple constructors, </a:t>
            </a:r>
            <a:r>
              <a:rPr lang="en-US" dirty="0" smtClean="0"/>
              <a:t>elaborated objects</a:t>
            </a:r>
            <a:r>
              <a:rPr lang="en-US" dirty="0"/>
              <a:t>, and multiple inheritance they can sometimes induce a complicated sequence of nested constructor invocations, with overload resolution, </a:t>
            </a:r>
            <a:r>
              <a:rPr lang="en-US" dirty="0" smtClean="0"/>
              <a:t>before control </a:t>
            </a:r>
            <a:r>
              <a:rPr lang="en-US" dirty="0"/>
              <a:t>even enters a given scope. Other languages have simpler rules.</a:t>
            </a:r>
            <a:endParaRPr lang="en-US" dirty="0"/>
          </a:p>
          <a:p>
            <a:pPr marL="0" indent="0" algn="just">
              <a:buNone/>
            </a:pPr>
            <a:r>
              <a:rPr lang="en-US" sz="2400" b="1" dirty="0">
                <a:solidFill>
                  <a:srgbClr val="00B0F0"/>
                </a:solidFill>
              </a:rPr>
              <a:t>d) Garbage </a:t>
            </a:r>
            <a:r>
              <a:rPr lang="en-US" sz="2400" b="1" dirty="0">
                <a:solidFill>
                  <a:srgbClr val="00B0F0"/>
                </a:solidFill>
              </a:rPr>
              <a:t>collection: </a:t>
            </a:r>
            <a:endParaRPr lang="en-US" sz="2400" b="1" dirty="0">
              <a:solidFill>
                <a:srgbClr val="00B0F0"/>
              </a:solidFill>
            </a:endParaRPr>
          </a:p>
          <a:p>
            <a:pPr algn="just"/>
            <a:r>
              <a:rPr lang="en-US" dirty="0" smtClean="0"/>
              <a:t>Most </a:t>
            </a:r>
            <a:r>
              <a:rPr lang="en-US" dirty="0"/>
              <a:t>object-oriented languages provide some sort of </a:t>
            </a:r>
            <a:r>
              <a:rPr lang="en-US" dirty="0" smtClean="0"/>
              <a:t>constructor </a:t>
            </a:r>
            <a:r>
              <a:rPr lang="en-US" dirty="0"/>
              <a:t>mechanism. Destructors are comparatively rare. Their principal </a:t>
            </a:r>
            <a:r>
              <a:rPr lang="en-US" dirty="0" smtClean="0"/>
              <a:t>purpose </a:t>
            </a:r>
            <a:r>
              <a:rPr lang="en-US" dirty="0"/>
              <a:t>is to facilitate manual storage reclamation in languages like C++. If </a:t>
            </a:r>
            <a:r>
              <a:rPr lang="en-US" dirty="0" smtClean="0"/>
              <a:t>the language </a:t>
            </a:r>
            <a:r>
              <a:rPr lang="en-US" dirty="0"/>
              <a:t>implementation collects garbage automatically, then the need for </a:t>
            </a:r>
            <a:r>
              <a:rPr lang="en-US" dirty="0" smtClean="0"/>
              <a:t>destructors </a:t>
            </a:r>
            <a:r>
              <a:rPr lang="en-US" dirty="0"/>
              <a:t>is greatly reduced</a:t>
            </a:r>
            <a:r>
              <a:rPr lang="en-US" dirty="0" smtClean="0"/>
              <a:t>.</a:t>
            </a:r>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Binding </a:t>
            </a:r>
            <a:r>
              <a:rPr lang="en-US" b="1" dirty="0" smtClean="0"/>
              <a:t>Times</a:t>
            </a:r>
            <a:endParaRPr lang="en-IN" b="1" dirty="0"/>
          </a:p>
        </p:txBody>
      </p:sp>
      <p:sp>
        <p:nvSpPr>
          <p:cNvPr id="3" name="Content Placeholder 2"/>
          <p:cNvSpPr>
            <a:spLocks noGrp="1"/>
          </p:cNvSpPr>
          <p:nvPr>
            <p:ph idx="1"/>
          </p:nvPr>
        </p:nvSpPr>
        <p:spPr>
          <a:xfrm>
            <a:off x="1103312" y="1282700"/>
            <a:ext cx="10110788" cy="4965699"/>
          </a:xfrm>
        </p:spPr>
        <p:txBody>
          <a:bodyPr>
            <a:normAutofit/>
          </a:bodyPr>
          <a:lstStyle/>
          <a:p>
            <a:pPr algn="just"/>
            <a:r>
              <a:rPr lang="en-US" dirty="0" smtClean="0">
                <a:ea typeface="+mn-lt"/>
                <a:cs typeface="+mn-lt"/>
              </a:rPr>
              <a:t>There </a:t>
            </a:r>
            <a:r>
              <a:rPr lang="en-US" dirty="0">
                <a:ea typeface="+mn-lt"/>
                <a:cs typeface="+mn-lt"/>
              </a:rPr>
              <a:t>are two types of binding times which are as follows −</a:t>
            </a:r>
            <a:endParaRPr lang="en-US" dirty="0"/>
          </a:p>
          <a:p>
            <a:pPr marL="0" indent="0" algn="just">
              <a:buNone/>
            </a:pPr>
            <a:r>
              <a:rPr lang="en-US" b="1" dirty="0" smtClean="0">
                <a:ea typeface="+mn-lt"/>
                <a:cs typeface="+mn-lt"/>
              </a:rPr>
              <a:t>a) Execution </a:t>
            </a:r>
            <a:r>
              <a:rPr lang="en-US" b="1" dirty="0">
                <a:ea typeface="+mn-lt"/>
                <a:cs typeface="+mn-lt"/>
              </a:rPr>
              <a:t>Time (Run-Time)</a:t>
            </a:r>
            <a:r>
              <a:rPr lang="en-US" dirty="0">
                <a:ea typeface="+mn-lt"/>
                <a:cs typeface="+mn-lt"/>
              </a:rPr>
              <a:t> − Some bindings are implemented during program execution. These contain bindings of variables to their values, and the binding of variables to specific storage areas. The property of runtime bindings are as follows −</a:t>
            </a:r>
            <a:endParaRPr lang="en-US" dirty="0"/>
          </a:p>
          <a:p>
            <a:pPr lvl="1" algn="just"/>
            <a:r>
              <a:rPr lang="en-US" b="1" dirty="0">
                <a:ea typeface="+mn-lt"/>
                <a:cs typeface="+mn-lt"/>
              </a:rPr>
              <a:t>On entry to a subprogram or block</a:t>
            </a:r>
            <a:r>
              <a:rPr lang="en-US" dirty="0">
                <a:ea typeface="+mn-lt"/>
                <a:cs typeface="+mn-lt"/>
              </a:rPr>
              <a:t> − In some languages, bindings are limited to appear only at the time of entry to a subprogram or block during execution.</a:t>
            </a:r>
            <a:endParaRPr lang="en-US" dirty="0"/>
          </a:p>
          <a:p>
            <a:pPr lvl="1" algn="just"/>
            <a:r>
              <a:rPr lang="en-US" b="1" dirty="0">
                <a:ea typeface="+mn-lt"/>
                <a:cs typeface="+mn-lt"/>
              </a:rPr>
              <a:t>At arbitrary points during execution</a:t>
            </a:r>
            <a:r>
              <a:rPr lang="en-US" dirty="0">
                <a:ea typeface="+mn-lt"/>
                <a:cs typeface="+mn-lt"/>
              </a:rPr>
              <a:t> − Some bindings can appear at any point during the execution of a program. An example is the basic binding of variables to values through assignment, whereas some languages such as LISP, Smalltalk, and ML allow the binding of names to storage locations to also appear at arbitrary points in the program.</a:t>
            </a:r>
            <a:endParaRPr lang="en-US" dirty="0">
              <a:ea typeface="+mn-lt"/>
              <a:cs typeface="+mn-lt"/>
            </a:endParaRPr>
          </a:p>
          <a:p>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100" y="139700"/>
            <a:ext cx="11226800" cy="787400"/>
          </a:xfrm>
        </p:spPr>
        <p:txBody>
          <a:bodyPr/>
          <a:lstStyle/>
          <a:p>
            <a:r>
              <a:rPr lang="en-US" sz="3600" b="1" dirty="0">
                <a:solidFill>
                  <a:srgbClr val="00B0F0"/>
                </a:solidFill>
              </a:rPr>
              <a:t>Dynamic Method </a:t>
            </a:r>
            <a:r>
              <a:rPr lang="en-US" sz="3600" b="1" dirty="0" smtClean="0">
                <a:solidFill>
                  <a:srgbClr val="00B0F0"/>
                </a:solidFill>
              </a:rPr>
              <a:t>Binding</a:t>
            </a:r>
            <a:endParaRPr lang="en-IN" sz="3600" b="1" dirty="0">
              <a:solidFill>
                <a:srgbClr val="00B0F0"/>
              </a:solidFill>
            </a:endParaRPr>
          </a:p>
        </p:txBody>
      </p:sp>
      <p:sp>
        <p:nvSpPr>
          <p:cNvPr id="3" name="Content Placeholder 2"/>
          <p:cNvSpPr>
            <a:spLocks noGrp="1"/>
          </p:cNvSpPr>
          <p:nvPr>
            <p:ph idx="1"/>
          </p:nvPr>
        </p:nvSpPr>
        <p:spPr>
          <a:xfrm>
            <a:off x="165100" y="927100"/>
            <a:ext cx="11645900" cy="5664200"/>
          </a:xfrm>
        </p:spPr>
        <p:txBody>
          <a:bodyPr/>
          <a:lstStyle/>
          <a:p>
            <a:r>
              <a:rPr lang="en-US" dirty="0"/>
              <a:t>One of the principal consequences of inheritance/type extension is that a </a:t>
            </a:r>
            <a:r>
              <a:rPr lang="en-US" dirty="0" smtClean="0"/>
              <a:t>derived class </a:t>
            </a:r>
            <a:r>
              <a:rPr lang="en-US" dirty="0"/>
              <a:t>D has all the members—data and subroutines—of its base class C. </a:t>
            </a:r>
            <a:endParaRPr lang="en-US" dirty="0" smtClean="0"/>
          </a:p>
          <a:p>
            <a:r>
              <a:rPr lang="en-US" dirty="0" smtClean="0"/>
              <a:t>As long as </a:t>
            </a:r>
            <a:r>
              <a:rPr lang="en-US" dirty="0"/>
              <a:t>D does not hide any of the publicly visible members of </a:t>
            </a:r>
            <a:r>
              <a:rPr lang="en-US" dirty="0" smtClean="0"/>
              <a:t>C, it </a:t>
            </a:r>
            <a:r>
              <a:rPr lang="en-US" dirty="0"/>
              <a:t>makes sense to allow an object of class D to be used in any context that </a:t>
            </a:r>
            <a:r>
              <a:rPr lang="en-US" dirty="0" smtClean="0"/>
              <a:t>expects an </a:t>
            </a:r>
            <a:r>
              <a:rPr lang="en-US" dirty="0"/>
              <a:t>object of class C: anything we might want to do to an object of class C </a:t>
            </a:r>
            <a:r>
              <a:rPr lang="en-US" dirty="0" smtClean="0"/>
              <a:t>we can </a:t>
            </a:r>
            <a:r>
              <a:rPr lang="en-US" dirty="0"/>
              <a:t>also do to an object of class D. In Ada terminology, a derived class that does not hide any publicly visible members of its base class is a subtype of that </a:t>
            </a:r>
            <a:r>
              <a:rPr lang="en-US" dirty="0" smtClean="0"/>
              <a:t>base class</a:t>
            </a:r>
            <a:r>
              <a:rPr lang="en-US" dirty="0"/>
              <a:t>.</a:t>
            </a:r>
            <a:endParaRPr lang="en-US" dirty="0"/>
          </a:p>
          <a:p>
            <a:r>
              <a:rPr lang="en-US" dirty="0"/>
              <a:t>The ability to use a derived class in a context that expects its base class is </a:t>
            </a:r>
            <a:r>
              <a:rPr lang="en-US" dirty="0" smtClean="0"/>
              <a:t>called subtype </a:t>
            </a:r>
            <a:r>
              <a:rPr lang="en-US" dirty="0"/>
              <a:t>polymorphism</a:t>
            </a:r>
            <a:r>
              <a:rPr lang="en-US" dirty="0" smtClean="0"/>
              <a:t>.</a:t>
            </a:r>
            <a:endParaRPr lang="en-US" dirty="0" smtClean="0"/>
          </a:p>
          <a:p>
            <a:pPr marL="0" indent="0">
              <a:buNone/>
            </a:pPr>
            <a:r>
              <a:rPr lang="en-US" dirty="0" smtClean="0"/>
              <a:t>		class </a:t>
            </a:r>
            <a:r>
              <a:rPr lang="en-US" dirty="0"/>
              <a:t>person { </a:t>
            </a:r>
            <a:r>
              <a:rPr lang="en-US" dirty="0" smtClean="0"/>
              <a:t>...</a:t>
            </a:r>
            <a:endParaRPr lang="en-US" dirty="0" smtClean="0"/>
          </a:p>
          <a:p>
            <a:pPr marL="0" indent="0">
              <a:buNone/>
            </a:pPr>
            <a:r>
              <a:rPr lang="en-US" dirty="0" smtClean="0"/>
              <a:t>			 </a:t>
            </a:r>
            <a:r>
              <a:rPr lang="en-US" dirty="0"/>
              <a:t>void person::</a:t>
            </a:r>
            <a:r>
              <a:rPr lang="en-US" dirty="0" err="1"/>
              <a:t>print_mailing_label</a:t>
            </a:r>
            <a:r>
              <a:rPr lang="en-US" dirty="0"/>
              <a:t>() { </a:t>
            </a:r>
            <a:r>
              <a:rPr lang="en-US" dirty="0" smtClean="0"/>
              <a:t>...}</a:t>
            </a:r>
            <a:endParaRPr lang="en-US" dirty="0" smtClean="0"/>
          </a:p>
          <a:p>
            <a:pPr marL="0" indent="0">
              <a:buNone/>
            </a:pPr>
            <a:r>
              <a:rPr lang="en-US" dirty="0"/>
              <a:t> </a:t>
            </a:r>
            <a:r>
              <a:rPr lang="en-US" dirty="0" smtClean="0"/>
              <a:t>            }</a:t>
            </a:r>
            <a:endParaRPr lang="en-US" dirty="0"/>
          </a:p>
          <a:p>
            <a:pPr marL="0" indent="0">
              <a:buNone/>
            </a:pPr>
            <a:r>
              <a:rPr lang="en-US" dirty="0" smtClean="0"/>
              <a:t>		class </a:t>
            </a:r>
            <a:r>
              <a:rPr lang="en-US" dirty="0"/>
              <a:t>student : public person { </a:t>
            </a:r>
            <a:r>
              <a:rPr lang="en-US" dirty="0" smtClean="0"/>
              <a:t>...} // child class</a:t>
            </a:r>
            <a:endParaRPr lang="en-US" dirty="0"/>
          </a:p>
          <a:p>
            <a:pPr marL="0" indent="0">
              <a:buNone/>
            </a:pPr>
            <a:r>
              <a:rPr lang="en-US" dirty="0" smtClean="0"/>
              <a:t>		class </a:t>
            </a:r>
            <a:r>
              <a:rPr lang="en-US" dirty="0"/>
              <a:t>professor : public person { </a:t>
            </a:r>
            <a:r>
              <a:rPr lang="en-US" dirty="0" smtClean="0"/>
              <a:t>..}  // child class</a:t>
            </a:r>
            <a:endParaRPr lang="en-US" dirty="0" smtClean="0"/>
          </a:p>
          <a:p>
            <a:pPr marL="0" indent="0">
              <a:buNone/>
            </a:pPr>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100" y="139700"/>
            <a:ext cx="11226800" cy="787400"/>
          </a:xfrm>
        </p:spPr>
        <p:txBody>
          <a:bodyPr/>
          <a:lstStyle/>
          <a:p>
            <a:r>
              <a:rPr lang="en-US" sz="3600" b="1" dirty="0">
                <a:solidFill>
                  <a:srgbClr val="00B0F0"/>
                </a:solidFill>
              </a:rPr>
              <a:t>Dynamic Method </a:t>
            </a:r>
            <a:r>
              <a:rPr lang="en-US" sz="3600" b="1" dirty="0" smtClean="0">
                <a:solidFill>
                  <a:srgbClr val="00B0F0"/>
                </a:solidFill>
              </a:rPr>
              <a:t>Binding</a:t>
            </a:r>
            <a:endParaRPr lang="en-IN" sz="3600" b="1" dirty="0">
              <a:solidFill>
                <a:srgbClr val="00B0F0"/>
              </a:solidFill>
            </a:endParaRPr>
          </a:p>
        </p:txBody>
      </p:sp>
      <p:sp>
        <p:nvSpPr>
          <p:cNvPr id="3" name="Content Placeholder 2"/>
          <p:cNvSpPr>
            <a:spLocks noGrp="1"/>
          </p:cNvSpPr>
          <p:nvPr>
            <p:ph idx="1"/>
          </p:nvPr>
        </p:nvSpPr>
        <p:spPr>
          <a:xfrm>
            <a:off x="165100" y="927100"/>
            <a:ext cx="11645900" cy="5664200"/>
          </a:xfrm>
        </p:spPr>
        <p:txBody>
          <a:bodyPr/>
          <a:lstStyle/>
          <a:p>
            <a:pPr marL="0" indent="0">
              <a:buNone/>
            </a:pPr>
            <a:r>
              <a:rPr lang="en-IN" dirty="0"/>
              <a:t>student s;</a:t>
            </a:r>
            <a:endParaRPr lang="en-IN" dirty="0"/>
          </a:p>
          <a:p>
            <a:pPr marL="0" indent="0">
              <a:buNone/>
            </a:pPr>
            <a:r>
              <a:rPr lang="en-IN" dirty="0"/>
              <a:t>professor p;</a:t>
            </a:r>
            <a:endParaRPr lang="en-IN" dirty="0"/>
          </a:p>
          <a:p>
            <a:pPr marL="0" indent="0">
              <a:buNone/>
            </a:pPr>
            <a:r>
              <a:rPr lang="en-IN" dirty="0"/>
              <a:t>...</a:t>
            </a:r>
            <a:endParaRPr lang="en-IN" dirty="0"/>
          </a:p>
          <a:p>
            <a:pPr marL="0" indent="0">
              <a:buNone/>
            </a:pPr>
            <a:r>
              <a:rPr lang="en-IN" dirty="0"/>
              <a:t>person *x = &amp;s;</a:t>
            </a:r>
            <a:endParaRPr lang="en-IN" dirty="0"/>
          </a:p>
          <a:p>
            <a:pPr marL="0" indent="0">
              <a:buNone/>
            </a:pPr>
            <a:r>
              <a:rPr lang="en-IN" dirty="0" smtClean="0"/>
              <a:t>person </a:t>
            </a:r>
            <a:r>
              <a:rPr lang="en-IN" dirty="0"/>
              <a:t>*y = &amp;p</a:t>
            </a:r>
            <a:r>
              <a:rPr lang="en-IN" dirty="0" smtClean="0"/>
              <a:t>;</a:t>
            </a:r>
            <a:endParaRPr lang="en-IN" dirty="0" smtClean="0"/>
          </a:p>
          <a:p>
            <a:pPr marL="0" indent="0">
              <a:buNone/>
            </a:pPr>
            <a:r>
              <a:rPr lang="en-IN" dirty="0" err="1" smtClean="0"/>
              <a:t>s.print_mailing_label</a:t>
            </a:r>
            <a:r>
              <a:rPr lang="en-IN" dirty="0"/>
              <a:t>(); </a:t>
            </a:r>
            <a:r>
              <a:rPr lang="en-IN" dirty="0" smtClean="0"/>
              <a:t>           // </a:t>
            </a:r>
            <a:r>
              <a:rPr lang="en-IN" dirty="0"/>
              <a:t>i.e., </a:t>
            </a:r>
            <a:r>
              <a:rPr lang="en-IN" dirty="0" err="1"/>
              <a:t>print_mailing_label</a:t>
            </a:r>
            <a:r>
              <a:rPr lang="en-IN" dirty="0"/>
              <a:t>(s)</a:t>
            </a:r>
            <a:endParaRPr lang="en-IN" dirty="0"/>
          </a:p>
          <a:p>
            <a:pPr marL="0" indent="0">
              <a:buNone/>
            </a:pPr>
            <a:r>
              <a:rPr lang="en-IN" dirty="0" err="1"/>
              <a:t>p.print_mailing_label</a:t>
            </a:r>
            <a:r>
              <a:rPr lang="en-IN" dirty="0"/>
              <a:t>(); </a:t>
            </a:r>
            <a:r>
              <a:rPr lang="en-IN" dirty="0" smtClean="0"/>
              <a:t>         // </a:t>
            </a:r>
            <a:r>
              <a:rPr lang="en-IN" dirty="0"/>
              <a:t>i.e., </a:t>
            </a:r>
            <a:r>
              <a:rPr lang="en-IN" dirty="0" err="1"/>
              <a:t>print_mailing_label</a:t>
            </a:r>
            <a:r>
              <a:rPr lang="en-IN" dirty="0"/>
              <a:t>(p</a:t>
            </a:r>
            <a:r>
              <a:rPr lang="en-IN" dirty="0" smtClean="0"/>
              <a:t>)</a:t>
            </a:r>
            <a:endParaRPr lang="en-IN" dirty="0" smtClean="0"/>
          </a:p>
          <a:p>
            <a:pPr marL="0" indent="0">
              <a:buNone/>
            </a:pPr>
            <a:endParaRPr lang="en-US" dirty="0"/>
          </a:p>
          <a:p>
            <a:pPr marL="0" indent="0">
              <a:buNone/>
            </a:pPr>
            <a:r>
              <a:rPr lang="en-US" dirty="0" smtClean="0"/>
              <a:t>If we have </a:t>
            </a:r>
            <a:r>
              <a:rPr lang="en-US" dirty="0"/>
              <a:t>redefined </a:t>
            </a:r>
            <a:r>
              <a:rPr lang="en-US" dirty="0" err="1"/>
              <a:t>print_mailing_label</a:t>
            </a:r>
            <a:r>
              <a:rPr lang="en-US" dirty="0"/>
              <a:t> in each </a:t>
            </a:r>
            <a:r>
              <a:rPr lang="en-US" dirty="0" smtClean="0"/>
              <a:t>of the two </a:t>
            </a:r>
            <a:r>
              <a:rPr lang="en-US" dirty="0"/>
              <a:t>derived </a:t>
            </a:r>
            <a:r>
              <a:rPr lang="en-US" dirty="0" smtClean="0"/>
              <a:t>classes then, </a:t>
            </a:r>
            <a:endParaRPr lang="en-US" dirty="0" smtClean="0"/>
          </a:p>
          <a:p>
            <a:pPr marL="0" indent="0">
              <a:buNone/>
            </a:pPr>
            <a:r>
              <a:rPr lang="en-IN" dirty="0" err="1"/>
              <a:t>s.print_mailing_label</a:t>
            </a:r>
            <a:r>
              <a:rPr lang="en-IN" dirty="0"/>
              <a:t>(); </a:t>
            </a:r>
            <a:r>
              <a:rPr lang="en-IN" dirty="0" smtClean="0"/>
              <a:t>         // </a:t>
            </a:r>
            <a:r>
              <a:rPr lang="en-IN" dirty="0"/>
              <a:t>student::</a:t>
            </a:r>
            <a:r>
              <a:rPr lang="en-IN" dirty="0" err="1"/>
              <a:t>print_mailing_label</a:t>
            </a:r>
            <a:r>
              <a:rPr lang="en-IN" dirty="0"/>
              <a:t>(s</a:t>
            </a:r>
            <a:r>
              <a:rPr lang="en-IN" dirty="0" smtClean="0"/>
              <a:t>)                </a:t>
            </a:r>
            <a:endParaRPr lang="en-IN" dirty="0"/>
          </a:p>
          <a:p>
            <a:pPr marL="0" indent="0">
              <a:buNone/>
            </a:pPr>
            <a:r>
              <a:rPr lang="en-IN" dirty="0" err="1"/>
              <a:t>p.print_mailing_label</a:t>
            </a:r>
            <a:r>
              <a:rPr lang="en-IN" dirty="0"/>
              <a:t>(); </a:t>
            </a:r>
            <a:r>
              <a:rPr lang="en-IN" dirty="0" smtClean="0"/>
              <a:t>        // </a:t>
            </a:r>
            <a:r>
              <a:rPr lang="en-IN" dirty="0"/>
              <a:t>professor::</a:t>
            </a:r>
            <a:r>
              <a:rPr lang="en-IN" dirty="0" err="1"/>
              <a:t>print_mailing_label</a:t>
            </a:r>
            <a:r>
              <a:rPr lang="en-IN" dirty="0"/>
              <a:t>(p</a:t>
            </a:r>
            <a:r>
              <a:rPr lang="en-IN" dirty="0" smtClean="0"/>
              <a:t>)</a:t>
            </a:r>
            <a:endParaRPr lang="en-IN" dirty="0" smtClean="0"/>
          </a:p>
          <a:p>
            <a:pPr marL="0" indent="0">
              <a:buNone/>
            </a:pPr>
            <a:r>
              <a:rPr lang="en-IN" dirty="0"/>
              <a:t>x-&gt;</a:t>
            </a:r>
            <a:r>
              <a:rPr lang="en-IN" dirty="0" err="1"/>
              <a:t>print_mailing_label</a:t>
            </a:r>
            <a:r>
              <a:rPr lang="en-IN" dirty="0"/>
              <a:t>(); </a:t>
            </a:r>
            <a:r>
              <a:rPr lang="en-IN" dirty="0" smtClean="0"/>
              <a:t>      // </a:t>
            </a:r>
            <a:r>
              <a:rPr lang="en-IN" dirty="0"/>
              <a:t>??</a:t>
            </a:r>
            <a:endParaRPr lang="en-IN" dirty="0"/>
          </a:p>
          <a:p>
            <a:pPr marL="0" indent="0">
              <a:buNone/>
            </a:pPr>
            <a:r>
              <a:rPr lang="en-IN" dirty="0"/>
              <a:t>y-&gt;</a:t>
            </a:r>
            <a:r>
              <a:rPr lang="en-IN" dirty="0" err="1"/>
              <a:t>print_mailing_label</a:t>
            </a:r>
            <a:r>
              <a:rPr lang="en-IN" dirty="0"/>
              <a:t>(); </a:t>
            </a:r>
            <a:r>
              <a:rPr lang="en-IN" dirty="0" smtClean="0"/>
              <a:t>      // </a:t>
            </a:r>
            <a:r>
              <a:rPr lang="en-IN" dirty="0"/>
              <a:t>??</a:t>
            </a:r>
            <a:endParaRPr lang="en-IN" dirty="0"/>
          </a:p>
        </p:txBody>
      </p:sp>
      <p:sp>
        <p:nvSpPr>
          <p:cNvPr id="4" name="Right Brace 3"/>
          <p:cNvSpPr/>
          <p:nvPr/>
        </p:nvSpPr>
        <p:spPr>
          <a:xfrm>
            <a:off x="8115300" y="4965700"/>
            <a:ext cx="215900" cy="584200"/>
          </a:xfrm>
          <a:prstGeom prst="rightBrace">
            <a:avLst/>
          </a:prstGeom>
          <a:ln w="444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5" name="TextBox 4"/>
          <p:cNvSpPr txBox="1"/>
          <p:nvPr/>
        </p:nvSpPr>
        <p:spPr>
          <a:xfrm>
            <a:off x="8458200" y="4903569"/>
            <a:ext cx="3733800" cy="646331"/>
          </a:xfrm>
          <a:prstGeom prst="rect">
            <a:avLst/>
          </a:prstGeom>
          <a:noFill/>
        </p:spPr>
        <p:txBody>
          <a:bodyPr wrap="square" rtlCol="0">
            <a:spAutoFit/>
          </a:bodyPr>
          <a:lstStyle/>
          <a:p>
            <a:r>
              <a:rPr lang="en-US" dirty="0" smtClean="0"/>
              <a:t>Static method binding (use type of reference</a:t>
            </a:r>
            <a:endParaRPr lang="en-IN" dirty="0"/>
          </a:p>
        </p:txBody>
      </p:sp>
      <p:sp>
        <p:nvSpPr>
          <p:cNvPr id="6" name="Right Brace 5"/>
          <p:cNvSpPr/>
          <p:nvPr/>
        </p:nvSpPr>
        <p:spPr>
          <a:xfrm>
            <a:off x="4851400" y="5829300"/>
            <a:ext cx="215900" cy="584200"/>
          </a:xfrm>
          <a:prstGeom prst="rightBrace">
            <a:avLst/>
          </a:prstGeom>
          <a:ln w="444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7" name="TextBox 6"/>
          <p:cNvSpPr txBox="1"/>
          <p:nvPr/>
        </p:nvSpPr>
        <p:spPr>
          <a:xfrm>
            <a:off x="5359400" y="5798234"/>
            <a:ext cx="3733800" cy="646331"/>
          </a:xfrm>
          <a:prstGeom prst="rect">
            <a:avLst/>
          </a:prstGeom>
          <a:noFill/>
        </p:spPr>
        <p:txBody>
          <a:bodyPr wrap="square" rtlCol="0">
            <a:spAutoFit/>
          </a:bodyPr>
          <a:lstStyle/>
          <a:p>
            <a:r>
              <a:rPr lang="en-US" dirty="0" smtClean="0"/>
              <a:t>Dynamic  method binding (use class of the object</a:t>
            </a:r>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100" y="139700"/>
            <a:ext cx="11226800" cy="787400"/>
          </a:xfrm>
        </p:spPr>
        <p:txBody>
          <a:bodyPr/>
          <a:lstStyle/>
          <a:p>
            <a:r>
              <a:rPr lang="en-US" sz="3600" b="1" dirty="0" smtClean="0">
                <a:solidFill>
                  <a:srgbClr val="00B0F0"/>
                </a:solidFill>
              </a:rPr>
              <a:t>Concepts related to Dynamic </a:t>
            </a:r>
            <a:r>
              <a:rPr lang="en-US" sz="3600" b="1" dirty="0">
                <a:solidFill>
                  <a:srgbClr val="00B0F0"/>
                </a:solidFill>
              </a:rPr>
              <a:t>Method </a:t>
            </a:r>
            <a:r>
              <a:rPr lang="en-US" sz="3600" b="1" dirty="0" smtClean="0">
                <a:solidFill>
                  <a:srgbClr val="00B0F0"/>
                </a:solidFill>
              </a:rPr>
              <a:t>Binding</a:t>
            </a:r>
            <a:endParaRPr lang="en-IN" sz="3600" b="1" dirty="0">
              <a:solidFill>
                <a:srgbClr val="00B0F0"/>
              </a:solidFill>
            </a:endParaRPr>
          </a:p>
        </p:txBody>
      </p:sp>
      <p:sp>
        <p:nvSpPr>
          <p:cNvPr id="3" name="Content Placeholder 2"/>
          <p:cNvSpPr>
            <a:spLocks noGrp="1"/>
          </p:cNvSpPr>
          <p:nvPr>
            <p:ph idx="1"/>
          </p:nvPr>
        </p:nvSpPr>
        <p:spPr>
          <a:xfrm>
            <a:off x="165100" y="927100"/>
            <a:ext cx="11645900" cy="5664200"/>
          </a:xfrm>
        </p:spPr>
        <p:txBody>
          <a:bodyPr/>
          <a:lstStyle/>
          <a:p>
            <a:pPr marL="457200" indent="-457200">
              <a:buAutoNum type="alphaUcParenR"/>
            </a:pPr>
            <a:r>
              <a:rPr lang="en-US" dirty="0" smtClean="0"/>
              <a:t>Virtual and non-virtual methods</a:t>
            </a:r>
            <a:endParaRPr lang="en-US" dirty="0" smtClean="0"/>
          </a:p>
          <a:p>
            <a:pPr marL="457200" indent="-457200">
              <a:buAutoNum type="alphaUcParenR"/>
            </a:pPr>
            <a:r>
              <a:rPr lang="en-US" dirty="0" smtClean="0"/>
              <a:t>Abstract classes</a:t>
            </a:r>
            <a:endParaRPr lang="en-US" dirty="0" smtClean="0"/>
          </a:p>
          <a:p>
            <a:pPr marL="457200" indent="-457200">
              <a:buAutoNum type="alphaUcParenR"/>
            </a:pPr>
            <a:r>
              <a:rPr lang="en-US" dirty="0" smtClean="0"/>
              <a:t>Member lookup</a:t>
            </a:r>
            <a:endParaRPr lang="en-US" dirty="0" smtClean="0"/>
          </a:p>
          <a:p>
            <a:pPr marL="457200" indent="-457200">
              <a:buAutoNum type="alphaUcParenR"/>
            </a:pPr>
            <a:r>
              <a:rPr lang="en-US" smtClean="0"/>
              <a:t>Polymorphism</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31582"/>
          </a:xfrm>
        </p:spPr>
        <p:txBody>
          <a:bodyPr/>
          <a:lstStyle/>
          <a:p>
            <a:r>
              <a:rPr lang="en-US" b="1" dirty="0"/>
              <a:t>Types of Binding Times</a:t>
            </a:r>
            <a:endParaRPr lang="en-IN" dirty="0"/>
          </a:p>
        </p:txBody>
      </p:sp>
      <p:sp>
        <p:nvSpPr>
          <p:cNvPr id="3" name="Content Placeholder 2"/>
          <p:cNvSpPr>
            <a:spLocks noGrp="1"/>
          </p:cNvSpPr>
          <p:nvPr>
            <p:ph idx="1"/>
          </p:nvPr>
        </p:nvSpPr>
        <p:spPr>
          <a:xfrm>
            <a:off x="646112" y="1270000"/>
            <a:ext cx="10961688" cy="4978399"/>
          </a:xfrm>
        </p:spPr>
        <p:txBody>
          <a:bodyPr>
            <a:normAutofit fontScale="92500" lnSpcReduction="10000"/>
          </a:bodyPr>
          <a:lstStyle/>
          <a:p>
            <a:pPr marL="0" indent="0" algn="just">
              <a:buNone/>
            </a:pPr>
            <a:r>
              <a:rPr lang="en-US" b="1" dirty="0" smtClean="0">
                <a:ea typeface="+mj-lt"/>
                <a:cs typeface="+mj-lt"/>
              </a:rPr>
              <a:t>b) Translation time (compile-time)</a:t>
            </a:r>
            <a:r>
              <a:rPr lang="en-US" dirty="0" smtClean="0">
                <a:ea typeface="+mj-lt"/>
                <a:cs typeface="+mj-lt"/>
              </a:rPr>
              <a:t> − </a:t>
            </a:r>
            <a:endParaRPr lang="en-US" dirty="0" smtClean="0">
              <a:ea typeface="+mj-lt"/>
              <a:cs typeface="+mj-lt"/>
            </a:endParaRPr>
          </a:p>
          <a:p>
            <a:pPr marL="0" indent="0" algn="just">
              <a:buNone/>
            </a:pPr>
            <a:r>
              <a:rPr lang="en-US" dirty="0" smtClean="0">
                <a:ea typeface="+mj-lt"/>
                <a:cs typeface="+mj-lt"/>
              </a:rPr>
              <a:t>There </a:t>
            </a:r>
            <a:r>
              <a:rPr lang="en-US" dirty="0">
                <a:ea typeface="+mj-lt"/>
                <a:cs typeface="+mj-lt"/>
              </a:rPr>
              <a:t>are three different types of translation time bindings are as follows −</a:t>
            </a:r>
            <a:br>
              <a:rPr lang="en-US" dirty="0">
                <a:ea typeface="+mj-lt"/>
                <a:cs typeface="+mj-lt"/>
              </a:rPr>
            </a:br>
            <a:endParaRPr lang="en-US" dirty="0"/>
          </a:p>
          <a:p>
            <a:pPr lvl="1" algn="just"/>
            <a:r>
              <a:rPr lang="en-US" b="1" dirty="0">
                <a:ea typeface="+mj-lt"/>
                <a:cs typeface="+mj-lt"/>
              </a:rPr>
              <a:t>Bindings have been chosen by the programmer</a:t>
            </a:r>
            <a:r>
              <a:rPr lang="en-US" dirty="0">
                <a:ea typeface="+mj-lt"/>
                <a:cs typeface="+mj-lt"/>
              </a:rPr>
              <a:t> − In writing a program, the programmer consciously produces some decisions concerning choices of variable names, types for variables, program statement structures, etc. that describe bindings during translation. The language translator creates the use of these bindings to decide the final structure of the object code.</a:t>
            </a:r>
            <a:br>
              <a:rPr lang="en-US" dirty="0">
                <a:ea typeface="+mj-lt"/>
                <a:cs typeface="+mj-lt"/>
              </a:rPr>
            </a:br>
            <a:endParaRPr lang="en-US" dirty="0"/>
          </a:p>
          <a:p>
            <a:pPr lvl="1" algn="just"/>
            <a:r>
              <a:rPr lang="en-US" b="1" dirty="0">
                <a:ea typeface="+mj-lt"/>
                <a:cs typeface="+mj-lt"/>
              </a:rPr>
              <a:t>Bindings chosen by the translator</a:t>
            </a:r>
            <a:r>
              <a:rPr lang="en-US" dirty="0">
                <a:ea typeface="+mj-lt"/>
                <a:cs typeface="+mj-lt"/>
              </a:rPr>
              <a:t> − Some bindings are selected by the language translator without a direct programmer requirement. For example, the relative area of a data object in the storage designated for a phase is usually managed without knowledge or intervention by the programmer.</a:t>
            </a:r>
            <a:br>
              <a:rPr lang="en-US" dirty="0">
                <a:ea typeface="+mj-lt"/>
                <a:cs typeface="+mj-lt"/>
              </a:rPr>
            </a:br>
            <a:endParaRPr lang="en-US" dirty="0"/>
          </a:p>
          <a:p>
            <a:pPr lvl="1" algn="just"/>
            <a:r>
              <a:rPr lang="en-US" b="1" dirty="0">
                <a:ea typeface="+mj-lt"/>
                <a:cs typeface="+mj-lt"/>
              </a:rPr>
              <a:t>Bindings chosen by the loader</a:t>
            </a:r>
            <a:r>
              <a:rPr lang="en-US" dirty="0">
                <a:ea typeface="+mj-lt"/>
                <a:cs typeface="+mj-lt"/>
              </a:rPr>
              <a:t> − A program generally includes multiple subprograms that should be combined into a single executable program. The translator generally binds variables to addresses within the storage name for each subprogram. This storage should be assigned actual addresses within the physical computer that will implement the program.</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93482"/>
          </a:xfrm>
        </p:spPr>
        <p:txBody>
          <a:bodyPr/>
          <a:lstStyle/>
          <a:p>
            <a:r>
              <a:rPr lang="en-US" sz="4400" b="1" dirty="0">
                <a:latin typeface="Arial" panose="020B0604020202020204"/>
                <a:cs typeface="Arial" panose="020B0604020202020204"/>
              </a:rPr>
              <a:t>Object Storage </a:t>
            </a:r>
            <a:r>
              <a:rPr lang="en-US" sz="4400" b="1" dirty="0" smtClean="0">
                <a:latin typeface="Arial" panose="020B0604020202020204"/>
                <a:cs typeface="Arial" panose="020B0604020202020204"/>
              </a:rPr>
              <a:t>Management</a:t>
            </a:r>
            <a:endParaRPr lang="en-IN" dirty="0"/>
          </a:p>
        </p:txBody>
      </p:sp>
      <p:sp>
        <p:nvSpPr>
          <p:cNvPr id="3" name="Content Placeholder 2"/>
          <p:cNvSpPr>
            <a:spLocks noGrp="1"/>
          </p:cNvSpPr>
          <p:nvPr>
            <p:ph idx="1"/>
          </p:nvPr>
        </p:nvSpPr>
        <p:spPr>
          <a:xfrm>
            <a:off x="342900" y="1346200"/>
            <a:ext cx="11112500" cy="4902199"/>
          </a:xfrm>
        </p:spPr>
        <p:txBody>
          <a:bodyPr/>
          <a:lstStyle/>
          <a:p>
            <a:pPr marL="285750" indent="-285750">
              <a:buFont typeface="Arial" panose="020B0604020202020204"/>
              <a:buChar char="•"/>
            </a:pPr>
            <a:r>
              <a:rPr lang="en-US" sz="1400" dirty="0" smtClean="0">
                <a:latin typeface="Arial" panose="020B0604020202020204"/>
                <a:cs typeface="Arial" panose="020B0604020202020204"/>
              </a:rPr>
              <a:t>An </a:t>
            </a:r>
            <a:r>
              <a:rPr lang="en-US" sz="1400" dirty="0">
                <a:latin typeface="Arial" panose="020B0604020202020204"/>
                <a:cs typeface="Arial" panose="020B0604020202020204"/>
              </a:rPr>
              <a:t>object has to be stored somewhere in memory during its lifetime</a:t>
            </a:r>
            <a:endParaRPr lang="en-US" sz="1400" dirty="0"/>
          </a:p>
          <a:p>
            <a:pPr marL="285750" indent="-285750">
              <a:buFont typeface="Arial" panose="020B0604020202020204"/>
              <a:buChar char="•"/>
            </a:pPr>
            <a:r>
              <a:rPr lang="en-US" sz="1400" i="1" dirty="0">
                <a:latin typeface="Arial" panose="020B0604020202020204"/>
                <a:cs typeface="Arial" panose="020B0604020202020204"/>
              </a:rPr>
              <a:t>Static objects</a:t>
            </a:r>
            <a:r>
              <a:rPr lang="en-US" sz="1400" dirty="0">
                <a:latin typeface="Arial" panose="020B0604020202020204"/>
                <a:cs typeface="Arial" panose="020B0604020202020204"/>
              </a:rPr>
              <a:t> have an absolute storage address that is retained throughout the execution of the program</a:t>
            </a:r>
            <a:endParaRPr lang="en-US" sz="1400" dirty="0"/>
          </a:p>
          <a:p>
            <a:pPr marL="285750" lvl="1">
              <a:buFont typeface="Arial" panose="020B0604020202020204"/>
              <a:buChar char="•"/>
            </a:pPr>
            <a:r>
              <a:rPr lang="en-US" sz="1400" dirty="0">
                <a:latin typeface="Arial" panose="020B0604020202020204"/>
                <a:cs typeface="Arial" panose="020B0604020202020204"/>
              </a:rPr>
              <a:t>          Global variables</a:t>
            </a:r>
            <a:endParaRPr lang="en-US" sz="1400" dirty="0"/>
          </a:p>
          <a:p>
            <a:pPr marL="285750" lvl="1">
              <a:buFont typeface="Arial" panose="020B0604020202020204"/>
              <a:buChar char="•"/>
            </a:pPr>
            <a:r>
              <a:rPr lang="en-US" sz="1400" dirty="0">
                <a:latin typeface="Arial" panose="020B0604020202020204"/>
                <a:cs typeface="Arial" panose="020B0604020202020204"/>
              </a:rPr>
              <a:t>          Subroutine code</a:t>
            </a:r>
            <a:endParaRPr lang="en-US" sz="1400" dirty="0"/>
          </a:p>
          <a:p>
            <a:pPr marL="285750" lvl="1">
              <a:buFont typeface="Arial" panose="020B0604020202020204"/>
              <a:buChar char="•"/>
            </a:pPr>
            <a:r>
              <a:rPr lang="en-US" sz="1400" dirty="0">
                <a:latin typeface="Arial" panose="020B0604020202020204"/>
                <a:cs typeface="Arial" panose="020B0604020202020204"/>
              </a:rPr>
              <a:t>          Class method code</a:t>
            </a:r>
            <a:endParaRPr lang="en-US" sz="1400" dirty="0"/>
          </a:p>
          <a:p>
            <a:pPr marL="285750" indent="-285750">
              <a:buFont typeface="Arial" panose="020B0604020202020204"/>
              <a:buChar char="•"/>
            </a:pPr>
            <a:r>
              <a:rPr lang="en-US" sz="1400" i="1" dirty="0">
                <a:latin typeface="Arial" panose="020B0604020202020204"/>
                <a:cs typeface="Arial" panose="020B0604020202020204"/>
              </a:rPr>
              <a:t>Stack objects</a:t>
            </a:r>
            <a:r>
              <a:rPr lang="en-US" sz="1400" dirty="0">
                <a:latin typeface="Arial" panose="020B0604020202020204"/>
                <a:cs typeface="Arial" panose="020B0604020202020204"/>
              </a:rPr>
              <a:t> are allocated in last-in first-out order, usually in conjunction with subroutine calls and returns</a:t>
            </a:r>
            <a:endParaRPr lang="en-US" sz="1400" dirty="0"/>
          </a:p>
          <a:p>
            <a:pPr marL="285750" lvl="1">
              <a:buFont typeface="Arial" panose="020B0604020202020204"/>
              <a:buChar char="•"/>
            </a:pPr>
            <a:r>
              <a:rPr lang="en-US" sz="1400" dirty="0">
                <a:latin typeface="Arial" panose="020B0604020202020204"/>
                <a:cs typeface="Arial" panose="020B0604020202020204"/>
              </a:rPr>
              <a:t>          Actual arguments of a subroutine</a:t>
            </a:r>
            <a:endParaRPr lang="en-US" sz="1400" dirty="0"/>
          </a:p>
          <a:p>
            <a:pPr marL="285750" lvl="1">
              <a:buFont typeface="Arial" panose="020B0604020202020204"/>
              <a:buChar char="•"/>
            </a:pPr>
            <a:r>
              <a:rPr lang="en-US" sz="1400" dirty="0">
                <a:latin typeface="Arial" panose="020B0604020202020204"/>
                <a:cs typeface="Arial" panose="020B0604020202020204"/>
              </a:rPr>
              <a:t>          Local variables of a subroutine</a:t>
            </a:r>
            <a:endParaRPr lang="en-US" sz="1400" dirty="0"/>
          </a:p>
          <a:p>
            <a:pPr marL="285750" indent="-285750">
              <a:buFont typeface="Arial" panose="020B0604020202020204"/>
              <a:buChar char="•"/>
            </a:pPr>
            <a:r>
              <a:rPr lang="en-US" sz="1400" i="1" dirty="0">
                <a:latin typeface="Arial" panose="020B0604020202020204"/>
                <a:cs typeface="Arial" panose="020B0604020202020204"/>
              </a:rPr>
              <a:t>Heap objects</a:t>
            </a:r>
            <a:r>
              <a:rPr lang="en-US" sz="1400" dirty="0">
                <a:latin typeface="Arial" panose="020B0604020202020204"/>
                <a:cs typeface="Arial" panose="020B0604020202020204"/>
              </a:rPr>
              <a:t> may be allocated and deallocated at arbitrary times, but require an expensive storage management algorithm</a:t>
            </a:r>
            <a:endParaRPr lang="en-US" sz="1400" dirty="0"/>
          </a:p>
          <a:p>
            <a:pPr marL="285750" lvl="1">
              <a:buFont typeface="Arial" panose="020B0604020202020204"/>
              <a:buChar char="•"/>
            </a:pPr>
            <a:r>
              <a:rPr lang="en-US" sz="1400" dirty="0">
                <a:latin typeface="Arial" panose="020B0604020202020204"/>
                <a:cs typeface="Arial" panose="020B0604020202020204"/>
              </a:rPr>
              <a:t>          E.g. Java class instances are always stored on the heap</a:t>
            </a:r>
            <a:endParaRPr lang="en-US" sz="1400"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solidFill>
                  <a:srgbClr val="3333FF"/>
                </a:solidFill>
                <a:latin typeface="Arial,Helvetica"/>
              </a:rPr>
              <a:t>Stack-Based </a:t>
            </a:r>
            <a:r>
              <a:rPr lang="en-US" sz="4400" b="1" dirty="0" smtClean="0">
                <a:solidFill>
                  <a:srgbClr val="3333FF"/>
                </a:solidFill>
                <a:latin typeface="Arial,Helvetica"/>
              </a:rPr>
              <a:t>Allocation</a:t>
            </a:r>
            <a:endParaRPr lang="en-IN" dirty="0"/>
          </a:p>
        </p:txBody>
      </p:sp>
      <p:sp>
        <p:nvSpPr>
          <p:cNvPr id="3" name="Content Placeholder 2"/>
          <p:cNvSpPr>
            <a:spLocks noGrp="1"/>
          </p:cNvSpPr>
          <p:nvPr>
            <p:ph idx="1"/>
          </p:nvPr>
        </p:nvSpPr>
        <p:spPr>
          <a:xfrm>
            <a:off x="393700" y="1358900"/>
            <a:ext cx="11239500" cy="4889499"/>
          </a:xfrm>
        </p:spPr>
        <p:txBody>
          <a:bodyPr>
            <a:normAutofit/>
          </a:bodyPr>
          <a:lstStyle/>
          <a:p>
            <a:pPr>
              <a:buChar char="•"/>
            </a:pPr>
            <a:r>
              <a:rPr lang="en-US" sz="1600" dirty="0" smtClean="0">
                <a:latin typeface="Arial,Helvetica"/>
              </a:rPr>
              <a:t>Each </a:t>
            </a:r>
            <a:r>
              <a:rPr lang="en-US" sz="1600" dirty="0">
                <a:latin typeface="Arial,Helvetica"/>
              </a:rPr>
              <a:t>instance of a subroutine at run time has a </a:t>
            </a:r>
            <a:r>
              <a:rPr lang="en-US" sz="1600" i="1" dirty="0">
                <a:latin typeface="Arial,Helvetica"/>
              </a:rPr>
              <a:t>frame</a:t>
            </a:r>
            <a:r>
              <a:rPr lang="en-US" sz="1600" dirty="0">
                <a:latin typeface="Arial,Helvetica"/>
              </a:rPr>
              <a:t> on the run-time stack (also called</a:t>
            </a:r>
            <a:r>
              <a:rPr lang="en-US" sz="1600" i="1" dirty="0">
                <a:latin typeface="Arial,Helvetica"/>
              </a:rPr>
              <a:t> activation record</a:t>
            </a:r>
            <a:r>
              <a:rPr lang="en-US" sz="1600" dirty="0">
                <a:latin typeface="Arial,Helvetica"/>
              </a:rPr>
              <a:t>)</a:t>
            </a:r>
            <a:endParaRPr lang="en-US" sz="1600" dirty="0">
              <a:latin typeface="Arial,Helvetica"/>
            </a:endParaRPr>
          </a:p>
          <a:p>
            <a:pPr lvl="1">
              <a:buChar char="•"/>
            </a:pPr>
            <a:r>
              <a:rPr lang="en-US" sz="1600" dirty="0">
                <a:latin typeface="Arial,Helvetica"/>
              </a:rPr>
              <a:t>Compiler generates subroutine </a:t>
            </a:r>
            <a:r>
              <a:rPr lang="en-US" sz="1600" i="1" dirty="0">
                <a:latin typeface="Arial,Helvetica"/>
              </a:rPr>
              <a:t>calling sequence</a:t>
            </a:r>
            <a:r>
              <a:rPr lang="en-US" sz="1600" dirty="0">
                <a:latin typeface="Arial,Helvetica"/>
              </a:rPr>
              <a:t> to setup frame, call the routine, and to destroy the frame afterwards</a:t>
            </a:r>
            <a:endParaRPr lang="en-US" sz="1600" dirty="0">
              <a:latin typeface="Arial,Helvetica"/>
            </a:endParaRPr>
          </a:p>
          <a:p>
            <a:pPr lvl="1">
              <a:buChar char="•"/>
            </a:pPr>
            <a:r>
              <a:rPr lang="en-US" sz="1600" dirty="0">
                <a:latin typeface="Arial,Helvetica"/>
              </a:rPr>
              <a:t>Subroutine </a:t>
            </a:r>
            <a:r>
              <a:rPr lang="en-US" sz="1600" i="1" dirty="0">
                <a:latin typeface="Arial,Helvetica"/>
              </a:rPr>
              <a:t>prologue</a:t>
            </a:r>
            <a:r>
              <a:rPr lang="en-US" sz="1600" dirty="0">
                <a:latin typeface="Arial,Helvetica"/>
              </a:rPr>
              <a:t> and </a:t>
            </a:r>
            <a:r>
              <a:rPr lang="en-US" sz="1600" i="1" dirty="0">
                <a:latin typeface="Arial,Helvetica"/>
              </a:rPr>
              <a:t>epilogue</a:t>
            </a:r>
            <a:r>
              <a:rPr lang="en-US" sz="1600" dirty="0">
                <a:latin typeface="Arial,Helvetica"/>
              </a:rPr>
              <a:t> code operate and maintain the frame</a:t>
            </a:r>
            <a:endParaRPr lang="en-US" sz="1600" dirty="0">
              <a:latin typeface="Arial,Helvetica"/>
            </a:endParaRPr>
          </a:p>
          <a:p>
            <a:pPr>
              <a:buChar char="•"/>
            </a:pPr>
            <a:r>
              <a:rPr lang="en-US" sz="1600" dirty="0">
                <a:latin typeface="Arial,Helvetica"/>
              </a:rPr>
              <a:t>Frame layouts vary between languages and implementations</a:t>
            </a:r>
            <a:endParaRPr lang="en-US" sz="1600" dirty="0">
              <a:latin typeface="Arial,Helvetica"/>
            </a:endParaRPr>
          </a:p>
          <a:p>
            <a:pPr>
              <a:buChar char="•"/>
            </a:pPr>
            <a:r>
              <a:rPr lang="en-US" sz="1600" dirty="0">
                <a:latin typeface="Arial,Helvetica"/>
              </a:rPr>
              <a:t>Typical frame layout:</a:t>
            </a:r>
            <a:endParaRPr lang="en-US" sz="1600" dirty="0">
              <a:latin typeface="Arial,Helvetica"/>
            </a:endParaRPr>
          </a:p>
          <a:p>
            <a:pPr>
              <a:buChar char="•"/>
            </a:pPr>
            <a:r>
              <a:rPr lang="en-US" sz="1600" dirty="0">
                <a:latin typeface="Arial,Helvetica"/>
              </a:rPr>
              <a:t>A </a:t>
            </a:r>
            <a:r>
              <a:rPr lang="en-US" sz="1600" i="1" dirty="0">
                <a:latin typeface="Arial,Helvetica"/>
              </a:rPr>
              <a:t>frame pointer</a:t>
            </a:r>
            <a:r>
              <a:rPr lang="en-US" sz="1600" dirty="0">
                <a:latin typeface="Arial,Helvetica"/>
              </a:rPr>
              <a:t> (</a:t>
            </a:r>
            <a:r>
              <a:rPr lang="en-US" sz="1600" dirty="0" err="1">
                <a:latin typeface="Arial,Helvetica"/>
              </a:rPr>
              <a:t>fp</a:t>
            </a:r>
            <a:r>
              <a:rPr lang="en-US" sz="1600" dirty="0">
                <a:latin typeface="Arial,Helvetica"/>
              </a:rPr>
              <a:t>) points to the frame of the currently active subroutine at run time (always topmost frame on stack)</a:t>
            </a:r>
            <a:endParaRPr lang="en-US" sz="1600" dirty="0">
              <a:latin typeface="Arial,Helvetica"/>
            </a:endParaRPr>
          </a:p>
          <a:p>
            <a:pPr>
              <a:buChar char="•"/>
            </a:pPr>
            <a:r>
              <a:rPr lang="en-US" sz="1600" dirty="0">
                <a:latin typeface="Arial,Helvetica"/>
              </a:rPr>
              <a:t>Subroutine arguments, local variables, and return values are accessed by constant address offsets from </a:t>
            </a:r>
            <a:r>
              <a:rPr lang="en-US" sz="1600" dirty="0" err="1">
                <a:latin typeface="Arial,Helvetica"/>
              </a:rPr>
              <a:t>fp</a:t>
            </a:r>
            <a:endParaRPr lang="en-US" sz="1600" dirty="0">
              <a:latin typeface="Arial,Helvetica"/>
            </a:endParaRPr>
          </a:p>
          <a:p>
            <a:pPr>
              <a:buChar char="•"/>
            </a:pPr>
            <a:r>
              <a:rPr lang="en-US" sz="1600" dirty="0">
                <a:latin typeface="Arial,Helvetica"/>
              </a:rPr>
              <a:t>The stack pointer (</a:t>
            </a:r>
            <a:r>
              <a:rPr lang="en-US" sz="1600" dirty="0" err="1">
                <a:latin typeface="Arial,Helvetica"/>
              </a:rPr>
              <a:t>sp</a:t>
            </a:r>
            <a:r>
              <a:rPr lang="en-US" sz="1600" dirty="0">
                <a:latin typeface="Arial,Helvetica"/>
              </a:rPr>
              <a:t>) points to free space on the stack</a:t>
            </a:r>
            <a:endParaRPr lang="en-US" sz="1600" dirty="0">
              <a:latin typeface="Arial,Helvetica"/>
            </a:endParaRPr>
          </a:p>
          <a:p>
            <a:endParaRPr lang="en-IN" dirty="0"/>
          </a:p>
        </p:txBody>
      </p:sp>
      <p:graphicFrame>
        <p:nvGraphicFramePr>
          <p:cNvPr id="5" name="Table 4"/>
          <p:cNvGraphicFramePr>
            <a:graphicFrameLocks noGrp="1"/>
          </p:cNvGraphicFramePr>
          <p:nvPr/>
        </p:nvGraphicFramePr>
        <p:xfrm>
          <a:off x="7884852" y="4892155"/>
          <a:ext cx="2722245" cy="1828800"/>
        </p:xfrm>
        <a:graphic>
          <a:graphicData uri="http://schemas.openxmlformats.org/drawingml/2006/table">
            <a:tbl>
              <a:tblPr firstRow="1" bandRow="1">
                <a:tableStyleId>{5C22544A-7EE6-4342-B048-85BDC9FD1C3A}</a:tableStyleId>
              </a:tblPr>
              <a:tblGrid>
                <a:gridCol w="2722245"/>
              </a:tblGrid>
              <a:tr h="0">
                <a:tc>
                  <a:txBody>
                    <a:bodyPr/>
                    <a:lstStyle/>
                    <a:p>
                      <a:pPr algn="ctr"/>
                      <a:r>
                        <a:rPr lang="en-US" dirty="0"/>
                        <a:t>Temporaries</a:t>
                      </a:r>
                      <a:endParaRPr lang="en-US" dirty="0"/>
                    </a:p>
                  </a:txBody>
                  <a:tcPr anchor="ctr"/>
                </a:tc>
              </a:tr>
              <a:tr h="0">
                <a:tc>
                  <a:txBody>
                    <a:bodyPr/>
                    <a:lstStyle/>
                    <a:p>
                      <a:pPr algn="ctr"/>
                      <a:r>
                        <a:rPr lang="en-US" dirty="0"/>
                        <a:t>Local vars</a:t>
                      </a:r>
                      <a:endParaRPr lang="en-US" dirty="0"/>
                    </a:p>
                  </a:txBody>
                  <a:tcPr anchor="ctr"/>
                </a:tc>
              </a:tr>
              <a:tr h="0">
                <a:tc>
                  <a:txBody>
                    <a:bodyPr/>
                    <a:lstStyle/>
                    <a:p>
                      <a:pPr algn="ctr"/>
                      <a:r>
                        <a:rPr lang="en-US" dirty="0"/>
                        <a:t>Bookkeeping</a:t>
                      </a:r>
                      <a:endParaRPr lang="en-US" dirty="0"/>
                    </a:p>
                  </a:txBody>
                  <a:tcPr anchor="ctr"/>
                </a:tc>
              </a:tr>
              <a:tr h="0">
                <a:tc>
                  <a:txBody>
                    <a:bodyPr/>
                    <a:lstStyle/>
                    <a:p>
                      <a:pPr algn="ctr"/>
                      <a:r>
                        <a:rPr lang="en-US" dirty="0"/>
                        <a:t>Return address</a:t>
                      </a:r>
                      <a:endParaRPr lang="en-US" dirty="0"/>
                    </a:p>
                  </a:txBody>
                  <a:tcPr anchor="ctr"/>
                </a:tc>
              </a:tr>
              <a:tr h="0">
                <a:tc>
                  <a:txBody>
                    <a:bodyPr/>
                    <a:lstStyle/>
                    <a:p>
                      <a:pPr algn="ctr"/>
                      <a:r>
                        <a:rPr lang="en-US" dirty="0"/>
                        <a:t>Arguments</a:t>
                      </a:r>
                      <a:endParaRPr lang="en-US" dirty="0"/>
                    </a:p>
                  </a:txBody>
                  <a:tcPr anchor="ct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17282"/>
          </a:xfrm>
        </p:spPr>
        <p:txBody>
          <a:bodyPr/>
          <a:lstStyle/>
          <a:p>
            <a:r>
              <a:rPr lang="en-US" sz="4400" b="1" dirty="0">
                <a:solidFill>
                  <a:srgbClr val="3333FF"/>
                </a:solidFill>
                <a:latin typeface="Arial,Helvetica"/>
              </a:rPr>
              <a:t>Heap-Based </a:t>
            </a:r>
            <a:r>
              <a:rPr lang="en-US" sz="4400" b="1" dirty="0" smtClean="0">
                <a:solidFill>
                  <a:srgbClr val="3333FF"/>
                </a:solidFill>
                <a:latin typeface="Arial,Helvetica"/>
              </a:rPr>
              <a:t>Allocation</a:t>
            </a:r>
            <a:endParaRPr lang="en-IN" dirty="0"/>
          </a:p>
        </p:txBody>
      </p:sp>
      <p:sp>
        <p:nvSpPr>
          <p:cNvPr id="3" name="Content Placeholder 2"/>
          <p:cNvSpPr>
            <a:spLocks noGrp="1"/>
          </p:cNvSpPr>
          <p:nvPr>
            <p:ph idx="1"/>
          </p:nvPr>
        </p:nvSpPr>
        <p:spPr>
          <a:xfrm>
            <a:off x="419100" y="1270000"/>
            <a:ext cx="11226800" cy="4978399"/>
          </a:xfrm>
        </p:spPr>
        <p:txBody>
          <a:bodyPr>
            <a:normAutofit fontScale="70000" lnSpcReduction="20000"/>
          </a:bodyPr>
          <a:lstStyle/>
          <a:p>
            <a:pPr>
              <a:buChar char="•"/>
            </a:pPr>
            <a:r>
              <a:rPr lang="en-US" i="1" dirty="0" smtClean="0">
                <a:latin typeface="Arial,Helvetica"/>
              </a:rPr>
              <a:t>Implicit</a:t>
            </a:r>
            <a:r>
              <a:rPr lang="en-US" dirty="0">
                <a:latin typeface="Arial,Helvetica"/>
              </a:rPr>
              <a:t> heap allocation:</a:t>
            </a:r>
            <a:endParaRPr lang="en-US" dirty="0">
              <a:latin typeface="Arial,Helvetica"/>
            </a:endParaRPr>
          </a:p>
          <a:p>
            <a:pPr lvl="1">
              <a:buChar char="•"/>
            </a:pPr>
            <a:r>
              <a:rPr lang="en-US" dirty="0">
                <a:latin typeface="Arial,Helvetica"/>
              </a:rPr>
              <a:t>Java class instances are always placed on the heap</a:t>
            </a:r>
            <a:endParaRPr lang="en-US" dirty="0">
              <a:latin typeface="Arial,Helvetica"/>
            </a:endParaRPr>
          </a:p>
          <a:p>
            <a:pPr lvl="1">
              <a:buChar char="•"/>
            </a:pPr>
            <a:r>
              <a:rPr lang="en-US" dirty="0">
                <a:latin typeface="Arial,Helvetica"/>
              </a:rPr>
              <a:t>Scripting languages and functional languages make extensive use of the heap for storing objects</a:t>
            </a:r>
            <a:endParaRPr lang="en-US" dirty="0">
              <a:latin typeface="Arial,Helvetica"/>
            </a:endParaRPr>
          </a:p>
          <a:p>
            <a:pPr lvl="1">
              <a:buChar char="•"/>
            </a:pPr>
            <a:r>
              <a:rPr lang="en-US" dirty="0">
                <a:latin typeface="Arial,Helvetica"/>
              </a:rPr>
              <a:t>Some procedural languages allow array declarations with run-time dependent array size</a:t>
            </a:r>
            <a:endParaRPr lang="en-US" dirty="0">
              <a:latin typeface="Arial,Helvetica"/>
            </a:endParaRPr>
          </a:p>
          <a:p>
            <a:pPr>
              <a:buChar char="•"/>
            </a:pPr>
            <a:r>
              <a:rPr lang="en-US" i="1" dirty="0">
                <a:latin typeface="Arial,Helvetica"/>
              </a:rPr>
              <a:t>Explicit</a:t>
            </a:r>
            <a:r>
              <a:rPr lang="en-US" dirty="0">
                <a:latin typeface="Arial,Helvetica"/>
              </a:rPr>
              <a:t> heap allocation:</a:t>
            </a:r>
            <a:endParaRPr lang="en-US" dirty="0">
              <a:latin typeface="Arial,Helvetica"/>
            </a:endParaRPr>
          </a:p>
          <a:p>
            <a:pPr lvl="1">
              <a:buChar char="•"/>
            </a:pPr>
            <a:r>
              <a:rPr lang="en-US" dirty="0">
                <a:latin typeface="Arial,Helvetica"/>
              </a:rPr>
              <a:t>Statements and/or functions for allocation and deallocation</a:t>
            </a:r>
            <a:endParaRPr lang="en-US" dirty="0">
              <a:latin typeface="Arial,Helvetica"/>
            </a:endParaRPr>
          </a:p>
          <a:p>
            <a:pPr>
              <a:buChar char="•"/>
            </a:pPr>
            <a:r>
              <a:rPr lang="en-US" dirty="0">
                <a:latin typeface="Arial,Helvetica"/>
              </a:rPr>
              <a:t>Heap allocation is performed by searching heap for available free space</a:t>
            </a:r>
            <a:endParaRPr lang="en-US" dirty="0">
              <a:latin typeface="Arial,Helvetica"/>
            </a:endParaRPr>
          </a:p>
          <a:p>
            <a:pPr>
              <a:buChar char="•"/>
            </a:pPr>
            <a:endParaRPr lang="en-US" dirty="0">
              <a:latin typeface="Arial,Helvetica"/>
            </a:endParaRPr>
          </a:p>
          <a:p>
            <a:pPr>
              <a:buChar char="•"/>
            </a:pPr>
            <a:endParaRPr lang="en-US" dirty="0">
              <a:latin typeface="Arial,Helvetica"/>
            </a:endParaRPr>
          </a:p>
          <a:p>
            <a:pPr>
              <a:buChar char="•"/>
            </a:pPr>
            <a:endParaRPr lang="en-US" dirty="0">
              <a:latin typeface="Arial,Helvetica"/>
            </a:endParaRPr>
          </a:p>
          <a:p>
            <a:pPr>
              <a:buChar char="•"/>
            </a:pPr>
            <a:r>
              <a:rPr lang="en-US" dirty="0">
                <a:latin typeface="Arial,Helvetica"/>
              </a:rPr>
              <a:t>Request allocation for object E of 10 words:</a:t>
            </a:r>
            <a:endParaRPr lang="en-US" dirty="0"/>
          </a:p>
          <a:p>
            <a:pPr marL="0" indent="0">
              <a:buNone/>
            </a:pPr>
            <a:r>
              <a:rPr lang="en-US" b="1" dirty="0" smtClean="0"/>
              <a:t>Object </a:t>
            </a:r>
            <a:r>
              <a:rPr lang="en-US" b="1" dirty="0"/>
              <a:t>E (10 words)</a:t>
            </a:r>
            <a:endParaRPr lang="en-IN" dirty="0"/>
          </a:p>
          <a:p>
            <a:pPr>
              <a:buChar char="•"/>
            </a:pPr>
            <a:endParaRPr lang="en-US" dirty="0">
              <a:latin typeface="Arial,Helvetica"/>
            </a:endParaRPr>
          </a:p>
          <a:p>
            <a:pPr>
              <a:buChar char="•"/>
            </a:pPr>
            <a:r>
              <a:rPr lang="en-US" dirty="0">
                <a:latin typeface="Arial,Helvetica"/>
              </a:rPr>
              <a:t>Deletion of objects leaves free blocks in the heap that can be reused</a:t>
            </a:r>
            <a:endParaRPr lang="en-US" dirty="0">
              <a:latin typeface="Arial,Helvetica"/>
            </a:endParaRPr>
          </a:p>
          <a:p>
            <a:pPr>
              <a:buChar char="•"/>
            </a:pPr>
            <a:r>
              <a:rPr lang="en-US" i="1" dirty="0">
                <a:latin typeface="Arial,Helvetica"/>
              </a:rPr>
              <a:t>Internal heap fragmentation: </a:t>
            </a:r>
            <a:r>
              <a:rPr lang="en-US" dirty="0">
                <a:latin typeface="Arial,Helvetica"/>
              </a:rPr>
              <a:t>If allocated object is smaller than the free block the extra space is wasted</a:t>
            </a:r>
            <a:endParaRPr lang="en-US" dirty="0">
              <a:latin typeface="Arial,Helvetica"/>
            </a:endParaRPr>
          </a:p>
          <a:p>
            <a:pPr>
              <a:buChar char="•"/>
            </a:pPr>
            <a:r>
              <a:rPr lang="en-US" i="1" dirty="0">
                <a:latin typeface="Arial,Helvetica"/>
              </a:rPr>
              <a:t>External heap fragmentation: </a:t>
            </a:r>
            <a:r>
              <a:rPr lang="en-US" dirty="0">
                <a:latin typeface="Arial,Helvetica"/>
              </a:rPr>
              <a:t>Smaller free blocks cannot always be reused resulting in wasted space</a:t>
            </a:r>
            <a:endParaRPr lang="en-US" dirty="0">
              <a:latin typeface="Arial,Helvetica"/>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29982"/>
          </a:xfrm>
        </p:spPr>
        <p:txBody>
          <a:bodyPr/>
          <a:lstStyle/>
          <a:p>
            <a:r>
              <a:rPr lang="en-US" sz="4400" dirty="0">
                <a:latin typeface="Arial" panose="020B0604020202020204"/>
                <a:cs typeface="Arial" panose="020B0604020202020204"/>
              </a:rPr>
              <a:t>Heap Allocation </a:t>
            </a:r>
            <a:r>
              <a:rPr lang="en-US" sz="4400" dirty="0" smtClean="0">
                <a:latin typeface="Arial" panose="020B0604020202020204"/>
                <a:cs typeface="Arial" panose="020B0604020202020204"/>
              </a:rPr>
              <a:t>Algorithms</a:t>
            </a:r>
            <a:endParaRPr lang="en-IN" dirty="0"/>
          </a:p>
        </p:txBody>
      </p:sp>
      <p:sp>
        <p:nvSpPr>
          <p:cNvPr id="3" name="Content Placeholder 2"/>
          <p:cNvSpPr>
            <a:spLocks noGrp="1"/>
          </p:cNvSpPr>
          <p:nvPr>
            <p:ph idx="1"/>
          </p:nvPr>
        </p:nvSpPr>
        <p:spPr>
          <a:xfrm>
            <a:off x="646112" y="1282700"/>
            <a:ext cx="11456988" cy="4965699"/>
          </a:xfrm>
        </p:spPr>
        <p:txBody>
          <a:bodyPr>
            <a:normAutofit fontScale="92500"/>
          </a:bodyPr>
          <a:lstStyle/>
          <a:p>
            <a:pPr marL="285750" indent="-285750">
              <a:buFont typeface="Arial" panose="020B0604020202020204"/>
              <a:buChar char="•"/>
            </a:pPr>
            <a:r>
              <a:rPr lang="en-US" sz="2200" dirty="0" smtClean="0">
                <a:latin typeface="Arial" panose="020B0604020202020204"/>
                <a:cs typeface="Arial" panose="020B0604020202020204"/>
              </a:rPr>
              <a:t>Maintain </a:t>
            </a:r>
            <a:r>
              <a:rPr lang="en-US" sz="2200" dirty="0">
                <a:latin typeface="Arial" panose="020B0604020202020204"/>
                <a:cs typeface="Arial" panose="020B0604020202020204"/>
              </a:rPr>
              <a:t>a linked list of free heap blocks</a:t>
            </a:r>
            <a:endParaRPr lang="en-US" sz="2200" dirty="0"/>
          </a:p>
          <a:p>
            <a:pPr marL="285750" indent="-285750">
              <a:buFont typeface="Arial" panose="020B0604020202020204"/>
              <a:buChar char="•"/>
            </a:pPr>
            <a:r>
              <a:rPr lang="en-US" sz="2200" i="1" dirty="0">
                <a:latin typeface="Arial" panose="020B0604020202020204"/>
                <a:cs typeface="Arial" panose="020B0604020202020204"/>
              </a:rPr>
              <a:t>First-fit:</a:t>
            </a:r>
            <a:r>
              <a:rPr lang="en-US" sz="2200" dirty="0">
                <a:latin typeface="Arial" panose="020B0604020202020204"/>
                <a:cs typeface="Arial" panose="020B0604020202020204"/>
              </a:rPr>
              <a:t> select the first block that is large enough on the list of free heap blocks</a:t>
            </a:r>
            <a:endParaRPr lang="en-US" sz="2200" dirty="0"/>
          </a:p>
          <a:p>
            <a:pPr marL="285750" indent="-285750">
              <a:buFont typeface="Arial" panose="020B0604020202020204"/>
              <a:buChar char="•"/>
            </a:pPr>
            <a:r>
              <a:rPr lang="en-US" sz="2200" i="1" dirty="0">
                <a:latin typeface="Arial" panose="020B0604020202020204"/>
                <a:cs typeface="Arial" panose="020B0604020202020204"/>
              </a:rPr>
              <a:t>Best-fit:</a:t>
            </a:r>
            <a:r>
              <a:rPr lang="en-US" sz="2200" dirty="0">
                <a:latin typeface="Arial" panose="020B0604020202020204"/>
                <a:cs typeface="Arial" panose="020B0604020202020204"/>
              </a:rPr>
              <a:t> search entire list for the smallest free block that is large enough to hold the object</a:t>
            </a:r>
            <a:endParaRPr lang="en-US" sz="2200" dirty="0"/>
          </a:p>
          <a:p>
            <a:pPr marL="285750" indent="-285750">
              <a:buFont typeface="Arial" panose="020B0604020202020204"/>
              <a:buChar char="•"/>
            </a:pPr>
            <a:r>
              <a:rPr lang="en-US" sz="2200" dirty="0">
                <a:latin typeface="Arial" panose="020B0604020202020204"/>
                <a:cs typeface="Arial" panose="020B0604020202020204"/>
              </a:rPr>
              <a:t>If an object is smaller than the block, the extra space can be added to the list of free blocks</a:t>
            </a:r>
            <a:endParaRPr lang="en-US" sz="2200" dirty="0"/>
          </a:p>
          <a:p>
            <a:pPr marL="285750" indent="-285750">
              <a:buFont typeface="Arial" panose="020B0604020202020204"/>
              <a:buChar char="•"/>
            </a:pPr>
            <a:r>
              <a:rPr lang="en-US" sz="2200" dirty="0">
                <a:latin typeface="Arial" panose="020B0604020202020204"/>
                <a:cs typeface="Arial" panose="020B0604020202020204"/>
              </a:rPr>
              <a:t>When a block is freed, adjacent free blocks are joined together.</a:t>
            </a:r>
            <a:endParaRPr lang="en-US" sz="2200" dirty="0"/>
          </a:p>
          <a:p>
            <a:pPr marL="285750" indent="-285750">
              <a:buFont typeface="Arial" panose="020B0604020202020204"/>
              <a:buChar char="•"/>
            </a:pPr>
            <a:r>
              <a:rPr lang="en-US" sz="2200" i="1" dirty="0">
                <a:latin typeface="Arial" panose="020B0604020202020204"/>
                <a:cs typeface="Arial" panose="020B0604020202020204"/>
              </a:rPr>
              <a:t>Buddy system:</a:t>
            </a:r>
            <a:r>
              <a:rPr lang="en-US" sz="2200" dirty="0">
                <a:latin typeface="Arial" panose="020B0604020202020204"/>
                <a:cs typeface="Arial" panose="020B0604020202020204"/>
              </a:rPr>
              <a:t> maintain heap pools of standard sized blocks of size </a:t>
            </a:r>
            <a:r>
              <a:rPr lang="en-US" sz="2200" i="1" dirty="0">
                <a:ea typeface="+mn-lt"/>
                <a:cs typeface="+mn-lt"/>
              </a:rPr>
              <a:t>2</a:t>
            </a:r>
            <a:r>
              <a:rPr lang="en-US" sz="2200" i="1" baseline="30000" dirty="0">
                <a:ea typeface="+mn-lt"/>
                <a:cs typeface="+mn-lt"/>
              </a:rPr>
              <a:t>k</a:t>
            </a:r>
            <a:endParaRPr lang="en-US" sz="2200" dirty="0"/>
          </a:p>
          <a:p>
            <a:pPr lvl="1">
              <a:buFont typeface="Arial" panose="020B0604020202020204"/>
              <a:buChar char="•"/>
            </a:pPr>
            <a:r>
              <a:rPr lang="en-US" sz="2200" dirty="0">
                <a:latin typeface="Arial" panose="020B0604020202020204"/>
                <a:cs typeface="Arial" panose="020B0604020202020204"/>
              </a:rPr>
              <a:t>If no free block is available for object of size between </a:t>
            </a:r>
            <a:r>
              <a:rPr lang="en-US" sz="2200" i="1" dirty="0">
                <a:ea typeface="+mn-lt"/>
                <a:cs typeface="+mn-lt"/>
              </a:rPr>
              <a:t>2</a:t>
            </a:r>
            <a:r>
              <a:rPr lang="en-US" sz="2200" i="1" baseline="30000" dirty="0">
                <a:ea typeface="+mn-lt"/>
                <a:cs typeface="+mn-lt"/>
              </a:rPr>
              <a:t>k-1</a:t>
            </a:r>
            <a:r>
              <a:rPr lang="en-US" sz="2200" i="1" dirty="0">
                <a:ea typeface="+mn-lt"/>
                <a:cs typeface="+mn-lt"/>
              </a:rPr>
              <a:t>+1 </a:t>
            </a:r>
            <a:r>
              <a:rPr lang="en-US" sz="2200" dirty="0">
                <a:latin typeface="Arial" panose="020B0604020202020204"/>
                <a:cs typeface="Arial" panose="020B0604020202020204"/>
              </a:rPr>
              <a:t>and </a:t>
            </a:r>
            <a:r>
              <a:rPr lang="en-US" sz="2200" i="1" dirty="0">
                <a:ea typeface="+mn-lt"/>
                <a:cs typeface="+mn-lt"/>
              </a:rPr>
              <a:t>2</a:t>
            </a:r>
            <a:r>
              <a:rPr lang="en-US" sz="2200" i="1" baseline="30000" dirty="0">
                <a:ea typeface="+mn-lt"/>
                <a:cs typeface="+mn-lt"/>
              </a:rPr>
              <a:t>k</a:t>
            </a:r>
            <a:r>
              <a:rPr lang="en-US" sz="2200" dirty="0">
                <a:latin typeface="Arial" panose="020B0604020202020204"/>
                <a:cs typeface="Arial" panose="020B0604020202020204"/>
              </a:rPr>
              <a:t>then find block of size </a:t>
            </a:r>
            <a:r>
              <a:rPr lang="en-US" sz="2200" i="1" dirty="0">
                <a:ea typeface="+mn-lt"/>
                <a:cs typeface="+mn-lt"/>
              </a:rPr>
              <a:t>2</a:t>
            </a:r>
            <a:r>
              <a:rPr lang="en-US" sz="2200" i="1" baseline="30000" dirty="0">
                <a:ea typeface="+mn-lt"/>
                <a:cs typeface="+mn-lt"/>
              </a:rPr>
              <a:t>k+1</a:t>
            </a:r>
            <a:r>
              <a:rPr lang="en-US" sz="2200" dirty="0">
                <a:latin typeface="Arial" panose="020B0604020202020204"/>
                <a:cs typeface="Arial" panose="020B0604020202020204"/>
              </a:rPr>
              <a:t> and split it in half, adding the halves to the pool of free </a:t>
            </a:r>
            <a:r>
              <a:rPr lang="en-US" sz="2200" i="1" dirty="0">
                <a:ea typeface="+mn-lt"/>
                <a:cs typeface="+mn-lt"/>
              </a:rPr>
              <a:t>2</a:t>
            </a:r>
            <a:r>
              <a:rPr lang="en-US" sz="2200" i="1" baseline="30000" dirty="0">
                <a:ea typeface="+mn-lt"/>
                <a:cs typeface="+mn-lt"/>
              </a:rPr>
              <a:t>k</a:t>
            </a:r>
            <a:r>
              <a:rPr lang="en-US" sz="2200" dirty="0">
                <a:latin typeface="Arial" panose="020B0604020202020204"/>
                <a:cs typeface="Arial" panose="020B0604020202020204"/>
              </a:rPr>
              <a:t> blocks, etc.</a:t>
            </a:r>
            <a:endParaRPr lang="en-US" sz="2200" dirty="0"/>
          </a:p>
          <a:p>
            <a:pPr marL="285750" indent="-285750">
              <a:buFont typeface="Arial" panose="020B0604020202020204"/>
              <a:buChar char="•"/>
            </a:pPr>
            <a:r>
              <a:rPr lang="en-US" sz="2200" i="1" dirty="0">
                <a:latin typeface="Arial" panose="020B0604020202020204"/>
                <a:cs typeface="Arial" panose="020B0604020202020204"/>
              </a:rPr>
              <a:t>Fibonacci heap:</a:t>
            </a:r>
            <a:r>
              <a:rPr lang="en-US" sz="2200" dirty="0">
                <a:latin typeface="Arial" panose="020B0604020202020204"/>
                <a:cs typeface="Arial" panose="020B0604020202020204"/>
              </a:rPr>
              <a:t> maintain heap pools of standard size blocks according to Fibonacci numbers</a:t>
            </a:r>
            <a:endParaRPr lang="en-US" sz="2200" dirty="0"/>
          </a:p>
          <a:p>
            <a:pPr lvl="1">
              <a:buFont typeface="Arial" panose="020B0604020202020204"/>
              <a:buChar char="•"/>
            </a:pPr>
            <a:r>
              <a:rPr lang="en-US" sz="2200" dirty="0">
                <a:latin typeface="Arial" panose="020B0604020202020204"/>
                <a:cs typeface="Arial" panose="020B0604020202020204"/>
              </a:rPr>
              <a:t>More complex but leads to slower internal fragmentation</a:t>
            </a:r>
            <a:endParaRPr lang="en-US" sz="2200" dirty="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5" descr="Diagram&#10;&#10;Description automatically generated"/>
          <p:cNvPicPr>
            <a:picLocks noGrp="1" noChangeAspect="1"/>
          </p:cNvPicPr>
          <p:nvPr>
            <p:ph idx="1"/>
          </p:nvPr>
        </p:nvPicPr>
        <p:blipFill>
          <a:blip r:embed="rId1"/>
          <a:stretch>
            <a:fillRect/>
          </a:stretch>
        </p:blipFill>
        <p:spPr>
          <a:xfrm>
            <a:off x="1117600" y="1089901"/>
            <a:ext cx="7759700" cy="5325846"/>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TM02836342[[fn=Ion]]</Template>
  <TotalTime>0</TotalTime>
  <Words>22752</Words>
  <Application>WPS Presentation</Application>
  <PresentationFormat>Widescreen</PresentationFormat>
  <Paragraphs>343</Paragraphs>
  <Slides>32</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32</vt:i4>
      </vt:variant>
    </vt:vector>
  </HeadingPairs>
  <TitlesOfParts>
    <vt:vector size="51" baseType="lpstr">
      <vt:lpstr>Arial</vt:lpstr>
      <vt:lpstr>SimSun</vt:lpstr>
      <vt:lpstr>Wingdings</vt:lpstr>
      <vt:lpstr>Wingdings 3</vt:lpstr>
      <vt:lpstr>Arial</vt:lpstr>
      <vt:lpstr>Arial,Helvetica</vt:lpstr>
      <vt:lpstr>Segoe Print</vt:lpstr>
      <vt:lpstr>Century Gothic</vt:lpstr>
      <vt:lpstr>Microsoft YaHei</vt:lpstr>
      <vt:lpstr>Arial Unicode MS</vt:lpstr>
      <vt:lpstr>Calibri</vt:lpstr>
      <vt:lpstr>Nunito</vt:lpstr>
      <vt:lpstr>Tenorite</vt:lpstr>
      <vt:lpstr>Courier New</vt:lpstr>
      <vt:lpstr>Arial,Sans-Serif</vt:lpstr>
      <vt:lpstr>Arial Unicode MS</vt:lpstr>
      <vt:lpstr>Times New Roman</vt:lpstr>
      <vt:lpstr>Courier New</vt:lpstr>
      <vt:lpstr>Ion</vt:lpstr>
      <vt:lpstr>Chapter 2</vt:lpstr>
      <vt:lpstr>Topics :</vt:lpstr>
      <vt:lpstr>Types of Binding Times</vt:lpstr>
      <vt:lpstr>Types of Binding Times</vt:lpstr>
      <vt:lpstr>Object Storage Management</vt:lpstr>
      <vt:lpstr>Stack-Based Allocation</vt:lpstr>
      <vt:lpstr>Heap-Based Allocation</vt:lpstr>
      <vt:lpstr>Heap Allocation Algorithms</vt:lpstr>
      <vt:lpstr>PowerPoint 演示文稿</vt:lpstr>
      <vt:lpstr>Garbage Collection</vt:lpstr>
      <vt:lpstr>Scope Rules</vt:lpstr>
      <vt:lpstr>Static Scoping</vt:lpstr>
      <vt:lpstr>Static Scoping</vt:lpstr>
      <vt:lpstr>Nested Subroutines : Implementation of Static Scope: Static Links </vt:lpstr>
      <vt:lpstr>Nested Subroutines : Implementation of Static Scope: Static Links </vt:lpstr>
      <vt:lpstr>Dynamic Scoping</vt:lpstr>
      <vt:lpstr>Dynamic Scoping example</vt:lpstr>
      <vt:lpstr>Object Oriented Programming</vt:lpstr>
      <vt:lpstr>Encapsulation and Inheritance</vt:lpstr>
      <vt:lpstr>A) Data-hiding mechanisms of modules in non-object-oriented languages : </vt:lpstr>
      <vt:lpstr>A) Data-hiding mechanisms of modules in non-object-oriented languages : </vt:lpstr>
      <vt:lpstr>B) New data-hiding issues that arise when we add inheritance to modules to make classes :</vt:lpstr>
      <vt:lpstr>B) New data-hiding issues that arise when we add inheritance to modules to make classes :</vt:lpstr>
      <vt:lpstr>C) Nested Classes :</vt:lpstr>
      <vt:lpstr>C) Nested Classes :</vt:lpstr>
      <vt:lpstr>D) Extending without Inheritance  (an alternative approach, in which inheritance is added to records, and (static) modules continue to provide data hiding)</vt:lpstr>
      <vt:lpstr>E) Type Extensions</vt:lpstr>
      <vt:lpstr>Initialization and Finalization</vt:lpstr>
      <vt:lpstr>Initialization and Finalization</vt:lpstr>
      <vt:lpstr>Dynamic Method Binding</vt:lpstr>
      <vt:lpstr>Dynamic Method Binding</vt:lpstr>
      <vt:lpstr>Concepts related to Dynamic Method Binding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creator>admin</dc:creator>
  <cp:lastModifiedBy>Harshal Ahire</cp:lastModifiedBy>
  <cp:revision>36</cp:revision>
  <dcterms:created xsi:type="dcterms:W3CDTF">2024-10-16T09:32:00Z</dcterms:created>
  <dcterms:modified xsi:type="dcterms:W3CDTF">2024-11-17T21:35:40Z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CF62D9AD8396496E8A5B024EA15EE4DF_12</vt:lpwstr>
  </property>
  <property fmtid="{D5CDD505-2E9C-101B-9397-08002B2CF9AE}" pid="3" name="KSOProductBuildVer">
    <vt:lpwstr>1033-12.2.0.18911</vt:lpwstr>
  </property>
</Properties>
</file>