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68"/>
  </p:notesMasterIdLst>
  <p:sldIdLst>
    <p:sldId id="256" r:id="rId2"/>
    <p:sldId id="257" r:id="rId3"/>
    <p:sldId id="258" r:id="rId4"/>
    <p:sldId id="259" r:id="rId5"/>
    <p:sldId id="260" r:id="rId6"/>
    <p:sldId id="261" r:id="rId7"/>
    <p:sldId id="262" r:id="rId8"/>
    <p:sldId id="288" r:id="rId9"/>
    <p:sldId id="289" r:id="rId10"/>
    <p:sldId id="290" r:id="rId11"/>
    <p:sldId id="291" r:id="rId12"/>
    <p:sldId id="292" r:id="rId13"/>
    <p:sldId id="293" r:id="rId14"/>
    <p:sldId id="294" r:id="rId15"/>
    <p:sldId id="263" r:id="rId16"/>
    <p:sldId id="295" r:id="rId17"/>
    <p:sldId id="297" r:id="rId18"/>
    <p:sldId id="296" r:id="rId19"/>
    <p:sldId id="299" r:id="rId20"/>
    <p:sldId id="300" r:id="rId21"/>
    <p:sldId id="301" r:id="rId22"/>
    <p:sldId id="298" r:id="rId23"/>
    <p:sldId id="302" r:id="rId24"/>
    <p:sldId id="307" r:id="rId25"/>
    <p:sldId id="303" r:id="rId26"/>
    <p:sldId id="304" r:id="rId27"/>
    <p:sldId id="305" r:id="rId28"/>
    <p:sldId id="306"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2" r:id="rId43"/>
    <p:sldId id="321"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2" autoAdjust="0"/>
    <p:restoredTop sz="86476" autoAdjust="0"/>
  </p:normalViewPr>
  <p:slideViewPr>
    <p:cSldViewPr snapToGrid="0">
      <p:cViewPr varScale="1">
        <p:scale>
          <a:sx n="62" d="100"/>
          <a:sy n="62"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C2E9A-716C-4F58-9510-FDA807B2CEBE}" type="doc">
      <dgm:prSet loTypeId="urn:microsoft.com/office/officeart/2005/8/layout/hierarchy2" loCatId="hierarchy" qsTypeId="urn:microsoft.com/office/officeart/2005/8/quickstyle/simple5" qsCatId="simple" csTypeId="urn:microsoft.com/office/officeart/2005/8/colors/accent3_2" csCatId="accent3" phldr="1"/>
      <dgm:spPr/>
      <dgm:t>
        <a:bodyPr/>
        <a:lstStyle/>
        <a:p>
          <a:endParaRPr lang="en-US"/>
        </a:p>
      </dgm:t>
    </dgm:pt>
    <dgm:pt modelId="{61533B29-593B-4467-A0E9-254871DC355B}">
      <dgm:prSet phldrT="[Text]"/>
      <dgm:spPr/>
      <dgm:t>
        <a:bodyPr/>
        <a:lstStyle/>
        <a:p>
          <a:r>
            <a:rPr lang="en-US" dirty="0"/>
            <a:t>Primitive Data Types</a:t>
          </a:r>
        </a:p>
      </dgm:t>
    </dgm:pt>
    <dgm:pt modelId="{CE580AC5-2295-40BD-85BC-81EF858ACA04}" type="parTrans" cxnId="{A67D399C-94FE-4424-A455-F59AB2B3694F}">
      <dgm:prSet/>
      <dgm:spPr/>
      <dgm:t>
        <a:bodyPr/>
        <a:lstStyle/>
        <a:p>
          <a:endParaRPr lang="en-US"/>
        </a:p>
      </dgm:t>
    </dgm:pt>
    <dgm:pt modelId="{CB1D083A-3E24-4F7F-BF08-F30D45E788D9}" type="sibTrans" cxnId="{A67D399C-94FE-4424-A455-F59AB2B3694F}">
      <dgm:prSet/>
      <dgm:spPr/>
      <dgm:t>
        <a:bodyPr/>
        <a:lstStyle/>
        <a:p>
          <a:endParaRPr lang="en-US"/>
        </a:p>
      </dgm:t>
    </dgm:pt>
    <dgm:pt modelId="{050EDE0D-AFB7-4FC3-8810-42A2A6EA8AE6}">
      <dgm:prSet phldrT="[Text]"/>
      <dgm:spPr/>
      <dgm:t>
        <a:bodyPr/>
        <a:lstStyle/>
        <a:p>
          <a:r>
            <a:rPr lang="en-US" dirty="0"/>
            <a:t>Numeric</a:t>
          </a:r>
        </a:p>
      </dgm:t>
    </dgm:pt>
    <dgm:pt modelId="{ABA5A858-FE43-47E0-AC1E-4A912BC8AC4B}" type="parTrans" cxnId="{BF1DEAF1-1A04-493B-97BF-5D1F5843FFAE}">
      <dgm:prSet/>
      <dgm:spPr/>
      <dgm:t>
        <a:bodyPr/>
        <a:lstStyle/>
        <a:p>
          <a:endParaRPr lang="en-US"/>
        </a:p>
      </dgm:t>
    </dgm:pt>
    <dgm:pt modelId="{3E4F1A6B-81AB-406A-9F00-54B328A8ACCD}" type="sibTrans" cxnId="{BF1DEAF1-1A04-493B-97BF-5D1F5843FFAE}">
      <dgm:prSet/>
      <dgm:spPr/>
      <dgm:t>
        <a:bodyPr/>
        <a:lstStyle/>
        <a:p>
          <a:endParaRPr lang="en-US"/>
        </a:p>
      </dgm:t>
    </dgm:pt>
    <dgm:pt modelId="{3887DA52-5ED5-4764-960F-EA597D2C7B98}">
      <dgm:prSet phldrT="[Text]"/>
      <dgm:spPr/>
      <dgm:t>
        <a:bodyPr/>
        <a:lstStyle/>
        <a:p>
          <a:r>
            <a:rPr lang="en-US" dirty="0"/>
            <a:t>Boolean</a:t>
          </a:r>
        </a:p>
      </dgm:t>
    </dgm:pt>
    <dgm:pt modelId="{D1BCE282-0DB8-417A-B715-8B58BC55540C}" type="parTrans" cxnId="{74244B83-F3EA-41D4-85A8-EC0BE9939BEA}">
      <dgm:prSet/>
      <dgm:spPr/>
      <dgm:t>
        <a:bodyPr/>
        <a:lstStyle/>
        <a:p>
          <a:endParaRPr lang="en-US"/>
        </a:p>
      </dgm:t>
    </dgm:pt>
    <dgm:pt modelId="{1245BBE5-AD37-4D2F-9E61-F03936A96785}" type="sibTrans" cxnId="{74244B83-F3EA-41D4-85A8-EC0BE9939BEA}">
      <dgm:prSet/>
      <dgm:spPr/>
      <dgm:t>
        <a:bodyPr/>
        <a:lstStyle/>
        <a:p>
          <a:endParaRPr lang="en-US"/>
        </a:p>
      </dgm:t>
    </dgm:pt>
    <dgm:pt modelId="{B3CBF5A8-D8C0-441D-9FD5-5DC088BD3795}">
      <dgm:prSet phldrT="[Text]"/>
      <dgm:spPr/>
      <dgm:t>
        <a:bodyPr/>
        <a:lstStyle/>
        <a:p>
          <a:r>
            <a:rPr lang="en-US" dirty="0"/>
            <a:t>Character</a:t>
          </a:r>
        </a:p>
      </dgm:t>
    </dgm:pt>
    <dgm:pt modelId="{C6CA911C-4F3D-4B8B-80B1-D39838CA33B4}" type="parTrans" cxnId="{196113AA-AF1C-4B91-B60D-13B3A4094ED5}">
      <dgm:prSet/>
      <dgm:spPr/>
      <dgm:t>
        <a:bodyPr/>
        <a:lstStyle/>
        <a:p>
          <a:endParaRPr lang="en-US"/>
        </a:p>
      </dgm:t>
    </dgm:pt>
    <dgm:pt modelId="{E77960CE-FFD1-4834-A3DD-069A4E8E3D73}" type="sibTrans" cxnId="{196113AA-AF1C-4B91-B60D-13B3A4094ED5}">
      <dgm:prSet/>
      <dgm:spPr/>
      <dgm:t>
        <a:bodyPr/>
        <a:lstStyle/>
        <a:p>
          <a:endParaRPr lang="en-US"/>
        </a:p>
      </dgm:t>
    </dgm:pt>
    <dgm:pt modelId="{355EA3EA-987F-4792-9979-33D409AB59B8}">
      <dgm:prSet phldrT="[Text]"/>
      <dgm:spPr/>
      <dgm:t>
        <a:bodyPr/>
        <a:lstStyle/>
        <a:p>
          <a:r>
            <a:rPr lang="en-US" dirty="0"/>
            <a:t>Integer</a:t>
          </a:r>
        </a:p>
      </dgm:t>
    </dgm:pt>
    <dgm:pt modelId="{3DF7FE60-DAAD-4090-BFBF-50A2655FA379}" type="parTrans" cxnId="{00EADEC5-9BCF-46EF-8FFD-80729EAC813F}">
      <dgm:prSet/>
      <dgm:spPr/>
      <dgm:t>
        <a:bodyPr/>
        <a:lstStyle/>
        <a:p>
          <a:endParaRPr lang="en-US"/>
        </a:p>
      </dgm:t>
    </dgm:pt>
    <dgm:pt modelId="{80442487-51DD-46AD-B1C2-A61595243A25}" type="sibTrans" cxnId="{00EADEC5-9BCF-46EF-8FFD-80729EAC813F}">
      <dgm:prSet/>
      <dgm:spPr/>
      <dgm:t>
        <a:bodyPr/>
        <a:lstStyle/>
        <a:p>
          <a:endParaRPr lang="en-US"/>
        </a:p>
      </dgm:t>
    </dgm:pt>
    <dgm:pt modelId="{B150A50E-8C7B-4A57-81CE-E6ADBBC66664}">
      <dgm:prSet phldrT="[Text]"/>
      <dgm:spPr/>
      <dgm:t>
        <a:bodyPr/>
        <a:lstStyle/>
        <a:p>
          <a:r>
            <a:rPr lang="en-US" dirty="0"/>
            <a:t>Floating Point</a:t>
          </a:r>
        </a:p>
      </dgm:t>
    </dgm:pt>
    <dgm:pt modelId="{CE3F9CDB-C189-4653-927B-C908E76D6C69}" type="parTrans" cxnId="{C4276DC6-A276-4EAA-87BB-527FE1E95B48}">
      <dgm:prSet/>
      <dgm:spPr/>
      <dgm:t>
        <a:bodyPr/>
        <a:lstStyle/>
        <a:p>
          <a:endParaRPr lang="en-US"/>
        </a:p>
      </dgm:t>
    </dgm:pt>
    <dgm:pt modelId="{293EAF9E-01C1-4B20-944C-FD78411DA81C}" type="sibTrans" cxnId="{C4276DC6-A276-4EAA-87BB-527FE1E95B48}">
      <dgm:prSet/>
      <dgm:spPr/>
      <dgm:t>
        <a:bodyPr/>
        <a:lstStyle/>
        <a:p>
          <a:endParaRPr lang="en-US"/>
        </a:p>
      </dgm:t>
    </dgm:pt>
    <dgm:pt modelId="{E628F904-030C-4115-B013-876CD32D6907}">
      <dgm:prSet phldrT="[Text]"/>
      <dgm:spPr/>
      <dgm:t>
        <a:bodyPr/>
        <a:lstStyle/>
        <a:p>
          <a:r>
            <a:rPr lang="en-US" dirty="0"/>
            <a:t>Complex</a:t>
          </a:r>
        </a:p>
      </dgm:t>
    </dgm:pt>
    <dgm:pt modelId="{1A7282DA-E8E1-4252-88F8-A2740E182531}" type="parTrans" cxnId="{F7284A95-6B71-42BE-BB00-CFE784721973}">
      <dgm:prSet/>
      <dgm:spPr/>
      <dgm:t>
        <a:bodyPr/>
        <a:lstStyle/>
        <a:p>
          <a:endParaRPr lang="en-US"/>
        </a:p>
      </dgm:t>
    </dgm:pt>
    <dgm:pt modelId="{7AF41DE7-96FA-4B67-8811-DC1FC0539F41}" type="sibTrans" cxnId="{F7284A95-6B71-42BE-BB00-CFE784721973}">
      <dgm:prSet/>
      <dgm:spPr/>
      <dgm:t>
        <a:bodyPr/>
        <a:lstStyle/>
        <a:p>
          <a:endParaRPr lang="en-US"/>
        </a:p>
      </dgm:t>
    </dgm:pt>
    <dgm:pt modelId="{04E09CDF-32F1-47AC-A0F2-C53B724F8C77}">
      <dgm:prSet phldrT="[Text]"/>
      <dgm:spPr/>
      <dgm:t>
        <a:bodyPr/>
        <a:lstStyle/>
        <a:p>
          <a:r>
            <a:rPr lang="en-US" dirty="0"/>
            <a:t>Decimal</a:t>
          </a:r>
        </a:p>
      </dgm:t>
    </dgm:pt>
    <dgm:pt modelId="{6CB8CC58-354B-4453-979C-05B130F078B9}" type="parTrans" cxnId="{1FA07EE3-D94E-45BE-9614-07C47CD85747}">
      <dgm:prSet/>
      <dgm:spPr/>
      <dgm:t>
        <a:bodyPr/>
        <a:lstStyle/>
        <a:p>
          <a:endParaRPr lang="en-US"/>
        </a:p>
      </dgm:t>
    </dgm:pt>
    <dgm:pt modelId="{57E3D38E-C5FF-41B0-8D81-4CB9AE879A12}" type="sibTrans" cxnId="{1FA07EE3-D94E-45BE-9614-07C47CD85747}">
      <dgm:prSet/>
      <dgm:spPr/>
      <dgm:t>
        <a:bodyPr/>
        <a:lstStyle/>
        <a:p>
          <a:endParaRPr lang="en-US"/>
        </a:p>
      </dgm:t>
    </dgm:pt>
    <dgm:pt modelId="{086B47F4-9C40-4EA1-9CB8-177E543317E2}" type="pres">
      <dgm:prSet presAssocID="{F79C2E9A-716C-4F58-9510-FDA807B2CEBE}" presName="diagram" presStyleCnt="0">
        <dgm:presLayoutVars>
          <dgm:chPref val="1"/>
          <dgm:dir/>
          <dgm:animOne val="branch"/>
          <dgm:animLvl val="lvl"/>
          <dgm:resizeHandles val="exact"/>
        </dgm:presLayoutVars>
      </dgm:prSet>
      <dgm:spPr/>
    </dgm:pt>
    <dgm:pt modelId="{169F164C-8B3D-414E-97A2-ED6161B61D84}" type="pres">
      <dgm:prSet presAssocID="{61533B29-593B-4467-A0E9-254871DC355B}" presName="root1" presStyleCnt="0"/>
      <dgm:spPr/>
    </dgm:pt>
    <dgm:pt modelId="{89A69912-16D8-4998-B503-8AE45FD956B0}" type="pres">
      <dgm:prSet presAssocID="{61533B29-593B-4467-A0E9-254871DC355B}" presName="LevelOneTextNode" presStyleLbl="node0" presStyleIdx="0" presStyleCnt="1" custAng="0">
        <dgm:presLayoutVars>
          <dgm:chPref val="3"/>
        </dgm:presLayoutVars>
      </dgm:prSet>
      <dgm:spPr/>
    </dgm:pt>
    <dgm:pt modelId="{B90E625B-858C-4E64-B457-B828312BB5B2}" type="pres">
      <dgm:prSet presAssocID="{61533B29-593B-4467-A0E9-254871DC355B}" presName="level2hierChild" presStyleCnt="0"/>
      <dgm:spPr/>
    </dgm:pt>
    <dgm:pt modelId="{F5EF2681-51B6-4C45-9691-07B2693DD5EE}" type="pres">
      <dgm:prSet presAssocID="{ABA5A858-FE43-47E0-AC1E-4A912BC8AC4B}" presName="conn2-1" presStyleLbl="parChTrans1D2" presStyleIdx="0" presStyleCnt="3"/>
      <dgm:spPr/>
    </dgm:pt>
    <dgm:pt modelId="{59E76827-CDBB-4C7C-A34D-29A19883901A}" type="pres">
      <dgm:prSet presAssocID="{ABA5A858-FE43-47E0-AC1E-4A912BC8AC4B}" presName="connTx" presStyleLbl="parChTrans1D2" presStyleIdx="0" presStyleCnt="3"/>
      <dgm:spPr/>
    </dgm:pt>
    <dgm:pt modelId="{A309129D-2B3E-48B2-931C-1F4D0D5194AF}" type="pres">
      <dgm:prSet presAssocID="{050EDE0D-AFB7-4FC3-8810-42A2A6EA8AE6}" presName="root2" presStyleCnt="0"/>
      <dgm:spPr/>
    </dgm:pt>
    <dgm:pt modelId="{9D468415-81CB-4361-B4DD-181D1EA6ED3A}" type="pres">
      <dgm:prSet presAssocID="{050EDE0D-AFB7-4FC3-8810-42A2A6EA8AE6}" presName="LevelTwoTextNode" presStyleLbl="node2" presStyleIdx="0" presStyleCnt="3">
        <dgm:presLayoutVars>
          <dgm:chPref val="3"/>
        </dgm:presLayoutVars>
      </dgm:prSet>
      <dgm:spPr/>
    </dgm:pt>
    <dgm:pt modelId="{0565FE23-5E99-49F2-ABA1-9CD061F3F3BD}" type="pres">
      <dgm:prSet presAssocID="{050EDE0D-AFB7-4FC3-8810-42A2A6EA8AE6}" presName="level3hierChild" presStyleCnt="0"/>
      <dgm:spPr/>
    </dgm:pt>
    <dgm:pt modelId="{CC0150B4-69FD-42A2-BE01-5817C2BDF030}" type="pres">
      <dgm:prSet presAssocID="{3DF7FE60-DAAD-4090-BFBF-50A2655FA379}" presName="conn2-1" presStyleLbl="parChTrans1D3" presStyleIdx="0" presStyleCnt="4"/>
      <dgm:spPr/>
    </dgm:pt>
    <dgm:pt modelId="{8DE894B0-756A-4357-ACAF-03C07A674D22}" type="pres">
      <dgm:prSet presAssocID="{3DF7FE60-DAAD-4090-BFBF-50A2655FA379}" presName="connTx" presStyleLbl="parChTrans1D3" presStyleIdx="0" presStyleCnt="4"/>
      <dgm:spPr/>
    </dgm:pt>
    <dgm:pt modelId="{AD2759F6-4B65-4AFC-9144-A4E38703C446}" type="pres">
      <dgm:prSet presAssocID="{355EA3EA-987F-4792-9979-33D409AB59B8}" presName="root2" presStyleCnt="0"/>
      <dgm:spPr/>
    </dgm:pt>
    <dgm:pt modelId="{649FC30A-9576-4861-A4B0-27CD1338EEB5}" type="pres">
      <dgm:prSet presAssocID="{355EA3EA-987F-4792-9979-33D409AB59B8}" presName="LevelTwoTextNode" presStyleLbl="node3" presStyleIdx="0" presStyleCnt="4">
        <dgm:presLayoutVars>
          <dgm:chPref val="3"/>
        </dgm:presLayoutVars>
      </dgm:prSet>
      <dgm:spPr/>
    </dgm:pt>
    <dgm:pt modelId="{0AD3336C-5B6D-4344-82F0-99A71A67B62A}" type="pres">
      <dgm:prSet presAssocID="{355EA3EA-987F-4792-9979-33D409AB59B8}" presName="level3hierChild" presStyleCnt="0"/>
      <dgm:spPr/>
    </dgm:pt>
    <dgm:pt modelId="{74028D46-7B6D-461C-817F-36D56E545C1E}" type="pres">
      <dgm:prSet presAssocID="{CE3F9CDB-C189-4653-927B-C908E76D6C69}" presName="conn2-1" presStyleLbl="parChTrans1D3" presStyleIdx="1" presStyleCnt="4"/>
      <dgm:spPr/>
    </dgm:pt>
    <dgm:pt modelId="{90C9B387-ABC1-4BB7-B310-944917CCA913}" type="pres">
      <dgm:prSet presAssocID="{CE3F9CDB-C189-4653-927B-C908E76D6C69}" presName="connTx" presStyleLbl="parChTrans1D3" presStyleIdx="1" presStyleCnt="4"/>
      <dgm:spPr/>
    </dgm:pt>
    <dgm:pt modelId="{AAA277E0-02AC-4736-8525-95C24E53957A}" type="pres">
      <dgm:prSet presAssocID="{B150A50E-8C7B-4A57-81CE-E6ADBBC66664}" presName="root2" presStyleCnt="0"/>
      <dgm:spPr/>
    </dgm:pt>
    <dgm:pt modelId="{FCDF80AA-354A-448C-8044-54DBCD92C24C}" type="pres">
      <dgm:prSet presAssocID="{B150A50E-8C7B-4A57-81CE-E6ADBBC66664}" presName="LevelTwoTextNode" presStyleLbl="node3" presStyleIdx="1" presStyleCnt="4">
        <dgm:presLayoutVars>
          <dgm:chPref val="3"/>
        </dgm:presLayoutVars>
      </dgm:prSet>
      <dgm:spPr/>
    </dgm:pt>
    <dgm:pt modelId="{896CFAEB-BB3F-4595-9C90-F7E32DDA7A09}" type="pres">
      <dgm:prSet presAssocID="{B150A50E-8C7B-4A57-81CE-E6ADBBC66664}" presName="level3hierChild" presStyleCnt="0"/>
      <dgm:spPr/>
    </dgm:pt>
    <dgm:pt modelId="{BC900C62-8809-4B8A-B914-0FF896AEFCF7}" type="pres">
      <dgm:prSet presAssocID="{1A7282DA-E8E1-4252-88F8-A2740E182531}" presName="conn2-1" presStyleLbl="parChTrans1D3" presStyleIdx="2" presStyleCnt="4"/>
      <dgm:spPr/>
    </dgm:pt>
    <dgm:pt modelId="{795104E4-91F6-4B64-971B-B798DF8D9F76}" type="pres">
      <dgm:prSet presAssocID="{1A7282DA-E8E1-4252-88F8-A2740E182531}" presName="connTx" presStyleLbl="parChTrans1D3" presStyleIdx="2" presStyleCnt="4"/>
      <dgm:spPr/>
    </dgm:pt>
    <dgm:pt modelId="{982314A1-7A54-4BBD-AAF7-DBB28443CA56}" type="pres">
      <dgm:prSet presAssocID="{E628F904-030C-4115-B013-876CD32D6907}" presName="root2" presStyleCnt="0"/>
      <dgm:spPr/>
    </dgm:pt>
    <dgm:pt modelId="{29AAFCE5-B5A8-4694-A8FD-9C99EDC2B3D2}" type="pres">
      <dgm:prSet presAssocID="{E628F904-030C-4115-B013-876CD32D6907}" presName="LevelTwoTextNode" presStyleLbl="node3" presStyleIdx="2" presStyleCnt="4">
        <dgm:presLayoutVars>
          <dgm:chPref val="3"/>
        </dgm:presLayoutVars>
      </dgm:prSet>
      <dgm:spPr/>
    </dgm:pt>
    <dgm:pt modelId="{0C3384FC-9F0E-4C33-AD58-21C183BA9E2A}" type="pres">
      <dgm:prSet presAssocID="{E628F904-030C-4115-B013-876CD32D6907}" presName="level3hierChild" presStyleCnt="0"/>
      <dgm:spPr/>
    </dgm:pt>
    <dgm:pt modelId="{E24EFB33-8F2A-465B-86F1-F44BA176284A}" type="pres">
      <dgm:prSet presAssocID="{6CB8CC58-354B-4453-979C-05B130F078B9}" presName="conn2-1" presStyleLbl="parChTrans1D3" presStyleIdx="3" presStyleCnt="4"/>
      <dgm:spPr/>
    </dgm:pt>
    <dgm:pt modelId="{551F0A93-6690-4FAF-A379-84C6B276ABE6}" type="pres">
      <dgm:prSet presAssocID="{6CB8CC58-354B-4453-979C-05B130F078B9}" presName="connTx" presStyleLbl="parChTrans1D3" presStyleIdx="3" presStyleCnt="4"/>
      <dgm:spPr/>
    </dgm:pt>
    <dgm:pt modelId="{CEBC87E6-7C21-47EA-830D-1AABFAAE7BD2}" type="pres">
      <dgm:prSet presAssocID="{04E09CDF-32F1-47AC-A0F2-C53B724F8C77}" presName="root2" presStyleCnt="0"/>
      <dgm:spPr/>
    </dgm:pt>
    <dgm:pt modelId="{2B5B884D-24CC-4491-91B9-FDC8F1A4809A}" type="pres">
      <dgm:prSet presAssocID="{04E09CDF-32F1-47AC-A0F2-C53B724F8C77}" presName="LevelTwoTextNode" presStyleLbl="node3" presStyleIdx="3" presStyleCnt="4">
        <dgm:presLayoutVars>
          <dgm:chPref val="3"/>
        </dgm:presLayoutVars>
      </dgm:prSet>
      <dgm:spPr/>
    </dgm:pt>
    <dgm:pt modelId="{1BD3845A-1BEA-45AF-BB34-EEB4761B2DB8}" type="pres">
      <dgm:prSet presAssocID="{04E09CDF-32F1-47AC-A0F2-C53B724F8C77}" presName="level3hierChild" presStyleCnt="0"/>
      <dgm:spPr/>
    </dgm:pt>
    <dgm:pt modelId="{31E8D7DF-39D5-4AB8-BD05-768FBE5671D6}" type="pres">
      <dgm:prSet presAssocID="{D1BCE282-0DB8-417A-B715-8B58BC55540C}" presName="conn2-1" presStyleLbl="parChTrans1D2" presStyleIdx="1" presStyleCnt="3"/>
      <dgm:spPr/>
    </dgm:pt>
    <dgm:pt modelId="{630DA116-D4F8-4A2A-AE21-BAFAC78CB369}" type="pres">
      <dgm:prSet presAssocID="{D1BCE282-0DB8-417A-B715-8B58BC55540C}" presName="connTx" presStyleLbl="parChTrans1D2" presStyleIdx="1" presStyleCnt="3"/>
      <dgm:spPr/>
    </dgm:pt>
    <dgm:pt modelId="{CDABAA47-45AA-4B56-AD39-4CFC570A1427}" type="pres">
      <dgm:prSet presAssocID="{3887DA52-5ED5-4764-960F-EA597D2C7B98}" presName="root2" presStyleCnt="0"/>
      <dgm:spPr/>
    </dgm:pt>
    <dgm:pt modelId="{3A2B4D13-917C-4F27-91A2-11C47976CE74}" type="pres">
      <dgm:prSet presAssocID="{3887DA52-5ED5-4764-960F-EA597D2C7B98}" presName="LevelTwoTextNode" presStyleLbl="node2" presStyleIdx="1" presStyleCnt="3">
        <dgm:presLayoutVars>
          <dgm:chPref val="3"/>
        </dgm:presLayoutVars>
      </dgm:prSet>
      <dgm:spPr/>
    </dgm:pt>
    <dgm:pt modelId="{5CAEF682-8693-4529-834F-17070ABAC510}" type="pres">
      <dgm:prSet presAssocID="{3887DA52-5ED5-4764-960F-EA597D2C7B98}" presName="level3hierChild" presStyleCnt="0"/>
      <dgm:spPr/>
    </dgm:pt>
    <dgm:pt modelId="{806E4D9A-16BD-4208-BFD4-15A88BD66AE5}" type="pres">
      <dgm:prSet presAssocID="{C6CA911C-4F3D-4B8B-80B1-D39838CA33B4}" presName="conn2-1" presStyleLbl="parChTrans1D2" presStyleIdx="2" presStyleCnt="3"/>
      <dgm:spPr/>
    </dgm:pt>
    <dgm:pt modelId="{AB53188C-A7B2-4F1D-A90F-C332192317D2}" type="pres">
      <dgm:prSet presAssocID="{C6CA911C-4F3D-4B8B-80B1-D39838CA33B4}" presName="connTx" presStyleLbl="parChTrans1D2" presStyleIdx="2" presStyleCnt="3"/>
      <dgm:spPr/>
    </dgm:pt>
    <dgm:pt modelId="{C5DC342F-FF47-405C-9CB4-0806CFF9CE95}" type="pres">
      <dgm:prSet presAssocID="{B3CBF5A8-D8C0-441D-9FD5-5DC088BD3795}" presName="root2" presStyleCnt="0"/>
      <dgm:spPr/>
    </dgm:pt>
    <dgm:pt modelId="{138BBE47-0F55-4A54-92AB-9A9A5299D66B}" type="pres">
      <dgm:prSet presAssocID="{B3CBF5A8-D8C0-441D-9FD5-5DC088BD3795}" presName="LevelTwoTextNode" presStyleLbl="node2" presStyleIdx="2" presStyleCnt="3">
        <dgm:presLayoutVars>
          <dgm:chPref val="3"/>
        </dgm:presLayoutVars>
      </dgm:prSet>
      <dgm:spPr/>
    </dgm:pt>
    <dgm:pt modelId="{BAE625C5-53DA-443F-AB49-A5F7DB50DA55}" type="pres">
      <dgm:prSet presAssocID="{B3CBF5A8-D8C0-441D-9FD5-5DC088BD3795}" presName="level3hierChild" presStyleCnt="0"/>
      <dgm:spPr/>
    </dgm:pt>
  </dgm:ptLst>
  <dgm:cxnLst>
    <dgm:cxn modelId="{1D8C8C09-0316-42CA-A56C-213ACD81EF61}" type="presOf" srcId="{04E09CDF-32F1-47AC-A0F2-C53B724F8C77}" destId="{2B5B884D-24CC-4491-91B9-FDC8F1A4809A}" srcOrd="0" destOrd="0" presId="urn:microsoft.com/office/officeart/2005/8/layout/hierarchy2"/>
    <dgm:cxn modelId="{38CB870C-FCDC-4080-9CE0-60BCDDAAB311}" type="presOf" srcId="{050EDE0D-AFB7-4FC3-8810-42A2A6EA8AE6}" destId="{9D468415-81CB-4361-B4DD-181D1EA6ED3A}" srcOrd="0" destOrd="0" presId="urn:microsoft.com/office/officeart/2005/8/layout/hierarchy2"/>
    <dgm:cxn modelId="{A47B080F-641A-4615-B928-C065C6CD2F91}" type="presOf" srcId="{61533B29-593B-4467-A0E9-254871DC355B}" destId="{89A69912-16D8-4998-B503-8AE45FD956B0}" srcOrd="0" destOrd="0" presId="urn:microsoft.com/office/officeart/2005/8/layout/hierarchy2"/>
    <dgm:cxn modelId="{8994EB16-CD51-4617-A5DA-3D794743032A}" type="presOf" srcId="{F79C2E9A-716C-4F58-9510-FDA807B2CEBE}" destId="{086B47F4-9C40-4EA1-9CB8-177E543317E2}" srcOrd="0" destOrd="0" presId="urn:microsoft.com/office/officeart/2005/8/layout/hierarchy2"/>
    <dgm:cxn modelId="{D622381E-4CB6-4389-B653-94EED611FFC8}" type="presOf" srcId="{1A7282DA-E8E1-4252-88F8-A2740E182531}" destId="{795104E4-91F6-4B64-971B-B798DF8D9F76}" srcOrd="1" destOrd="0" presId="urn:microsoft.com/office/officeart/2005/8/layout/hierarchy2"/>
    <dgm:cxn modelId="{DCCFAB1F-9C61-4A58-A7DF-49B0C7998ADB}" type="presOf" srcId="{6CB8CC58-354B-4453-979C-05B130F078B9}" destId="{551F0A93-6690-4FAF-A379-84C6B276ABE6}" srcOrd="1" destOrd="0" presId="urn:microsoft.com/office/officeart/2005/8/layout/hierarchy2"/>
    <dgm:cxn modelId="{A18DD22C-1929-477F-AEA5-97C2DBBBCB12}" type="presOf" srcId="{355EA3EA-987F-4792-9979-33D409AB59B8}" destId="{649FC30A-9576-4861-A4B0-27CD1338EEB5}" srcOrd="0" destOrd="0" presId="urn:microsoft.com/office/officeart/2005/8/layout/hierarchy2"/>
    <dgm:cxn modelId="{79222D2D-202D-4643-A87E-F25CC45B6257}" type="presOf" srcId="{ABA5A858-FE43-47E0-AC1E-4A912BC8AC4B}" destId="{59E76827-CDBB-4C7C-A34D-29A19883901A}" srcOrd="1" destOrd="0" presId="urn:microsoft.com/office/officeart/2005/8/layout/hierarchy2"/>
    <dgm:cxn modelId="{68E65031-5081-4684-9B1C-2B8CF62C02CE}" type="presOf" srcId="{1A7282DA-E8E1-4252-88F8-A2740E182531}" destId="{BC900C62-8809-4B8A-B914-0FF896AEFCF7}" srcOrd="0" destOrd="0" presId="urn:microsoft.com/office/officeart/2005/8/layout/hierarchy2"/>
    <dgm:cxn modelId="{E20A763C-15DB-40C2-AF78-91830EA386B6}" type="presOf" srcId="{C6CA911C-4F3D-4B8B-80B1-D39838CA33B4}" destId="{AB53188C-A7B2-4F1D-A90F-C332192317D2}" srcOrd="1" destOrd="0" presId="urn:microsoft.com/office/officeart/2005/8/layout/hierarchy2"/>
    <dgm:cxn modelId="{CD9FCC43-1211-449C-9944-3CCB325777D2}" type="presOf" srcId="{B150A50E-8C7B-4A57-81CE-E6ADBBC66664}" destId="{FCDF80AA-354A-448C-8044-54DBCD92C24C}" srcOrd="0" destOrd="0" presId="urn:microsoft.com/office/officeart/2005/8/layout/hierarchy2"/>
    <dgm:cxn modelId="{46A35B74-2CBB-41CA-995C-05E8F46C5068}" type="presOf" srcId="{C6CA911C-4F3D-4B8B-80B1-D39838CA33B4}" destId="{806E4D9A-16BD-4208-BFD4-15A88BD66AE5}" srcOrd="0" destOrd="0" presId="urn:microsoft.com/office/officeart/2005/8/layout/hierarchy2"/>
    <dgm:cxn modelId="{A62B5E7C-ADDA-4925-B622-FBD92A044199}" type="presOf" srcId="{CE3F9CDB-C189-4653-927B-C908E76D6C69}" destId="{74028D46-7B6D-461C-817F-36D56E545C1E}" srcOrd="0" destOrd="0" presId="urn:microsoft.com/office/officeart/2005/8/layout/hierarchy2"/>
    <dgm:cxn modelId="{98C1C380-2101-4B5C-97AD-72CB1010E937}" type="presOf" srcId="{3DF7FE60-DAAD-4090-BFBF-50A2655FA379}" destId="{CC0150B4-69FD-42A2-BE01-5817C2BDF030}" srcOrd="0" destOrd="0" presId="urn:microsoft.com/office/officeart/2005/8/layout/hierarchy2"/>
    <dgm:cxn modelId="{74244B83-F3EA-41D4-85A8-EC0BE9939BEA}" srcId="{61533B29-593B-4467-A0E9-254871DC355B}" destId="{3887DA52-5ED5-4764-960F-EA597D2C7B98}" srcOrd="1" destOrd="0" parTransId="{D1BCE282-0DB8-417A-B715-8B58BC55540C}" sibTransId="{1245BBE5-AD37-4D2F-9E61-F03936A96785}"/>
    <dgm:cxn modelId="{E2F60195-59D9-4897-9DC5-C61E24889F34}" type="presOf" srcId="{6CB8CC58-354B-4453-979C-05B130F078B9}" destId="{E24EFB33-8F2A-465B-86F1-F44BA176284A}" srcOrd="0" destOrd="0" presId="urn:microsoft.com/office/officeart/2005/8/layout/hierarchy2"/>
    <dgm:cxn modelId="{F7284A95-6B71-42BE-BB00-CFE784721973}" srcId="{050EDE0D-AFB7-4FC3-8810-42A2A6EA8AE6}" destId="{E628F904-030C-4115-B013-876CD32D6907}" srcOrd="2" destOrd="0" parTransId="{1A7282DA-E8E1-4252-88F8-A2740E182531}" sibTransId="{7AF41DE7-96FA-4B67-8811-DC1FC0539F41}"/>
    <dgm:cxn modelId="{A67D399C-94FE-4424-A455-F59AB2B3694F}" srcId="{F79C2E9A-716C-4F58-9510-FDA807B2CEBE}" destId="{61533B29-593B-4467-A0E9-254871DC355B}" srcOrd="0" destOrd="0" parTransId="{CE580AC5-2295-40BD-85BC-81EF858ACA04}" sibTransId="{CB1D083A-3E24-4F7F-BF08-F30D45E788D9}"/>
    <dgm:cxn modelId="{CB21AC9E-30F8-42DD-B514-9A50772BBD29}" type="presOf" srcId="{E628F904-030C-4115-B013-876CD32D6907}" destId="{29AAFCE5-B5A8-4694-A8FD-9C99EDC2B3D2}" srcOrd="0" destOrd="0" presId="urn:microsoft.com/office/officeart/2005/8/layout/hierarchy2"/>
    <dgm:cxn modelId="{1EA38F9F-670C-4F8F-B240-167E1D113D3B}" type="presOf" srcId="{3887DA52-5ED5-4764-960F-EA597D2C7B98}" destId="{3A2B4D13-917C-4F27-91A2-11C47976CE74}" srcOrd="0" destOrd="0" presId="urn:microsoft.com/office/officeart/2005/8/layout/hierarchy2"/>
    <dgm:cxn modelId="{196113AA-AF1C-4B91-B60D-13B3A4094ED5}" srcId="{61533B29-593B-4467-A0E9-254871DC355B}" destId="{B3CBF5A8-D8C0-441D-9FD5-5DC088BD3795}" srcOrd="2" destOrd="0" parTransId="{C6CA911C-4F3D-4B8B-80B1-D39838CA33B4}" sibTransId="{E77960CE-FFD1-4834-A3DD-069A4E8E3D73}"/>
    <dgm:cxn modelId="{7B07E8BD-4ECC-4C17-848D-072D78E4D7EA}" type="presOf" srcId="{B3CBF5A8-D8C0-441D-9FD5-5DC088BD3795}" destId="{138BBE47-0F55-4A54-92AB-9A9A5299D66B}" srcOrd="0" destOrd="0" presId="urn:microsoft.com/office/officeart/2005/8/layout/hierarchy2"/>
    <dgm:cxn modelId="{425843C1-70F3-49DA-AF8D-470B1E2951A8}" type="presOf" srcId="{D1BCE282-0DB8-417A-B715-8B58BC55540C}" destId="{630DA116-D4F8-4A2A-AE21-BAFAC78CB369}" srcOrd="1" destOrd="0" presId="urn:microsoft.com/office/officeart/2005/8/layout/hierarchy2"/>
    <dgm:cxn modelId="{E28B03C5-8C77-40EC-96C1-13B81B34C609}" type="presOf" srcId="{CE3F9CDB-C189-4653-927B-C908E76D6C69}" destId="{90C9B387-ABC1-4BB7-B310-944917CCA913}" srcOrd="1" destOrd="0" presId="urn:microsoft.com/office/officeart/2005/8/layout/hierarchy2"/>
    <dgm:cxn modelId="{00EADEC5-9BCF-46EF-8FFD-80729EAC813F}" srcId="{050EDE0D-AFB7-4FC3-8810-42A2A6EA8AE6}" destId="{355EA3EA-987F-4792-9979-33D409AB59B8}" srcOrd="0" destOrd="0" parTransId="{3DF7FE60-DAAD-4090-BFBF-50A2655FA379}" sibTransId="{80442487-51DD-46AD-B1C2-A61595243A25}"/>
    <dgm:cxn modelId="{C4276DC6-A276-4EAA-87BB-527FE1E95B48}" srcId="{050EDE0D-AFB7-4FC3-8810-42A2A6EA8AE6}" destId="{B150A50E-8C7B-4A57-81CE-E6ADBBC66664}" srcOrd="1" destOrd="0" parTransId="{CE3F9CDB-C189-4653-927B-C908E76D6C69}" sibTransId="{293EAF9E-01C1-4B20-944C-FD78411DA81C}"/>
    <dgm:cxn modelId="{1FA07EE3-D94E-45BE-9614-07C47CD85747}" srcId="{050EDE0D-AFB7-4FC3-8810-42A2A6EA8AE6}" destId="{04E09CDF-32F1-47AC-A0F2-C53B724F8C77}" srcOrd="3" destOrd="0" parTransId="{6CB8CC58-354B-4453-979C-05B130F078B9}" sibTransId="{57E3D38E-C5FF-41B0-8D81-4CB9AE879A12}"/>
    <dgm:cxn modelId="{BF1DEAF1-1A04-493B-97BF-5D1F5843FFAE}" srcId="{61533B29-593B-4467-A0E9-254871DC355B}" destId="{050EDE0D-AFB7-4FC3-8810-42A2A6EA8AE6}" srcOrd="0" destOrd="0" parTransId="{ABA5A858-FE43-47E0-AC1E-4A912BC8AC4B}" sibTransId="{3E4F1A6B-81AB-406A-9F00-54B328A8ACCD}"/>
    <dgm:cxn modelId="{5E1314F6-DACF-42C9-9042-B5932A0E7D43}" type="presOf" srcId="{3DF7FE60-DAAD-4090-BFBF-50A2655FA379}" destId="{8DE894B0-756A-4357-ACAF-03C07A674D22}" srcOrd="1" destOrd="0" presId="urn:microsoft.com/office/officeart/2005/8/layout/hierarchy2"/>
    <dgm:cxn modelId="{8BE788F7-A4BD-499D-ACD1-4C75787860A1}" type="presOf" srcId="{ABA5A858-FE43-47E0-AC1E-4A912BC8AC4B}" destId="{F5EF2681-51B6-4C45-9691-07B2693DD5EE}" srcOrd="0" destOrd="0" presId="urn:microsoft.com/office/officeart/2005/8/layout/hierarchy2"/>
    <dgm:cxn modelId="{3BC147F9-5EA7-461D-AC90-3073EAA32EA9}" type="presOf" srcId="{D1BCE282-0DB8-417A-B715-8B58BC55540C}" destId="{31E8D7DF-39D5-4AB8-BD05-768FBE5671D6}" srcOrd="0" destOrd="0" presId="urn:microsoft.com/office/officeart/2005/8/layout/hierarchy2"/>
    <dgm:cxn modelId="{F0E8B5B8-62CA-459B-8019-E48803796681}" type="presParOf" srcId="{086B47F4-9C40-4EA1-9CB8-177E543317E2}" destId="{169F164C-8B3D-414E-97A2-ED6161B61D84}" srcOrd="0" destOrd="0" presId="urn:microsoft.com/office/officeart/2005/8/layout/hierarchy2"/>
    <dgm:cxn modelId="{9FB951B0-7204-4E50-A63B-B3DB99568A1C}" type="presParOf" srcId="{169F164C-8B3D-414E-97A2-ED6161B61D84}" destId="{89A69912-16D8-4998-B503-8AE45FD956B0}" srcOrd="0" destOrd="0" presId="urn:microsoft.com/office/officeart/2005/8/layout/hierarchy2"/>
    <dgm:cxn modelId="{8CBC742A-0849-4E3E-81F3-C6B6E9C753A8}" type="presParOf" srcId="{169F164C-8B3D-414E-97A2-ED6161B61D84}" destId="{B90E625B-858C-4E64-B457-B828312BB5B2}" srcOrd="1" destOrd="0" presId="urn:microsoft.com/office/officeart/2005/8/layout/hierarchy2"/>
    <dgm:cxn modelId="{2FFA9BC8-D6E2-412B-8000-F485BEE362AF}" type="presParOf" srcId="{B90E625B-858C-4E64-B457-B828312BB5B2}" destId="{F5EF2681-51B6-4C45-9691-07B2693DD5EE}" srcOrd="0" destOrd="0" presId="urn:microsoft.com/office/officeart/2005/8/layout/hierarchy2"/>
    <dgm:cxn modelId="{2D50CACF-1D17-4D3D-B05B-001F23D9F2DE}" type="presParOf" srcId="{F5EF2681-51B6-4C45-9691-07B2693DD5EE}" destId="{59E76827-CDBB-4C7C-A34D-29A19883901A}" srcOrd="0" destOrd="0" presId="urn:microsoft.com/office/officeart/2005/8/layout/hierarchy2"/>
    <dgm:cxn modelId="{304D6922-988B-4753-B475-C35732464B7E}" type="presParOf" srcId="{B90E625B-858C-4E64-B457-B828312BB5B2}" destId="{A309129D-2B3E-48B2-931C-1F4D0D5194AF}" srcOrd="1" destOrd="0" presId="urn:microsoft.com/office/officeart/2005/8/layout/hierarchy2"/>
    <dgm:cxn modelId="{7317415C-ACA7-494B-BAD4-D54E078F712A}" type="presParOf" srcId="{A309129D-2B3E-48B2-931C-1F4D0D5194AF}" destId="{9D468415-81CB-4361-B4DD-181D1EA6ED3A}" srcOrd="0" destOrd="0" presId="urn:microsoft.com/office/officeart/2005/8/layout/hierarchy2"/>
    <dgm:cxn modelId="{41609038-EBB7-4FA8-8656-579DABA0D064}" type="presParOf" srcId="{A309129D-2B3E-48B2-931C-1F4D0D5194AF}" destId="{0565FE23-5E99-49F2-ABA1-9CD061F3F3BD}" srcOrd="1" destOrd="0" presId="urn:microsoft.com/office/officeart/2005/8/layout/hierarchy2"/>
    <dgm:cxn modelId="{D48AFBB5-2A18-4FFD-B756-B0F0B1F72567}" type="presParOf" srcId="{0565FE23-5E99-49F2-ABA1-9CD061F3F3BD}" destId="{CC0150B4-69FD-42A2-BE01-5817C2BDF030}" srcOrd="0" destOrd="0" presId="urn:microsoft.com/office/officeart/2005/8/layout/hierarchy2"/>
    <dgm:cxn modelId="{45B186AD-E8FD-4D60-814D-02A6E9186F15}" type="presParOf" srcId="{CC0150B4-69FD-42A2-BE01-5817C2BDF030}" destId="{8DE894B0-756A-4357-ACAF-03C07A674D22}" srcOrd="0" destOrd="0" presId="urn:microsoft.com/office/officeart/2005/8/layout/hierarchy2"/>
    <dgm:cxn modelId="{DE11E166-C1A6-448C-B4AC-B8CA1BF89C16}" type="presParOf" srcId="{0565FE23-5E99-49F2-ABA1-9CD061F3F3BD}" destId="{AD2759F6-4B65-4AFC-9144-A4E38703C446}" srcOrd="1" destOrd="0" presId="urn:microsoft.com/office/officeart/2005/8/layout/hierarchy2"/>
    <dgm:cxn modelId="{858505C3-64D5-4E8F-9035-66DDE5CE1722}" type="presParOf" srcId="{AD2759F6-4B65-4AFC-9144-A4E38703C446}" destId="{649FC30A-9576-4861-A4B0-27CD1338EEB5}" srcOrd="0" destOrd="0" presId="urn:microsoft.com/office/officeart/2005/8/layout/hierarchy2"/>
    <dgm:cxn modelId="{A8659A54-52EA-4ED7-87AB-E975430AA94E}" type="presParOf" srcId="{AD2759F6-4B65-4AFC-9144-A4E38703C446}" destId="{0AD3336C-5B6D-4344-82F0-99A71A67B62A}" srcOrd="1" destOrd="0" presId="urn:microsoft.com/office/officeart/2005/8/layout/hierarchy2"/>
    <dgm:cxn modelId="{BE498BC6-5112-495A-AB47-D66B23E5D54F}" type="presParOf" srcId="{0565FE23-5E99-49F2-ABA1-9CD061F3F3BD}" destId="{74028D46-7B6D-461C-817F-36D56E545C1E}" srcOrd="2" destOrd="0" presId="urn:microsoft.com/office/officeart/2005/8/layout/hierarchy2"/>
    <dgm:cxn modelId="{FA453D62-919C-4ADF-952B-79F5DB7DFA73}" type="presParOf" srcId="{74028D46-7B6D-461C-817F-36D56E545C1E}" destId="{90C9B387-ABC1-4BB7-B310-944917CCA913}" srcOrd="0" destOrd="0" presId="urn:microsoft.com/office/officeart/2005/8/layout/hierarchy2"/>
    <dgm:cxn modelId="{D81CEAD8-8819-4D15-95DC-275685DB17E6}" type="presParOf" srcId="{0565FE23-5E99-49F2-ABA1-9CD061F3F3BD}" destId="{AAA277E0-02AC-4736-8525-95C24E53957A}" srcOrd="3" destOrd="0" presId="urn:microsoft.com/office/officeart/2005/8/layout/hierarchy2"/>
    <dgm:cxn modelId="{A7A3BF46-94D4-435C-A536-868F9EB76939}" type="presParOf" srcId="{AAA277E0-02AC-4736-8525-95C24E53957A}" destId="{FCDF80AA-354A-448C-8044-54DBCD92C24C}" srcOrd="0" destOrd="0" presId="urn:microsoft.com/office/officeart/2005/8/layout/hierarchy2"/>
    <dgm:cxn modelId="{D7931BE4-A41D-4D86-B71E-7F06692ABBA0}" type="presParOf" srcId="{AAA277E0-02AC-4736-8525-95C24E53957A}" destId="{896CFAEB-BB3F-4595-9C90-F7E32DDA7A09}" srcOrd="1" destOrd="0" presId="urn:microsoft.com/office/officeart/2005/8/layout/hierarchy2"/>
    <dgm:cxn modelId="{6547B40A-1A4D-4D6D-8D4B-9B7DFC8CF48F}" type="presParOf" srcId="{0565FE23-5E99-49F2-ABA1-9CD061F3F3BD}" destId="{BC900C62-8809-4B8A-B914-0FF896AEFCF7}" srcOrd="4" destOrd="0" presId="urn:microsoft.com/office/officeart/2005/8/layout/hierarchy2"/>
    <dgm:cxn modelId="{0A53BDA3-7CFF-425A-9429-0D4BFB85DF6C}" type="presParOf" srcId="{BC900C62-8809-4B8A-B914-0FF896AEFCF7}" destId="{795104E4-91F6-4B64-971B-B798DF8D9F76}" srcOrd="0" destOrd="0" presId="urn:microsoft.com/office/officeart/2005/8/layout/hierarchy2"/>
    <dgm:cxn modelId="{98848FFE-6C97-4403-BC0D-429ADAB8AE1E}" type="presParOf" srcId="{0565FE23-5E99-49F2-ABA1-9CD061F3F3BD}" destId="{982314A1-7A54-4BBD-AAF7-DBB28443CA56}" srcOrd="5" destOrd="0" presId="urn:microsoft.com/office/officeart/2005/8/layout/hierarchy2"/>
    <dgm:cxn modelId="{25E9AC78-6E2E-44A9-8C95-7CC93C1051B3}" type="presParOf" srcId="{982314A1-7A54-4BBD-AAF7-DBB28443CA56}" destId="{29AAFCE5-B5A8-4694-A8FD-9C99EDC2B3D2}" srcOrd="0" destOrd="0" presId="urn:microsoft.com/office/officeart/2005/8/layout/hierarchy2"/>
    <dgm:cxn modelId="{EE57DEB7-DA5D-46F8-97D5-6710273BC349}" type="presParOf" srcId="{982314A1-7A54-4BBD-AAF7-DBB28443CA56}" destId="{0C3384FC-9F0E-4C33-AD58-21C183BA9E2A}" srcOrd="1" destOrd="0" presId="urn:microsoft.com/office/officeart/2005/8/layout/hierarchy2"/>
    <dgm:cxn modelId="{BB65ED60-A153-4C08-B349-9C5EED4A8483}" type="presParOf" srcId="{0565FE23-5E99-49F2-ABA1-9CD061F3F3BD}" destId="{E24EFB33-8F2A-465B-86F1-F44BA176284A}" srcOrd="6" destOrd="0" presId="urn:microsoft.com/office/officeart/2005/8/layout/hierarchy2"/>
    <dgm:cxn modelId="{3C5A01A9-2F1E-4301-9858-A9AD93E1023D}" type="presParOf" srcId="{E24EFB33-8F2A-465B-86F1-F44BA176284A}" destId="{551F0A93-6690-4FAF-A379-84C6B276ABE6}" srcOrd="0" destOrd="0" presId="urn:microsoft.com/office/officeart/2005/8/layout/hierarchy2"/>
    <dgm:cxn modelId="{62D24226-FD45-4220-961F-5E94493E0BF8}" type="presParOf" srcId="{0565FE23-5E99-49F2-ABA1-9CD061F3F3BD}" destId="{CEBC87E6-7C21-47EA-830D-1AABFAAE7BD2}" srcOrd="7" destOrd="0" presId="urn:microsoft.com/office/officeart/2005/8/layout/hierarchy2"/>
    <dgm:cxn modelId="{939F7F7C-3F59-4757-9AC3-842BA4F8C6DD}" type="presParOf" srcId="{CEBC87E6-7C21-47EA-830D-1AABFAAE7BD2}" destId="{2B5B884D-24CC-4491-91B9-FDC8F1A4809A}" srcOrd="0" destOrd="0" presId="urn:microsoft.com/office/officeart/2005/8/layout/hierarchy2"/>
    <dgm:cxn modelId="{60881970-44EC-43EE-A35A-3BB24757E5F2}" type="presParOf" srcId="{CEBC87E6-7C21-47EA-830D-1AABFAAE7BD2}" destId="{1BD3845A-1BEA-45AF-BB34-EEB4761B2DB8}" srcOrd="1" destOrd="0" presId="urn:microsoft.com/office/officeart/2005/8/layout/hierarchy2"/>
    <dgm:cxn modelId="{AF3EE9F9-7805-45ED-AC5D-E6CF47337C75}" type="presParOf" srcId="{B90E625B-858C-4E64-B457-B828312BB5B2}" destId="{31E8D7DF-39D5-4AB8-BD05-768FBE5671D6}" srcOrd="2" destOrd="0" presId="urn:microsoft.com/office/officeart/2005/8/layout/hierarchy2"/>
    <dgm:cxn modelId="{C4079BBC-F27C-4100-BFBE-AFD12AF8457C}" type="presParOf" srcId="{31E8D7DF-39D5-4AB8-BD05-768FBE5671D6}" destId="{630DA116-D4F8-4A2A-AE21-BAFAC78CB369}" srcOrd="0" destOrd="0" presId="urn:microsoft.com/office/officeart/2005/8/layout/hierarchy2"/>
    <dgm:cxn modelId="{03B8D52F-A58B-4912-9D50-F5167B5A4C56}" type="presParOf" srcId="{B90E625B-858C-4E64-B457-B828312BB5B2}" destId="{CDABAA47-45AA-4B56-AD39-4CFC570A1427}" srcOrd="3" destOrd="0" presId="urn:microsoft.com/office/officeart/2005/8/layout/hierarchy2"/>
    <dgm:cxn modelId="{524733C1-22C7-4E59-BF6A-89A4283D8885}" type="presParOf" srcId="{CDABAA47-45AA-4B56-AD39-4CFC570A1427}" destId="{3A2B4D13-917C-4F27-91A2-11C47976CE74}" srcOrd="0" destOrd="0" presId="urn:microsoft.com/office/officeart/2005/8/layout/hierarchy2"/>
    <dgm:cxn modelId="{B37BAA4D-C97A-4325-81D4-5948810B2EC2}" type="presParOf" srcId="{CDABAA47-45AA-4B56-AD39-4CFC570A1427}" destId="{5CAEF682-8693-4529-834F-17070ABAC510}" srcOrd="1" destOrd="0" presId="urn:microsoft.com/office/officeart/2005/8/layout/hierarchy2"/>
    <dgm:cxn modelId="{ED9FE18F-1544-4475-BD82-4676749344CF}" type="presParOf" srcId="{B90E625B-858C-4E64-B457-B828312BB5B2}" destId="{806E4D9A-16BD-4208-BFD4-15A88BD66AE5}" srcOrd="4" destOrd="0" presId="urn:microsoft.com/office/officeart/2005/8/layout/hierarchy2"/>
    <dgm:cxn modelId="{79FAFD8F-0979-4A37-9B93-093CAF632D7B}" type="presParOf" srcId="{806E4D9A-16BD-4208-BFD4-15A88BD66AE5}" destId="{AB53188C-A7B2-4F1D-A90F-C332192317D2}" srcOrd="0" destOrd="0" presId="urn:microsoft.com/office/officeart/2005/8/layout/hierarchy2"/>
    <dgm:cxn modelId="{CA51058C-91D7-4270-ABE8-85D78F7C9451}" type="presParOf" srcId="{B90E625B-858C-4E64-B457-B828312BB5B2}" destId="{C5DC342F-FF47-405C-9CB4-0806CFF9CE95}" srcOrd="5" destOrd="0" presId="urn:microsoft.com/office/officeart/2005/8/layout/hierarchy2"/>
    <dgm:cxn modelId="{7D767277-6D9A-420C-A9DC-2E4C0C80BC69}" type="presParOf" srcId="{C5DC342F-FF47-405C-9CB4-0806CFF9CE95}" destId="{138BBE47-0F55-4A54-92AB-9A9A5299D66B}" srcOrd="0" destOrd="0" presId="urn:microsoft.com/office/officeart/2005/8/layout/hierarchy2"/>
    <dgm:cxn modelId="{F19E8A93-8F12-42AF-BB87-568CE35D4517}" type="presParOf" srcId="{C5DC342F-FF47-405C-9CB4-0806CFF9CE95}" destId="{BAE625C5-53DA-443F-AB49-A5F7DB50DA5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69912-16D8-4998-B503-8AE45FD956B0}">
      <dsp:nvSpPr>
        <dsp:cNvPr id="0" name=""/>
        <dsp:cNvSpPr/>
      </dsp:nvSpPr>
      <dsp:spPr>
        <a:xfrm>
          <a:off x="806277" y="2068730"/>
          <a:ext cx="1438924" cy="71946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Primitive Data Types</a:t>
          </a:r>
        </a:p>
      </dsp:txBody>
      <dsp:txXfrm>
        <a:off x="827349" y="2089802"/>
        <a:ext cx="1396780" cy="677318"/>
      </dsp:txXfrm>
    </dsp:sp>
    <dsp:sp modelId="{F5EF2681-51B6-4C45-9691-07B2693DD5EE}">
      <dsp:nvSpPr>
        <dsp:cNvPr id="0" name=""/>
        <dsp:cNvSpPr/>
      </dsp:nvSpPr>
      <dsp:spPr>
        <a:xfrm rot="18289469">
          <a:off x="2029041" y="1996862"/>
          <a:ext cx="1007889" cy="35815"/>
        </a:xfrm>
        <a:custGeom>
          <a:avLst/>
          <a:gdLst/>
          <a:ahLst/>
          <a:cxnLst/>
          <a:rect l="0" t="0" r="0" b="0"/>
          <a:pathLst>
            <a:path>
              <a:moveTo>
                <a:pt x="0" y="17907"/>
              </a:moveTo>
              <a:lnTo>
                <a:pt x="1007889" y="17907"/>
              </a:lnTo>
            </a:path>
          </a:pathLst>
        </a:cu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07789" y="1989573"/>
        <a:ext cx="50394" cy="50394"/>
      </dsp:txXfrm>
    </dsp:sp>
    <dsp:sp modelId="{9D468415-81CB-4361-B4DD-181D1EA6ED3A}">
      <dsp:nvSpPr>
        <dsp:cNvPr id="0" name=""/>
        <dsp:cNvSpPr/>
      </dsp:nvSpPr>
      <dsp:spPr>
        <a:xfrm>
          <a:off x="2820771" y="1241348"/>
          <a:ext cx="1438924" cy="71946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Numeric</a:t>
          </a:r>
        </a:p>
      </dsp:txBody>
      <dsp:txXfrm>
        <a:off x="2841843" y="1262420"/>
        <a:ext cx="1396780" cy="677318"/>
      </dsp:txXfrm>
    </dsp:sp>
    <dsp:sp modelId="{CC0150B4-69FD-42A2-BE01-5817C2BDF030}">
      <dsp:nvSpPr>
        <dsp:cNvPr id="0" name=""/>
        <dsp:cNvSpPr/>
      </dsp:nvSpPr>
      <dsp:spPr>
        <a:xfrm rot="17692822">
          <a:off x="3863459" y="962635"/>
          <a:ext cx="1368043" cy="35815"/>
        </a:xfrm>
        <a:custGeom>
          <a:avLst/>
          <a:gdLst/>
          <a:ahLst/>
          <a:cxnLst/>
          <a:rect l="0" t="0" r="0" b="0"/>
          <a:pathLst>
            <a:path>
              <a:moveTo>
                <a:pt x="0" y="17907"/>
              </a:moveTo>
              <a:lnTo>
                <a:pt x="1368043" y="17907"/>
              </a:lnTo>
            </a:path>
          </a:pathLst>
        </a:cu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13280" y="946342"/>
        <a:ext cx="68402" cy="68402"/>
      </dsp:txXfrm>
    </dsp:sp>
    <dsp:sp modelId="{649FC30A-9576-4861-A4B0-27CD1338EEB5}">
      <dsp:nvSpPr>
        <dsp:cNvPr id="0" name=""/>
        <dsp:cNvSpPr/>
      </dsp:nvSpPr>
      <dsp:spPr>
        <a:xfrm>
          <a:off x="4835266" y="275"/>
          <a:ext cx="1438924" cy="71946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Integer</a:t>
          </a:r>
        </a:p>
      </dsp:txBody>
      <dsp:txXfrm>
        <a:off x="4856338" y="21347"/>
        <a:ext cx="1396780" cy="677318"/>
      </dsp:txXfrm>
    </dsp:sp>
    <dsp:sp modelId="{74028D46-7B6D-461C-817F-36D56E545C1E}">
      <dsp:nvSpPr>
        <dsp:cNvPr id="0" name=""/>
        <dsp:cNvSpPr/>
      </dsp:nvSpPr>
      <dsp:spPr>
        <a:xfrm rot="19457599">
          <a:off x="4193073" y="1376326"/>
          <a:ext cx="708816" cy="35815"/>
        </a:xfrm>
        <a:custGeom>
          <a:avLst/>
          <a:gdLst/>
          <a:ahLst/>
          <a:cxnLst/>
          <a:rect l="0" t="0" r="0" b="0"/>
          <a:pathLst>
            <a:path>
              <a:moveTo>
                <a:pt x="0" y="17907"/>
              </a:moveTo>
              <a:lnTo>
                <a:pt x="708816" y="17907"/>
              </a:lnTo>
            </a:path>
          </a:pathLst>
        </a:cu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29760" y="1376513"/>
        <a:ext cx="35440" cy="35440"/>
      </dsp:txXfrm>
    </dsp:sp>
    <dsp:sp modelId="{FCDF80AA-354A-448C-8044-54DBCD92C24C}">
      <dsp:nvSpPr>
        <dsp:cNvPr id="0" name=""/>
        <dsp:cNvSpPr/>
      </dsp:nvSpPr>
      <dsp:spPr>
        <a:xfrm>
          <a:off x="4835266" y="827657"/>
          <a:ext cx="1438924" cy="71946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Floating Point</a:t>
          </a:r>
        </a:p>
      </dsp:txBody>
      <dsp:txXfrm>
        <a:off x="4856338" y="848729"/>
        <a:ext cx="1396780" cy="677318"/>
      </dsp:txXfrm>
    </dsp:sp>
    <dsp:sp modelId="{BC900C62-8809-4B8A-B914-0FF896AEFCF7}">
      <dsp:nvSpPr>
        <dsp:cNvPr id="0" name=""/>
        <dsp:cNvSpPr/>
      </dsp:nvSpPr>
      <dsp:spPr>
        <a:xfrm rot="2142401">
          <a:off x="4193073" y="1790017"/>
          <a:ext cx="708816" cy="35815"/>
        </a:xfrm>
        <a:custGeom>
          <a:avLst/>
          <a:gdLst/>
          <a:ahLst/>
          <a:cxnLst/>
          <a:rect l="0" t="0" r="0" b="0"/>
          <a:pathLst>
            <a:path>
              <a:moveTo>
                <a:pt x="0" y="17907"/>
              </a:moveTo>
              <a:lnTo>
                <a:pt x="708816" y="17907"/>
              </a:lnTo>
            </a:path>
          </a:pathLst>
        </a:cu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29760" y="1790204"/>
        <a:ext cx="35440" cy="35440"/>
      </dsp:txXfrm>
    </dsp:sp>
    <dsp:sp modelId="{29AAFCE5-B5A8-4694-A8FD-9C99EDC2B3D2}">
      <dsp:nvSpPr>
        <dsp:cNvPr id="0" name=""/>
        <dsp:cNvSpPr/>
      </dsp:nvSpPr>
      <dsp:spPr>
        <a:xfrm>
          <a:off x="4835266" y="1655039"/>
          <a:ext cx="1438924" cy="71946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Complex</a:t>
          </a:r>
        </a:p>
      </dsp:txBody>
      <dsp:txXfrm>
        <a:off x="4856338" y="1676111"/>
        <a:ext cx="1396780" cy="677318"/>
      </dsp:txXfrm>
    </dsp:sp>
    <dsp:sp modelId="{E24EFB33-8F2A-465B-86F1-F44BA176284A}">
      <dsp:nvSpPr>
        <dsp:cNvPr id="0" name=""/>
        <dsp:cNvSpPr/>
      </dsp:nvSpPr>
      <dsp:spPr>
        <a:xfrm rot="3907178">
          <a:off x="3863459" y="2203708"/>
          <a:ext cx="1368043" cy="35815"/>
        </a:xfrm>
        <a:custGeom>
          <a:avLst/>
          <a:gdLst/>
          <a:ahLst/>
          <a:cxnLst/>
          <a:rect l="0" t="0" r="0" b="0"/>
          <a:pathLst>
            <a:path>
              <a:moveTo>
                <a:pt x="0" y="17907"/>
              </a:moveTo>
              <a:lnTo>
                <a:pt x="1368043" y="17907"/>
              </a:lnTo>
            </a:path>
          </a:pathLst>
        </a:cu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13280" y="2187414"/>
        <a:ext cx="68402" cy="68402"/>
      </dsp:txXfrm>
    </dsp:sp>
    <dsp:sp modelId="{2B5B884D-24CC-4491-91B9-FDC8F1A4809A}">
      <dsp:nvSpPr>
        <dsp:cNvPr id="0" name=""/>
        <dsp:cNvSpPr/>
      </dsp:nvSpPr>
      <dsp:spPr>
        <a:xfrm>
          <a:off x="4835266" y="2482420"/>
          <a:ext cx="1438924" cy="71946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Decimal</a:t>
          </a:r>
        </a:p>
      </dsp:txBody>
      <dsp:txXfrm>
        <a:off x="4856338" y="2503492"/>
        <a:ext cx="1396780" cy="677318"/>
      </dsp:txXfrm>
    </dsp:sp>
    <dsp:sp modelId="{31E8D7DF-39D5-4AB8-BD05-768FBE5671D6}">
      <dsp:nvSpPr>
        <dsp:cNvPr id="0" name=""/>
        <dsp:cNvSpPr/>
      </dsp:nvSpPr>
      <dsp:spPr>
        <a:xfrm>
          <a:off x="2245201" y="2410553"/>
          <a:ext cx="575569" cy="35815"/>
        </a:xfrm>
        <a:custGeom>
          <a:avLst/>
          <a:gdLst/>
          <a:ahLst/>
          <a:cxnLst/>
          <a:rect l="0" t="0" r="0" b="0"/>
          <a:pathLst>
            <a:path>
              <a:moveTo>
                <a:pt x="0" y="17907"/>
              </a:moveTo>
              <a:lnTo>
                <a:pt x="575569" y="17907"/>
              </a:lnTo>
            </a:path>
          </a:pathLst>
        </a:cu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8597" y="2414072"/>
        <a:ext cx="28778" cy="28778"/>
      </dsp:txXfrm>
    </dsp:sp>
    <dsp:sp modelId="{3A2B4D13-917C-4F27-91A2-11C47976CE74}">
      <dsp:nvSpPr>
        <dsp:cNvPr id="0" name=""/>
        <dsp:cNvSpPr/>
      </dsp:nvSpPr>
      <dsp:spPr>
        <a:xfrm>
          <a:off x="2820771" y="2068730"/>
          <a:ext cx="1438924" cy="71946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Boolean</a:t>
          </a:r>
        </a:p>
      </dsp:txBody>
      <dsp:txXfrm>
        <a:off x="2841843" y="2089802"/>
        <a:ext cx="1396780" cy="677318"/>
      </dsp:txXfrm>
    </dsp:sp>
    <dsp:sp modelId="{806E4D9A-16BD-4208-BFD4-15A88BD66AE5}">
      <dsp:nvSpPr>
        <dsp:cNvPr id="0" name=""/>
        <dsp:cNvSpPr/>
      </dsp:nvSpPr>
      <dsp:spPr>
        <a:xfrm rot="3310531">
          <a:off x="2029041" y="2824244"/>
          <a:ext cx="1007889" cy="35815"/>
        </a:xfrm>
        <a:custGeom>
          <a:avLst/>
          <a:gdLst/>
          <a:ahLst/>
          <a:cxnLst/>
          <a:rect l="0" t="0" r="0" b="0"/>
          <a:pathLst>
            <a:path>
              <a:moveTo>
                <a:pt x="0" y="17907"/>
              </a:moveTo>
              <a:lnTo>
                <a:pt x="1007889" y="17907"/>
              </a:lnTo>
            </a:path>
          </a:pathLst>
        </a:cu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07789" y="2816954"/>
        <a:ext cx="50394" cy="50394"/>
      </dsp:txXfrm>
    </dsp:sp>
    <dsp:sp modelId="{138BBE47-0F55-4A54-92AB-9A9A5299D66B}">
      <dsp:nvSpPr>
        <dsp:cNvPr id="0" name=""/>
        <dsp:cNvSpPr/>
      </dsp:nvSpPr>
      <dsp:spPr>
        <a:xfrm>
          <a:off x="2820771" y="2896111"/>
          <a:ext cx="1438924" cy="71946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Character</a:t>
          </a:r>
        </a:p>
      </dsp:txBody>
      <dsp:txXfrm>
        <a:off x="2841843" y="2917183"/>
        <a:ext cx="1396780" cy="6773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4B7A7-4AC8-4D73-A442-65D9FBCC13FF}" type="datetimeFigureOut">
              <a:rPr lang="en-IN" smtClean="0"/>
              <a:t>07-11-2024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6C77D-D96B-4FF7-9EA6-6C501E3ED2EA}" type="slidenum">
              <a:rPr lang="en-IN" smtClean="0"/>
              <a:t>‹#›</a:t>
            </a:fld>
            <a:endParaRPr lang="en-IN"/>
          </a:p>
        </p:txBody>
      </p:sp>
    </p:spTree>
    <p:extLst>
      <p:ext uri="{BB962C8B-B14F-4D97-AF65-F5344CB8AC3E}">
        <p14:creationId xmlns:p14="http://schemas.microsoft.com/office/powerpoint/2010/main" val="2463450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3</a:t>
            </a:fld>
            <a:endParaRPr lang="en-IN"/>
          </a:p>
        </p:txBody>
      </p:sp>
    </p:spTree>
    <p:extLst>
      <p:ext uri="{BB962C8B-B14F-4D97-AF65-F5344CB8AC3E}">
        <p14:creationId xmlns:p14="http://schemas.microsoft.com/office/powerpoint/2010/main" val="236072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33</a:t>
            </a:fld>
            <a:endParaRPr lang="en-IN"/>
          </a:p>
        </p:txBody>
      </p:sp>
    </p:spTree>
    <p:extLst>
      <p:ext uri="{BB962C8B-B14F-4D97-AF65-F5344CB8AC3E}">
        <p14:creationId xmlns:p14="http://schemas.microsoft.com/office/powerpoint/2010/main" val="108322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34</a:t>
            </a:fld>
            <a:endParaRPr lang="en-IN"/>
          </a:p>
        </p:txBody>
      </p:sp>
    </p:spTree>
    <p:extLst>
      <p:ext uri="{BB962C8B-B14F-4D97-AF65-F5344CB8AC3E}">
        <p14:creationId xmlns:p14="http://schemas.microsoft.com/office/powerpoint/2010/main" val="273226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35</a:t>
            </a:fld>
            <a:endParaRPr lang="en-IN"/>
          </a:p>
        </p:txBody>
      </p:sp>
    </p:spTree>
    <p:extLst>
      <p:ext uri="{BB962C8B-B14F-4D97-AF65-F5344CB8AC3E}">
        <p14:creationId xmlns:p14="http://schemas.microsoft.com/office/powerpoint/2010/main" val="1707700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36</a:t>
            </a:fld>
            <a:endParaRPr lang="en-IN"/>
          </a:p>
        </p:txBody>
      </p:sp>
    </p:spTree>
    <p:extLst>
      <p:ext uri="{BB962C8B-B14F-4D97-AF65-F5344CB8AC3E}">
        <p14:creationId xmlns:p14="http://schemas.microsoft.com/office/powerpoint/2010/main" val="175333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37</a:t>
            </a:fld>
            <a:endParaRPr lang="en-IN"/>
          </a:p>
        </p:txBody>
      </p:sp>
    </p:spTree>
    <p:extLst>
      <p:ext uri="{BB962C8B-B14F-4D97-AF65-F5344CB8AC3E}">
        <p14:creationId xmlns:p14="http://schemas.microsoft.com/office/powerpoint/2010/main" val="3576488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38</a:t>
            </a:fld>
            <a:endParaRPr lang="en-IN"/>
          </a:p>
        </p:txBody>
      </p:sp>
    </p:spTree>
    <p:extLst>
      <p:ext uri="{BB962C8B-B14F-4D97-AF65-F5344CB8AC3E}">
        <p14:creationId xmlns:p14="http://schemas.microsoft.com/office/powerpoint/2010/main" val="3224947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39</a:t>
            </a:fld>
            <a:endParaRPr lang="en-IN"/>
          </a:p>
        </p:txBody>
      </p:sp>
    </p:spTree>
    <p:extLst>
      <p:ext uri="{BB962C8B-B14F-4D97-AF65-F5344CB8AC3E}">
        <p14:creationId xmlns:p14="http://schemas.microsoft.com/office/powerpoint/2010/main" val="90729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40</a:t>
            </a:fld>
            <a:endParaRPr lang="en-IN"/>
          </a:p>
        </p:txBody>
      </p:sp>
    </p:spTree>
    <p:extLst>
      <p:ext uri="{BB962C8B-B14F-4D97-AF65-F5344CB8AC3E}">
        <p14:creationId xmlns:p14="http://schemas.microsoft.com/office/powerpoint/2010/main" val="1489272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41</a:t>
            </a:fld>
            <a:endParaRPr lang="en-IN"/>
          </a:p>
        </p:txBody>
      </p:sp>
    </p:spTree>
    <p:extLst>
      <p:ext uri="{BB962C8B-B14F-4D97-AF65-F5344CB8AC3E}">
        <p14:creationId xmlns:p14="http://schemas.microsoft.com/office/powerpoint/2010/main" val="4212035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42</a:t>
            </a:fld>
            <a:endParaRPr lang="en-IN"/>
          </a:p>
        </p:txBody>
      </p:sp>
    </p:spTree>
    <p:extLst>
      <p:ext uri="{BB962C8B-B14F-4D97-AF65-F5344CB8AC3E}">
        <p14:creationId xmlns:p14="http://schemas.microsoft.com/office/powerpoint/2010/main" val="103866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25</a:t>
            </a:fld>
            <a:endParaRPr lang="en-IN"/>
          </a:p>
        </p:txBody>
      </p:sp>
    </p:spTree>
    <p:extLst>
      <p:ext uri="{BB962C8B-B14F-4D97-AF65-F5344CB8AC3E}">
        <p14:creationId xmlns:p14="http://schemas.microsoft.com/office/powerpoint/2010/main" val="2026177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43</a:t>
            </a:fld>
            <a:endParaRPr lang="en-IN"/>
          </a:p>
        </p:txBody>
      </p:sp>
    </p:spTree>
    <p:extLst>
      <p:ext uri="{BB962C8B-B14F-4D97-AF65-F5344CB8AC3E}">
        <p14:creationId xmlns:p14="http://schemas.microsoft.com/office/powerpoint/2010/main" val="223138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44</a:t>
            </a:fld>
            <a:endParaRPr lang="en-IN"/>
          </a:p>
        </p:txBody>
      </p:sp>
    </p:spTree>
    <p:extLst>
      <p:ext uri="{BB962C8B-B14F-4D97-AF65-F5344CB8AC3E}">
        <p14:creationId xmlns:p14="http://schemas.microsoft.com/office/powerpoint/2010/main" val="3219450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45</a:t>
            </a:fld>
            <a:endParaRPr lang="en-IN"/>
          </a:p>
        </p:txBody>
      </p:sp>
    </p:spTree>
    <p:extLst>
      <p:ext uri="{BB962C8B-B14F-4D97-AF65-F5344CB8AC3E}">
        <p14:creationId xmlns:p14="http://schemas.microsoft.com/office/powerpoint/2010/main" val="2967761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46</a:t>
            </a:fld>
            <a:endParaRPr lang="en-IN"/>
          </a:p>
        </p:txBody>
      </p:sp>
    </p:spTree>
    <p:extLst>
      <p:ext uri="{BB962C8B-B14F-4D97-AF65-F5344CB8AC3E}">
        <p14:creationId xmlns:p14="http://schemas.microsoft.com/office/powerpoint/2010/main" val="2347411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47</a:t>
            </a:fld>
            <a:endParaRPr lang="en-IN"/>
          </a:p>
        </p:txBody>
      </p:sp>
    </p:spTree>
    <p:extLst>
      <p:ext uri="{BB962C8B-B14F-4D97-AF65-F5344CB8AC3E}">
        <p14:creationId xmlns:p14="http://schemas.microsoft.com/office/powerpoint/2010/main" val="1849023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48</a:t>
            </a:fld>
            <a:endParaRPr lang="en-IN"/>
          </a:p>
        </p:txBody>
      </p:sp>
    </p:spTree>
    <p:extLst>
      <p:ext uri="{BB962C8B-B14F-4D97-AF65-F5344CB8AC3E}">
        <p14:creationId xmlns:p14="http://schemas.microsoft.com/office/powerpoint/2010/main" val="3439865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49</a:t>
            </a:fld>
            <a:endParaRPr lang="en-IN"/>
          </a:p>
        </p:txBody>
      </p:sp>
    </p:spTree>
    <p:extLst>
      <p:ext uri="{BB962C8B-B14F-4D97-AF65-F5344CB8AC3E}">
        <p14:creationId xmlns:p14="http://schemas.microsoft.com/office/powerpoint/2010/main" val="298717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50</a:t>
            </a:fld>
            <a:endParaRPr lang="en-IN"/>
          </a:p>
        </p:txBody>
      </p:sp>
    </p:spTree>
    <p:extLst>
      <p:ext uri="{BB962C8B-B14F-4D97-AF65-F5344CB8AC3E}">
        <p14:creationId xmlns:p14="http://schemas.microsoft.com/office/powerpoint/2010/main" val="898725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51</a:t>
            </a:fld>
            <a:endParaRPr lang="en-IN"/>
          </a:p>
        </p:txBody>
      </p:sp>
    </p:spTree>
    <p:extLst>
      <p:ext uri="{BB962C8B-B14F-4D97-AF65-F5344CB8AC3E}">
        <p14:creationId xmlns:p14="http://schemas.microsoft.com/office/powerpoint/2010/main" val="2512228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52</a:t>
            </a:fld>
            <a:endParaRPr lang="en-IN"/>
          </a:p>
        </p:txBody>
      </p:sp>
    </p:spTree>
    <p:extLst>
      <p:ext uri="{BB962C8B-B14F-4D97-AF65-F5344CB8AC3E}">
        <p14:creationId xmlns:p14="http://schemas.microsoft.com/office/powerpoint/2010/main" val="18170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26</a:t>
            </a:fld>
            <a:endParaRPr lang="en-IN"/>
          </a:p>
        </p:txBody>
      </p:sp>
    </p:spTree>
    <p:extLst>
      <p:ext uri="{BB962C8B-B14F-4D97-AF65-F5344CB8AC3E}">
        <p14:creationId xmlns:p14="http://schemas.microsoft.com/office/powerpoint/2010/main" val="3825025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53</a:t>
            </a:fld>
            <a:endParaRPr lang="en-IN"/>
          </a:p>
        </p:txBody>
      </p:sp>
    </p:spTree>
    <p:extLst>
      <p:ext uri="{BB962C8B-B14F-4D97-AF65-F5344CB8AC3E}">
        <p14:creationId xmlns:p14="http://schemas.microsoft.com/office/powerpoint/2010/main" val="1002930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54</a:t>
            </a:fld>
            <a:endParaRPr lang="en-IN"/>
          </a:p>
        </p:txBody>
      </p:sp>
    </p:spTree>
    <p:extLst>
      <p:ext uri="{BB962C8B-B14F-4D97-AF65-F5344CB8AC3E}">
        <p14:creationId xmlns:p14="http://schemas.microsoft.com/office/powerpoint/2010/main" val="2854990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55</a:t>
            </a:fld>
            <a:endParaRPr lang="en-IN"/>
          </a:p>
        </p:txBody>
      </p:sp>
    </p:spTree>
    <p:extLst>
      <p:ext uri="{BB962C8B-B14F-4D97-AF65-F5344CB8AC3E}">
        <p14:creationId xmlns:p14="http://schemas.microsoft.com/office/powerpoint/2010/main" val="1474621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56</a:t>
            </a:fld>
            <a:endParaRPr lang="en-IN"/>
          </a:p>
        </p:txBody>
      </p:sp>
    </p:spTree>
    <p:extLst>
      <p:ext uri="{BB962C8B-B14F-4D97-AF65-F5344CB8AC3E}">
        <p14:creationId xmlns:p14="http://schemas.microsoft.com/office/powerpoint/2010/main" val="1464082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57</a:t>
            </a:fld>
            <a:endParaRPr lang="en-IN"/>
          </a:p>
        </p:txBody>
      </p:sp>
    </p:spTree>
    <p:extLst>
      <p:ext uri="{BB962C8B-B14F-4D97-AF65-F5344CB8AC3E}">
        <p14:creationId xmlns:p14="http://schemas.microsoft.com/office/powerpoint/2010/main" val="3051246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58</a:t>
            </a:fld>
            <a:endParaRPr lang="en-IN"/>
          </a:p>
        </p:txBody>
      </p:sp>
    </p:spTree>
    <p:extLst>
      <p:ext uri="{BB962C8B-B14F-4D97-AF65-F5344CB8AC3E}">
        <p14:creationId xmlns:p14="http://schemas.microsoft.com/office/powerpoint/2010/main" val="4262136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59</a:t>
            </a:fld>
            <a:endParaRPr lang="en-IN"/>
          </a:p>
        </p:txBody>
      </p:sp>
    </p:spTree>
    <p:extLst>
      <p:ext uri="{BB962C8B-B14F-4D97-AF65-F5344CB8AC3E}">
        <p14:creationId xmlns:p14="http://schemas.microsoft.com/office/powerpoint/2010/main" val="623009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60</a:t>
            </a:fld>
            <a:endParaRPr lang="en-IN"/>
          </a:p>
        </p:txBody>
      </p:sp>
    </p:spTree>
    <p:extLst>
      <p:ext uri="{BB962C8B-B14F-4D97-AF65-F5344CB8AC3E}">
        <p14:creationId xmlns:p14="http://schemas.microsoft.com/office/powerpoint/2010/main" val="2094598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61</a:t>
            </a:fld>
            <a:endParaRPr lang="en-IN"/>
          </a:p>
        </p:txBody>
      </p:sp>
    </p:spTree>
    <p:extLst>
      <p:ext uri="{BB962C8B-B14F-4D97-AF65-F5344CB8AC3E}">
        <p14:creationId xmlns:p14="http://schemas.microsoft.com/office/powerpoint/2010/main" val="10510954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62</a:t>
            </a:fld>
            <a:endParaRPr lang="en-IN"/>
          </a:p>
        </p:txBody>
      </p:sp>
    </p:spTree>
    <p:extLst>
      <p:ext uri="{BB962C8B-B14F-4D97-AF65-F5344CB8AC3E}">
        <p14:creationId xmlns:p14="http://schemas.microsoft.com/office/powerpoint/2010/main" val="385545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27</a:t>
            </a:fld>
            <a:endParaRPr lang="en-IN"/>
          </a:p>
        </p:txBody>
      </p:sp>
    </p:spTree>
    <p:extLst>
      <p:ext uri="{BB962C8B-B14F-4D97-AF65-F5344CB8AC3E}">
        <p14:creationId xmlns:p14="http://schemas.microsoft.com/office/powerpoint/2010/main" val="1343523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63</a:t>
            </a:fld>
            <a:endParaRPr lang="en-IN"/>
          </a:p>
        </p:txBody>
      </p:sp>
    </p:spTree>
    <p:extLst>
      <p:ext uri="{BB962C8B-B14F-4D97-AF65-F5344CB8AC3E}">
        <p14:creationId xmlns:p14="http://schemas.microsoft.com/office/powerpoint/2010/main" val="3857114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64</a:t>
            </a:fld>
            <a:endParaRPr lang="en-IN"/>
          </a:p>
        </p:txBody>
      </p:sp>
    </p:spTree>
    <p:extLst>
      <p:ext uri="{BB962C8B-B14F-4D97-AF65-F5344CB8AC3E}">
        <p14:creationId xmlns:p14="http://schemas.microsoft.com/office/powerpoint/2010/main" val="42374508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65</a:t>
            </a:fld>
            <a:endParaRPr lang="en-IN"/>
          </a:p>
        </p:txBody>
      </p:sp>
    </p:spTree>
    <p:extLst>
      <p:ext uri="{BB962C8B-B14F-4D97-AF65-F5344CB8AC3E}">
        <p14:creationId xmlns:p14="http://schemas.microsoft.com/office/powerpoint/2010/main" val="28951124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66</a:t>
            </a:fld>
            <a:endParaRPr lang="en-IN"/>
          </a:p>
        </p:txBody>
      </p:sp>
    </p:spTree>
    <p:extLst>
      <p:ext uri="{BB962C8B-B14F-4D97-AF65-F5344CB8AC3E}">
        <p14:creationId xmlns:p14="http://schemas.microsoft.com/office/powerpoint/2010/main" val="2206475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28</a:t>
            </a:fld>
            <a:endParaRPr lang="en-IN"/>
          </a:p>
        </p:txBody>
      </p:sp>
    </p:spTree>
    <p:extLst>
      <p:ext uri="{BB962C8B-B14F-4D97-AF65-F5344CB8AC3E}">
        <p14:creationId xmlns:p14="http://schemas.microsoft.com/office/powerpoint/2010/main" val="390868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29</a:t>
            </a:fld>
            <a:endParaRPr lang="en-IN"/>
          </a:p>
        </p:txBody>
      </p:sp>
    </p:spTree>
    <p:extLst>
      <p:ext uri="{BB962C8B-B14F-4D97-AF65-F5344CB8AC3E}">
        <p14:creationId xmlns:p14="http://schemas.microsoft.com/office/powerpoint/2010/main" val="1588312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30</a:t>
            </a:fld>
            <a:endParaRPr lang="en-IN"/>
          </a:p>
        </p:txBody>
      </p:sp>
    </p:spTree>
    <p:extLst>
      <p:ext uri="{BB962C8B-B14F-4D97-AF65-F5344CB8AC3E}">
        <p14:creationId xmlns:p14="http://schemas.microsoft.com/office/powerpoint/2010/main" val="194556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31</a:t>
            </a:fld>
            <a:endParaRPr lang="en-IN"/>
          </a:p>
        </p:txBody>
      </p:sp>
    </p:spTree>
    <p:extLst>
      <p:ext uri="{BB962C8B-B14F-4D97-AF65-F5344CB8AC3E}">
        <p14:creationId xmlns:p14="http://schemas.microsoft.com/office/powerpoint/2010/main" val="2818105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t>32</a:t>
            </a:fld>
            <a:endParaRPr lang="en-IN"/>
          </a:p>
        </p:txBody>
      </p:sp>
    </p:spTree>
    <p:extLst>
      <p:ext uri="{BB962C8B-B14F-4D97-AF65-F5344CB8AC3E}">
        <p14:creationId xmlns:p14="http://schemas.microsoft.com/office/powerpoint/2010/main" val="46541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6B8B7A-03BB-44A0-9BC2-8AEA91655B41}"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236009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6B8B7A-03BB-44A0-9BC2-8AEA91655B41}"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402320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76B8B7A-03BB-44A0-9BC2-8AEA91655B41}"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3836874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76B8B7A-03BB-44A0-9BC2-8AEA91655B41}"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0718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6B8B7A-03BB-44A0-9BC2-8AEA91655B41}"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3041404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6B8B7A-03BB-44A0-9BC2-8AEA91655B41}" type="datetimeFigureOut">
              <a:rPr lang="en-IN" smtClean="0"/>
              <a:t>07-11-2024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654349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6B8B7A-03BB-44A0-9BC2-8AEA91655B41}" type="datetimeFigureOut">
              <a:rPr lang="en-IN" smtClean="0"/>
              <a:t>07-11-2024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797900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6B8B7A-03BB-44A0-9BC2-8AEA91655B41}"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2708855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6B8B7A-03BB-44A0-9BC2-8AEA91655B41}"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169892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76B8B7A-03BB-44A0-9BC2-8AEA91655B41}"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401804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6B8B7A-03BB-44A0-9BC2-8AEA91655B41}"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308302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6B8B7A-03BB-44A0-9BC2-8AEA91655B41}"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40116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6B8B7A-03BB-44A0-9BC2-8AEA91655B41}" type="datetimeFigureOut">
              <a:rPr lang="en-IN" smtClean="0"/>
              <a:t>07-11-2024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430872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6B8B7A-03BB-44A0-9BC2-8AEA91655B41}" type="datetimeFigureOut">
              <a:rPr lang="en-IN" smtClean="0"/>
              <a:t>07-11-2024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217440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6B8B7A-03BB-44A0-9BC2-8AEA91655B41}" type="datetimeFigureOut">
              <a:rPr lang="en-IN" smtClean="0"/>
              <a:t>07-11-2024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152234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76B8B7A-03BB-44A0-9BC2-8AEA91655B41}" type="datetimeFigureOut">
              <a:rPr lang="en-IN" smtClean="0"/>
              <a:t>07-11-2024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169675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6B8B7A-03BB-44A0-9BC2-8AEA91655B41}"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E06-396A-407D-A1EB-6353B6ACB42C}" type="slidenum">
              <a:rPr lang="en-IN" smtClean="0"/>
              <a:t>‹#›</a:t>
            </a:fld>
            <a:endParaRPr lang="en-IN"/>
          </a:p>
        </p:txBody>
      </p:sp>
    </p:spTree>
    <p:extLst>
      <p:ext uri="{BB962C8B-B14F-4D97-AF65-F5344CB8AC3E}">
        <p14:creationId xmlns:p14="http://schemas.microsoft.com/office/powerpoint/2010/main" val="240894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6B8B7A-03BB-44A0-9BC2-8AEA91655B41}" type="datetimeFigureOut">
              <a:rPr lang="en-IN" smtClean="0"/>
              <a:t>07-11-2024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50EE06-396A-407D-A1EB-6353B6ACB42C}" type="slidenum">
              <a:rPr lang="en-IN" smtClean="0"/>
              <a:t>‹#›</a:t>
            </a:fld>
            <a:endParaRPr lang="en-IN"/>
          </a:p>
        </p:txBody>
      </p:sp>
    </p:spTree>
    <p:extLst>
      <p:ext uri="{BB962C8B-B14F-4D97-AF65-F5344CB8AC3E}">
        <p14:creationId xmlns:p14="http://schemas.microsoft.com/office/powerpoint/2010/main" val="38485500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435100"/>
          </a:xfrm>
        </p:spPr>
        <p:txBody>
          <a:bodyPr/>
          <a:lstStyle/>
          <a:p>
            <a:r>
              <a:rPr lang="en-US" b="1" dirty="0"/>
              <a:t>Chapter 3</a:t>
            </a:r>
            <a:endParaRPr lang="en-IN" b="1" dirty="0"/>
          </a:p>
        </p:txBody>
      </p:sp>
      <p:sp>
        <p:nvSpPr>
          <p:cNvPr id="3" name="Subtitle 2"/>
          <p:cNvSpPr>
            <a:spLocks noGrp="1"/>
          </p:cNvSpPr>
          <p:nvPr>
            <p:ph type="subTitle" idx="1"/>
          </p:nvPr>
        </p:nvSpPr>
        <p:spPr>
          <a:xfrm>
            <a:off x="1154955" y="2882901"/>
            <a:ext cx="8825658" cy="2755899"/>
          </a:xfrm>
        </p:spPr>
        <p:txBody>
          <a:bodyPr>
            <a:normAutofit/>
          </a:bodyPr>
          <a:lstStyle/>
          <a:p>
            <a:r>
              <a:rPr lang="en-IN" sz="6000" b="1" dirty="0"/>
              <a:t>Data Types</a:t>
            </a:r>
            <a:r>
              <a:rPr lang="en-IN" sz="6000" dirty="0"/>
              <a:t> </a:t>
            </a:r>
            <a:endParaRPr lang="en-IN" sz="8000" dirty="0"/>
          </a:p>
        </p:txBody>
      </p:sp>
    </p:spTree>
    <p:extLst>
      <p:ext uri="{BB962C8B-B14F-4D97-AF65-F5344CB8AC3E}">
        <p14:creationId xmlns:p14="http://schemas.microsoft.com/office/powerpoint/2010/main" val="144692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14" y="158428"/>
            <a:ext cx="9404723" cy="817282"/>
          </a:xfrm>
        </p:spPr>
        <p:txBody>
          <a:bodyPr/>
          <a:lstStyle/>
          <a:p>
            <a:r>
              <a:rPr lang="en-US" sz="4400" b="1" dirty="0"/>
              <a:t>1. Numeric : Floating Point</a:t>
            </a:r>
            <a:endParaRPr lang="en-IN" dirty="0"/>
          </a:p>
        </p:txBody>
      </p:sp>
      <p:sp>
        <p:nvSpPr>
          <p:cNvPr id="3" name="Content Placeholder 2"/>
          <p:cNvSpPr>
            <a:spLocks noGrp="1"/>
          </p:cNvSpPr>
          <p:nvPr>
            <p:ph idx="1"/>
          </p:nvPr>
        </p:nvSpPr>
        <p:spPr>
          <a:xfrm>
            <a:off x="252248" y="893380"/>
            <a:ext cx="11687504" cy="5696606"/>
          </a:xfrm>
        </p:spPr>
        <p:txBody>
          <a:bodyPr>
            <a:normAutofit/>
          </a:bodyPr>
          <a:lstStyle/>
          <a:p>
            <a:pPr algn="just">
              <a:lnSpc>
                <a:spcPct val="120000"/>
              </a:lnSpc>
              <a:buFont typeface="Wingdings" panose="05000000000000000000" pitchFamily="2" charset="2"/>
              <a:buChar char="Ø"/>
            </a:pPr>
            <a:r>
              <a:rPr lang="en-US" dirty="0"/>
              <a:t>Floating-point values are represented as fractions and exponents (a form that is borrowed from scientific notation). </a:t>
            </a:r>
          </a:p>
          <a:p>
            <a:pPr algn="just">
              <a:lnSpc>
                <a:spcPct val="120000"/>
              </a:lnSpc>
              <a:buFont typeface="Wingdings" panose="05000000000000000000" pitchFamily="2" charset="2"/>
              <a:buChar char="Ø"/>
            </a:pPr>
            <a:r>
              <a:rPr lang="en-US" dirty="0"/>
              <a:t>Older computers used a variety of different representations for floating-point values. However, most newer machines use the IEEE Floating-Point Standard 754 format.</a:t>
            </a:r>
          </a:p>
          <a:p>
            <a:pPr algn="just">
              <a:lnSpc>
                <a:spcPct val="120000"/>
              </a:lnSpc>
              <a:buFont typeface="Wingdings" panose="05000000000000000000" pitchFamily="2" charset="2"/>
              <a:buChar char="Ø"/>
            </a:pPr>
            <a:r>
              <a:rPr lang="en-US" dirty="0"/>
              <a:t>Language implementers use whatever representation is supported by the hardware. </a:t>
            </a:r>
          </a:p>
          <a:p>
            <a:pPr algn="just">
              <a:lnSpc>
                <a:spcPct val="120000"/>
              </a:lnSpc>
              <a:buFont typeface="Wingdings" panose="05000000000000000000" pitchFamily="2" charset="2"/>
              <a:buChar char="Ø"/>
            </a:pPr>
            <a:r>
              <a:rPr lang="en-US" dirty="0"/>
              <a:t>Most languages include two floating-point types, called float and double. </a:t>
            </a:r>
          </a:p>
          <a:p>
            <a:pPr algn="just">
              <a:lnSpc>
                <a:spcPct val="120000"/>
              </a:lnSpc>
              <a:buFont typeface="Wingdings" panose="05000000000000000000" pitchFamily="2" charset="2"/>
              <a:buChar char="Ø"/>
            </a:pPr>
            <a:r>
              <a:rPr lang="en-US" dirty="0"/>
              <a:t>The float type is the standard size, usually being stored in four bytes of memory. </a:t>
            </a:r>
          </a:p>
          <a:p>
            <a:pPr algn="just">
              <a:lnSpc>
                <a:spcPct val="120000"/>
              </a:lnSpc>
              <a:buFont typeface="Wingdings" panose="05000000000000000000" pitchFamily="2" charset="2"/>
              <a:buChar char="Ø"/>
            </a:pPr>
            <a:r>
              <a:rPr lang="en-US" dirty="0"/>
              <a:t>The double type is provided for situations where larger fractional parts and/or a larger range of exponents is needed. </a:t>
            </a:r>
          </a:p>
          <a:p>
            <a:pPr algn="just">
              <a:lnSpc>
                <a:spcPct val="120000"/>
              </a:lnSpc>
              <a:buFont typeface="Wingdings" panose="05000000000000000000" pitchFamily="2" charset="2"/>
              <a:buChar char="Ø"/>
            </a:pPr>
            <a:r>
              <a:rPr lang="en-US" dirty="0"/>
              <a:t>Double-precision variables usually occupy twice as much storage as float variables and provide at least twice the number of bits of fraction.</a:t>
            </a:r>
            <a:endParaRPr lang="en-IN" dirty="0"/>
          </a:p>
        </p:txBody>
      </p:sp>
    </p:spTree>
    <p:extLst>
      <p:ext uri="{BB962C8B-B14F-4D97-AF65-F5344CB8AC3E}">
        <p14:creationId xmlns:p14="http://schemas.microsoft.com/office/powerpoint/2010/main" val="149551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14" y="158428"/>
            <a:ext cx="9404723" cy="817282"/>
          </a:xfrm>
        </p:spPr>
        <p:txBody>
          <a:bodyPr/>
          <a:lstStyle/>
          <a:p>
            <a:r>
              <a:rPr lang="en-US" sz="4400" b="1" dirty="0"/>
              <a:t>1. Numeric : Floating Point</a:t>
            </a:r>
            <a:endParaRPr lang="en-IN" dirty="0"/>
          </a:p>
        </p:txBody>
      </p:sp>
      <p:sp>
        <p:nvSpPr>
          <p:cNvPr id="3" name="Content Placeholder 2"/>
          <p:cNvSpPr>
            <a:spLocks noGrp="1"/>
          </p:cNvSpPr>
          <p:nvPr>
            <p:ph idx="1"/>
          </p:nvPr>
        </p:nvSpPr>
        <p:spPr>
          <a:xfrm>
            <a:off x="252248" y="893380"/>
            <a:ext cx="11687504" cy="5696606"/>
          </a:xfrm>
        </p:spPr>
        <p:txBody>
          <a:bodyPr>
            <a:normAutofit/>
          </a:bodyPr>
          <a:lstStyle/>
          <a:p>
            <a:pPr>
              <a:lnSpc>
                <a:spcPct val="120000"/>
              </a:lnSpc>
              <a:buFont typeface="Wingdings" panose="05000000000000000000" pitchFamily="2" charset="2"/>
              <a:buChar char="Ø"/>
            </a:pPr>
            <a:r>
              <a:rPr lang="en-US" dirty="0"/>
              <a:t>The collection of values that can be represented by a floating-point type is defined in terms of precision and range. </a:t>
            </a:r>
          </a:p>
          <a:p>
            <a:pPr>
              <a:lnSpc>
                <a:spcPct val="120000"/>
              </a:lnSpc>
              <a:buFont typeface="Wingdings" panose="05000000000000000000" pitchFamily="2" charset="2"/>
              <a:buChar char="Ø"/>
            </a:pPr>
            <a:r>
              <a:rPr lang="en-US" b="1" dirty="0"/>
              <a:t>Precision</a:t>
            </a:r>
            <a:r>
              <a:rPr lang="en-US" dirty="0"/>
              <a:t> is the accuracy of the fractional part of a value, measured as the number of bits.</a:t>
            </a:r>
          </a:p>
          <a:p>
            <a:pPr>
              <a:lnSpc>
                <a:spcPct val="120000"/>
              </a:lnSpc>
              <a:buFont typeface="Wingdings" panose="05000000000000000000" pitchFamily="2" charset="2"/>
              <a:buChar char="Ø"/>
            </a:pPr>
            <a:r>
              <a:rPr lang="en-US" dirty="0"/>
              <a:t>Range is a combination of the range of fractions and, more important, the range of exponents.</a:t>
            </a:r>
            <a:endParaRPr lang="en-IN" dirty="0"/>
          </a:p>
        </p:txBody>
      </p:sp>
      <p:pic>
        <p:nvPicPr>
          <p:cNvPr id="4" name="Picture 3"/>
          <p:cNvPicPr>
            <a:picLocks noChangeAspect="1"/>
          </p:cNvPicPr>
          <p:nvPr/>
        </p:nvPicPr>
        <p:blipFill>
          <a:blip r:embed="rId2"/>
          <a:stretch>
            <a:fillRect/>
          </a:stretch>
        </p:blipFill>
        <p:spPr>
          <a:xfrm>
            <a:off x="439015" y="3354098"/>
            <a:ext cx="4074207" cy="1467284"/>
          </a:xfrm>
          <a:prstGeom prst="rect">
            <a:avLst/>
          </a:prstGeom>
        </p:spPr>
      </p:pic>
      <p:pic>
        <p:nvPicPr>
          <p:cNvPr id="5" name="Picture 4"/>
          <p:cNvPicPr>
            <a:picLocks noChangeAspect="1"/>
          </p:cNvPicPr>
          <p:nvPr/>
        </p:nvPicPr>
        <p:blipFill>
          <a:blip r:embed="rId3"/>
          <a:stretch>
            <a:fillRect/>
          </a:stretch>
        </p:blipFill>
        <p:spPr>
          <a:xfrm>
            <a:off x="5136140" y="3409515"/>
            <a:ext cx="6803612" cy="1395613"/>
          </a:xfrm>
          <a:prstGeom prst="rect">
            <a:avLst/>
          </a:prstGeom>
        </p:spPr>
      </p:pic>
      <p:sp>
        <p:nvSpPr>
          <p:cNvPr id="6" name="TextBox 5"/>
          <p:cNvSpPr txBox="1"/>
          <p:nvPr/>
        </p:nvSpPr>
        <p:spPr>
          <a:xfrm>
            <a:off x="1191491" y="5361709"/>
            <a:ext cx="1883849" cy="369332"/>
          </a:xfrm>
          <a:prstGeom prst="rect">
            <a:avLst/>
          </a:prstGeom>
          <a:noFill/>
        </p:spPr>
        <p:txBody>
          <a:bodyPr wrap="none" rtlCol="0">
            <a:spAutoFit/>
          </a:bodyPr>
          <a:lstStyle/>
          <a:p>
            <a:r>
              <a:rPr lang="en-US" dirty="0"/>
              <a:t>Single Precision</a:t>
            </a:r>
            <a:endParaRPr lang="en-IN" dirty="0"/>
          </a:p>
        </p:txBody>
      </p:sp>
      <p:sp>
        <p:nvSpPr>
          <p:cNvPr id="8" name="TextBox 7"/>
          <p:cNvSpPr txBox="1"/>
          <p:nvPr/>
        </p:nvSpPr>
        <p:spPr>
          <a:xfrm flipH="1">
            <a:off x="7148945" y="5361709"/>
            <a:ext cx="3796146" cy="369332"/>
          </a:xfrm>
          <a:prstGeom prst="rect">
            <a:avLst/>
          </a:prstGeom>
          <a:noFill/>
        </p:spPr>
        <p:txBody>
          <a:bodyPr wrap="square" rtlCol="0">
            <a:spAutoFit/>
          </a:bodyPr>
          <a:lstStyle/>
          <a:p>
            <a:r>
              <a:rPr lang="en-US" dirty="0"/>
              <a:t>Double Precision</a:t>
            </a:r>
            <a:endParaRPr lang="en-IN" dirty="0"/>
          </a:p>
        </p:txBody>
      </p:sp>
    </p:spTree>
    <p:extLst>
      <p:ext uri="{BB962C8B-B14F-4D97-AF65-F5344CB8AC3E}">
        <p14:creationId xmlns:p14="http://schemas.microsoft.com/office/powerpoint/2010/main" val="3773254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14" y="158428"/>
            <a:ext cx="9404723" cy="817282"/>
          </a:xfrm>
        </p:spPr>
        <p:txBody>
          <a:bodyPr/>
          <a:lstStyle/>
          <a:p>
            <a:r>
              <a:rPr lang="en-US" sz="4400" b="1" dirty="0"/>
              <a:t>1. Numeric : Complex</a:t>
            </a:r>
            <a:endParaRPr lang="en-IN" dirty="0"/>
          </a:p>
        </p:txBody>
      </p:sp>
      <p:sp>
        <p:nvSpPr>
          <p:cNvPr id="3" name="Content Placeholder 2"/>
          <p:cNvSpPr>
            <a:spLocks noGrp="1"/>
          </p:cNvSpPr>
          <p:nvPr>
            <p:ph idx="1"/>
          </p:nvPr>
        </p:nvSpPr>
        <p:spPr>
          <a:xfrm>
            <a:off x="252248" y="893380"/>
            <a:ext cx="11687504" cy="5696606"/>
          </a:xfrm>
        </p:spPr>
        <p:txBody>
          <a:bodyPr>
            <a:normAutofit/>
          </a:bodyPr>
          <a:lstStyle/>
          <a:p>
            <a:pPr algn="just">
              <a:lnSpc>
                <a:spcPct val="120000"/>
              </a:lnSpc>
              <a:buFont typeface="Wingdings" panose="05000000000000000000" pitchFamily="2" charset="2"/>
              <a:buChar char="Ø"/>
            </a:pPr>
            <a:r>
              <a:rPr lang="en-US" dirty="0"/>
              <a:t>Some programming languages support a complex data type—for example, Fortran and Python. </a:t>
            </a:r>
          </a:p>
          <a:p>
            <a:pPr algn="just">
              <a:lnSpc>
                <a:spcPct val="120000"/>
              </a:lnSpc>
              <a:buFont typeface="Wingdings" panose="05000000000000000000" pitchFamily="2" charset="2"/>
              <a:buChar char="Ø"/>
            </a:pPr>
            <a:r>
              <a:rPr lang="en-US" dirty="0"/>
              <a:t>Complex values are represented as ordered pairs of floating-point values. In Python, the imaginary part of a complex literal is specified by following it with a j or J.</a:t>
            </a:r>
          </a:p>
          <a:p>
            <a:pPr marL="0" indent="0" algn="just">
              <a:lnSpc>
                <a:spcPct val="120000"/>
              </a:lnSpc>
              <a:buNone/>
            </a:pPr>
            <a:r>
              <a:rPr lang="en-US" dirty="0"/>
              <a:t>		For example, (7 + 3j)</a:t>
            </a:r>
          </a:p>
          <a:p>
            <a:pPr algn="just">
              <a:lnSpc>
                <a:spcPct val="120000"/>
              </a:lnSpc>
              <a:buFont typeface="Wingdings" panose="05000000000000000000" pitchFamily="2" charset="2"/>
              <a:buChar char="Ø"/>
            </a:pPr>
            <a:r>
              <a:rPr lang="en-US" dirty="0"/>
              <a:t>Languages that support a complex type include operations for arithmetic on complex values.</a:t>
            </a:r>
            <a:endParaRPr lang="en-IN" dirty="0"/>
          </a:p>
        </p:txBody>
      </p:sp>
    </p:spTree>
    <p:extLst>
      <p:ext uri="{BB962C8B-B14F-4D97-AF65-F5344CB8AC3E}">
        <p14:creationId xmlns:p14="http://schemas.microsoft.com/office/powerpoint/2010/main" val="245464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14" y="158428"/>
            <a:ext cx="9404723" cy="817282"/>
          </a:xfrm>
        </p:spPr>
        <p:txBody>
          <a:bodyPr/>
          <a:lstStyle/>
          <a:p>
            <a:r>
              <a:rPr lang="en-US" sz="4400" b="1" dirty="0"/>
              <a:t>1. Numeric : Decimal</a:t>
            </a:r>
            <a:endParaRPr lang="en-IN" dirty="0"/>
          </a:p>
        </p:txBody>
      </p:sp>
      <p:sp>
        <p:nvSpPr>
          <p:cNvPr id="3" name="Content Placeholder 2"/>
          <p:cNvSpPr>
            <a:spLocks noGrp="1"/>
          </p:cNvSpPr>
          <p:nvPr>
            <p:ph idx="1"/>
          </p:nvPr>
        </p:nvSpPr>
        <p:spPr>
          <a:xfrm>
            <a:off x="252248" y="893380"/>
            <a:ext cx="11687504" cy="5696606"/>
          </a:xfrm>
        </p:spPr>
        <p:txBody>
          <a:bodyPr>
            <a:normAutofit fontScale="92500" lnSpcReduction="20000"/>
          </a:bodyPr>
          <a:lstStyle/>
          <a:p>
            <a:pPr algn="just">
              <a:lnSpc>
                <a:spcPct val="120000"/>
              </a:lnSpc>
              <a:buFont typeface="Wingdings" panose="05000000000000000000" pitchFamily="2" charset="2"/>
              <a:buChar char="Ø"/>
            </a:pPr>
            <a:r>
              <a:rPr lang="en-US" dirty="0"/>
              <a:t>Most larger computers that are designed to support business systems applications have hardware support for decimal data types. </a:t>
            </a:r>
          </a:p>
          <a:p>
            <a:pPr algn="just">
              <a:lnSpc>
                <a:spcPct val="120000"/>
              </a:lnSpc>
              <a:buFont typeface="Wingdings" panose="05000000000000000000" pitchFamily="2" charset="2"/>
              <a:buChar char="Ø"/>
            </a:pPr>
            <a:r>
              <a:rPr lang="en-US" dirty="0"/>
              <a:t>Decimal data types store a fixed number of decimal digits, with the decimal point at a fixed position in the value. </a:t>
            </a:r>
          </a:p>
          <a:p>
            <a:pPr algn="just">
              <a:lnSpc>
                <a:spcPct val="120000"/>
              </a:lnSpc>
              <a:buFont typeface="Wingdings" panose="05000000000000000000" pitchFamily="2" charset="2"/>
              <a:buChar char="Ø"/>
            </a:pPr>
            <a:r>
              <a:rPr lang="en-US" dirty="0"/>
              <a:t>These are the primary data types for business data processing and are therefore essential to COBOL. C# and F# also have decimal data types.</a:t>
            </a:r>
          </a:p>
          <a:p>
            <a:pPr algn="just">
              <a:lnSpc>
                <a:spcPct val="120000"/>
              </a:lnSpc>
              <a:buFont typeface="Wingdings" panose="05000000000000000000" pitchFamily="2" charset="2"/>
              <a:buChar char="Ø"/>
            </a:pPr>
            <a:r>
              <a:rPr lang="en-US" dirty="0"/>
              <a:t>Float stores an approximate value and decimal stores an exact value. In summary, exact values like money should use decimal, and approximate values like scientific measurements should use float. When multiplying a non integer and dividing by that same number, decimals lose precision while floats do not.</a:t>
            </a:r>
          </a:p>
          <a:p>
            <a:pPr algn="just">
              <a:lnSpc>
                <a:spcPct val="120000"/>
              </a:lnSpc>
              <a:buFont typeface="Wingdings" panose="05000000000000000000" pitchFamily="2" charset="2"/>
              <a:buChar char="Ø"/>
            </a:pPr>
            <a:r>
              <a:rPr lang="en-US" dirty="0"/>
              <a:t>Decimal types have the advantage of being able to precisely store decimal values, at least those within a restricted range, which cannot be done with floating-point. For example, the number 0.1 (in decimal) can be exactly represented in a decimal type, but not in a floating-point type.</a:t>
            </a:r>
          </a:p>
          <a:p>
            <a:pPr algn="just">
              <a:lnSpc>
                <a:spcPct val="120000"/>
              </a:lnSpc>
              <a:buFont typeface="Wingdings" panose="05000000000000000000" pitchFamily="2" charset="2"/>
              <a:buChar char="Ø"/>
            </a:pPr>
            <a:r>
              <a:rPr lang="en-US" dirty="0"/>
              <a:t>The disadvantages of decimal types are that the range of values is restricted because no exponents are allowed, and their representation in memory is mildly wasteful.</a:t>
            </a:r>
            <a:endParaRPr lang="en-IN" dirty="0"/>
          </a:p>
        </p:txBody>
      </p:sp>
    </p:spTree>
    <p:extLst>
      <p:ext uri="{BB962C8B-B14F-4D97-AF65-F5344CB8AC3E}">
        <p14:creationId xmlns:p14="http://schemas.microsoft.com/office/powerpoint/2010/main" val="169287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14" y="158428"/>
            <a:ext cx="9404723" cy="817282"/>
          </a:xfrm>
        </p:spPr>
        <p:txBody>
          <a:bodyPr/>
          <a:lstStyle/>
          <a:p>
            <a:r>
              <a:rPr lang="en-US" sz="4400" b="1" dirty="0"/>
              <a:t>1. Numeric : Decimal</a:t>
            </a:r>
            <a:endParaRPr lang="en-IN" dirty="0"/>
          </a:p>
        </p:txBody>
      </p:sp>
      <p:sp>
        <p:nvSpPr>
          <p:cNvPr id="3" name="Content Placeholder 2"/>
          <p:cNvSpPr>
            <a:spLocks noGrp="1"/>
          </p:cNvSpPr>
          <p:nvPr>
            <p:ph idx="1"/>
          </p:nvPr>
        </p:nvSpPr>
        <p:spPr>
          <a:xfrm>
            <a:off x="252248" y="893380"/>
            <a:ext cx="11687504" cy="5696606"/>
          </a:xfrm>
        </p:spPr>
        <p:txBody>
          <a:bodyPr>
            <a:normAutofit/>
          </a:bodyPr>
          <a:lstStyle/>
          <a:p>
            <a:pPr algn="just">
              <a:lnSpc>
                <a:spcPct val="120000"/>
              </a:lnSpc>
              <a:buFont typeface="Wingdings" panose="05000000000000000000" pitchFamily="2" charset="2"/>
              <a:buChar char="Ø"/>
            </a:pPr>
            <a:r>
              <a:rPr lang="en-US" dirty="0"/>
              <a:t>Decimal types are stored very much like character strings, using binary codes for the decimal digits. These representations are called binary coded decimal (BCD). </a:t>
            </a:r>
          </a:p>
          <a:p>
            <a:pPr algn="just">
              <a:lnSpc>
                <a:spcPct val="120000"/>
              </a:lnSpc>
              <a:buFont typeface="Wingdings" panose="05000000000000000000" pitchFamily="2" charset="2"/>
              <a:buChar char="Ø"/>
            </a:pPr>
            <a:r>
              <a:rPr lang="en-US" dirty="0"/>
              <a:t>In some cases, they are stored one digit per byte, but in others, they are packed two digits per byte. Either way, they take more storage than binary representations. It takes at least four bits to code a decimal digit. Therefore, to store a six-digit coded decimal number requires 24 bits of memory. However, it takes only 20 bits to store the same number in binary. </a:t>
            </a:r>
          </a:p>
          <a:p>
            <a:pPr algn="just">
              <a:lnSpc>
                <a:spcPct val="120000"/>
              </a:lnSpc>
              <a:buFont typeface="Wingdings" panose="05000000000000000000" pitchFamily="2" charset="2"/>
              <a:buChar char="Ø"/>
            </a:pPr>
            <a:r>
              <a:rPr lang="en-US" dirty="0"/>
              <a:t>The operations on decimal values are done in hardware on machines that have such capabilities; otherwise, they are simulated in software.</a:t>
            </a:r>
            <a:endParaRPr lang="en-IN" dirty="0"/>
          </a:p>
        </p:txBody>
      </p:sp>
    </p:spTree>
    <p:extLst>
      <p:ext uri="{BB962C8B-B14F-4D97-AF65-F5344CB8AC3E}">
        <p14:creationId xmlns:p14="http://schemas.microsoft.com/office/powerpoint/2010/main" val="244895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cs typeface="Arial"/>
              </a:rPr>
              <a:t>2. Boolean Types</a:t>
            </a:r>
            <a:endParaRPr lang="en-IN" b="1" dirty="0"/>
          </a:p>
        </p:txBody>
      </p:sp>
      <p:sp>
        <p:nvSpPr>
          <p:cNvPr id="3" name="Content Placeholder 2"/>
          <p:cNvSpPr>
            <a:spLocks noGrp="1"/>
          </p:cNvSpPr>
          <p:nvPr>
            <p:ph idx="1"/>
          </p:nvPr>
        </p:nvSpPr>
        <p:spPr>
          <a:xfrm>
            <a:off x="263236" y="1005610"/>
            <a:ext cx="11839864" cy="5699990"/>
          </a:xfrm>
        </p:spPr>
        <p:txBody>
          <a:bodyPr>
            <a:normAutofit/>
          </a:bodyPr>
          <a:lstStyle/>
          <a:p>
            <a:pPr algn="just">
              <a:buFont typeface="Wingdings" panose="05000000000000000000" pitchFamily="2" charset="2"/>
              <a:buChar char="Ø"/>
            </a:pPr>
            <a:r>
              <a:rPr lang="en-US" sz="2200" dirty="0">
                <a:cs typeface="Arial"/>
              </a:rPr>
              <a:t>Boolean types are the simplest of all types. </a:t>
            </a:r>
          </a:p>
          <a:p>
            <a:pPr algn="just">
              <a:buFont typeface="Wingdings" panose="05000000000000000000" pitchFamily="2" charset="2"/>
              <a:buChar char="Ø"/>
            </a:pPr>
            <a:r>
              <a:rPr lang="en-US" sz="2200" dirty="0">
                <a:cs typeface="Arial"/>
              </a:rPr>
              <a:t>Their range of values has only two elements: one for true and one for false. </a:t>
            </a:r>
          </a:p>
          <a:p>
            <a:pPr algn="just">
              <a:buFont typeface="Wingdings" panose="05000000000000000000" pitchFamily="2" charset="2"/>
              <a:buChar char="Ø"/>
            </a:pPr>
            <a:r>
              <a:rPr lang="en-US" sz="2200" dirty="0">
                <a:cs typeface="Arial"/>
              </a:rPr>
              <a:t>They were introduced in ALGOL 60 and have been included in most general-purpose languages designed since 1960. One popular exception is C89, in which numeric expressions are used as conditionals. In such expressions, all operands with nonzero values are considered true, and zero is considered false. </a:t>
            </a:r>
          </a:p>
          <a:p>
            <a:pPr algn="just">
              <a:buFont typeface="Wingdings" panose="05000000000000000000" pitchFamily="2" charset="2"/>
              <a:buChar char="Ø"/>
            </a:pPr>
            <a:r>
              <a:rPr lang="en-US" sz="2200" dirty="0">
                <a:cs typeface="Arial"/>
              </a:rPr>
              <a:t>Boolean types are often used to represent switches or flags in programs. Although other types, such as integers, can be used for these purposes, the use of Boolean types is more readable.</a:t>
            </a:r>
          </a:p>
          <a:p>
            <a:pPr algn="just">
              <a:buFont typeface="Wingdings" panose="05000000000000000000" pitchFamily="2" charset="2"/>
              <a:buChar char="Ø"/>
            </a:pPr>
            <a:r>
              <a:rPr lang="en-US" sz="2200" dirty="0">
                <a:cs typeface="Arial"/>
              </a:rPr>
              <a:t>A Boolean value could be represented by a single bit, but because a single bit of memory cannot be accessed efficiently on many machines, they are often stored in the smallest efficiently addressable cell of memory, typically a byte.</a:t>
            </a:r>
            <a:endParaRPr lang="en-IN" dirty="0"/>
          </a:p>
        </p:txBody>
      </p:sp>
    </p:spTree>
    <p:extLst>
      <p:ext uri="{BB962C8B-B14F-4D97-AF65-F5344CB8AC3E}">
        <p14:creationId xmlns:p14="http://schemas.microsoft.com/office/powerpoint/2010/main" val="103230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cs typeface="Arial"/>
              </a:rPr>
              <a:t>3. Character Types</a:t>
            </a:r>
            <a:endParaRPr lang="en-IN" b="1" dirty="0"/>
          </a:p>
        </p:txBody>
      </p:sp>
      <p:sp>
        <p:nvSpPr>
          <p:cNvPr id="3" name="Content Placeholder 2"/>
          <p:cNvSpPr>
            <a:spLocks noGrp="1"/>
          </p:cNvSpPr>
          <p:nvPr>
            <p:ph idx="1"/>
          </p:nvPr>
        </p:nvSpPr>
        <p:spPr>
          <a:xfrm>
            <a:off x="263236" y="1005610"/>
            <a:ext cx="11839864" cy="5699990"/>
          </a:xfrm>
        </p:spPr>
        <p:txBody>
          <a:bodyPr>
            <a:normAutofit fontScale="92500" lnSpcReduction="10000"/>
          </a:bodyPr>
          <a:lstStyle/>
          <a:p>
            <a:pPr algn="just">
              <a:lnSpc>
                <a:spcPct val="120000"/>
              </a:lnSpc>
              <a:buFont typeface="Wingdings" panose="05000000000000000000" pitchFamily="2" charset="2"/>
              <a:buChar char="Ø"/>
            </a:pPr>
            <a:r>
              <a:rPr lang="en-US" sz="2200" dirty="0">
                <a:cs typeface="Arial"/>
              </a:rPr>
              <a:t>Character data are stored in computers as numeric </a:t>
            </a:r>
            <a:r>
              <a:rPr lang="en-US" sz="2200" dirty="0" err="1">
                <a:cs typeface="Arial"/>
              </a:rPr>
              <a:t>codings</a:t>
            </a:r>
            <a:r>
              <a:rPr lang="en-US" sz="2200" dirty="0">
                <a:cs typeface="Arial"/>
              </a:rPr>
              <a:t>. </a:t>
            </a:r>
          </a:p>
          <a:p>
            <a:pPr algn="just">
              <a:lnSpc>
                <a:spcPct val="120000"/>
              </a:lnSpc>
              <a:buFont typeface="Wingdings" panose="05000000000000000000" pitchFamily="2" charset="2"/>
              <a:buChar char="Ø"/>
            </a:pPr>
            <a:r>
              <a:rPr lang="en-US" sz="2200" dirty="0">
                <a:cs typeface="Arial"/>
              </a:rPr>
              <a:t>Traditionally, the most commonly used coding was the 8-bit code ASCII (American Standard Code for Information Interchange), which uses the values 0 to 127 to code 128 different characters. </a:t>
            </a:r>
          </a:p>
          <a:p>
            <a:pPr algn="just">
              <a:lnSpc>
                <a:spcPct val="120000"/>
              </a:lnSpc>
              <a:buFont typeface="Wingdings" panose="05000000000000000000" pitchFamily="2" charset="2"/>
              <a:buChar char="Ø"/>
            </a:pPr>
            <a:r>
              <a:rPr lang="en-US" sz="2200" dirty="0">
                <a:cs typeface="Arial"/>
              </a:rPr>
              <a:t>ISO 8859-1 is another 8-bit character code, but it allows 256 different characters. Ada 95+ uses ISO 8859-1.</a:t>
            </a:r>
          </a:p>
          <a:p>
            <a:pPr algn="just">
              <a:lnSpc>
                <a:spcPct val="120000"/>
              </a:lnSpc>
              <a:buFont typeface="Wingdings" panose="05000000000000000000" pitchFamily="2" charset="2"/>
              <a:buChar char="Ø"/>
            </a:pPr>
            <a:r>
              <a:rPr lang="en-US" dirty="0"/>
              <a:t>Because of the globalization of business and the need for computers to communicate with other computers around the world, the ASCII character set became inadequate. In response, in 1991, the Unicode Consortium published the UCS-2 standard, a 16-bit character set. This character code is often called Unicode. Unicode includes the characters from most of the world’s natural languages. </a:t>
            </a:r>
          </a:p>
          <a:p>
            <a:pPr marL="0" indent="0" algn="just">
              <a:lnSpc>
                <a:spcPct val="120000"/>
              </a:lnSpc>
              <a:buNone/>
            </a:pPr>
            <a:r>
              <a:rPr lang="en-US" dirty="0"/>
              <a:t>	For example, Unicode includes the Cyrillic alphabet, as used in Serbia, and the Thai digits.</a:t>
            </a:r>
          </a:p>
          <a:p>
            <a:pPr marL="0" indent="0" algn="just">
              <a:lnSpc>
                <a:spcPct val="120000"/>
              </a:lnSpc>
              <a:buNone/>
            </a:pPr>
            <a:r>
              <a:rPr lang="en-US" dirty="0"/>
              <a:t>	The first 128 characters of Unicode are identical to those of ASCII. Java was the first widely  used 	language 	to use the Unicode character set. Since then, it has found its way into 	JavaScript, 	Python, Perl, C#, and F#.</a:t>
            </a:r>
          </a:p>
        </p:txBody>
      </p:sp>
    </p:spTree>
    <p:extLst>
      <p:ext uri="{BB962C8B-B14F-4D97-AF65-F5344CB8AC3E}">
        <p14:creationId xmlns:p14="http://schemas.microsoft.com/office/powerpoint/2010/main" val="2201850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cs typeface="Arial"/>
              </a:rPr>
              <a:t>3. Character Types</a:t>
            </a:r>
            <a:endParaRPr lang="en-IN" b="1" dirty="0"/>
          </a:p>
        </p:txBody>
      </p:sp>
      <p:sp>
        <p:nvSpPr>
          <p:cNvPr id="3" name="Content Placeholder 2"/>
          <p:cNvSpPr>
            <a:spLocks noGrp="1"/>
          </p:cNvSpPr>
          <p:nvPr>
            <p:ph idx="1"/>
          </p:nvPr>
        </p:nvSpPr>
        <p:spPr>
          <a:xfrm>
            <a:off x="263236" y="1005610"/>
            <a:ext cx="11839864" cy="5699990"/>
          </a:xfrm>
        </p:spPr>
        <p:txBody>
          <a:bodyPr>
            <a:normAutofit/>
          </a:bodyPr>
          <a:lstStyle/>
          <a:p>
            <a:pPr algn="just">
              <a:lnSpc>
                <a:spcPct val="120000"/>
              </a:lnSpc>
              <a:buFont typeface="Wingdings" panose="05000000000000000000" pitchFamily="2" charset="2"/>
              <a:buChar char="Ø"/>
            </a:pPr>
            <a:r>
              <a:rPr lang="en-US" dirty="0"/>
              <a:t>After 1991, the Unicode Consortium, in cooperation with the International Standards Organization (ISO), developed a 4-byte character code named UCS-4, or UTF-32, which is described in the ISO/IEC 10646 Standard, published in 2000.</a:t>
            </a:r>
          </a:p>
          <a:p>
            <a:pPr algn="just">
              <a:lnSpc>
                <a:spcPct val="120000"/>
              </a:lnSpc>
              <a:buFont typeface="Wingdings" panose="05000000000000000000" pitchFamily="2" charset="2"/>
              <a:buChar char="Ø"/>
            </a:pPr>
            <a:r>
              <a:rPr lang="en-US" dirty="0"/>
              <a:t>To provide the means of processing </a:t>
            </a:r>
            <a:r>
              <a:rPr lang="en-US" dirty="0" err="1"/>
              <a:t>codings</a:t>
            </a:r>
            <a:r>
              <a:rPr lang="en-US" dirty="0"/>
              <a:t> of single characters, most programming languages include a primitive type for them. However, Python supports single characters only as character strings of length 1.</a:t>
            </a:r>
            <a:endParaRPr lang="en-IN" dirty="0"/>
          </a:p>
        </p:txBody>
      </p:sp>
    </p:spTree>
    <p:extLst>
      <p:ext uri="{BB962C8B-B14F-4D97-AF65-F5344CB8AC3E}">
        <p14:creationId xmlns:p14="http://schemas.microsoft.com/office/powerpoint/2010/main" val="1426381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3.4 Character String Types</a:t>
            </a:r>
            <a:endParaRPr lang="en-IN" b="1" dirty="0"/>
          </a:p>
        </p:txBody>
      </p:sp>
      <p:sp>
        <p:nvSpPr>
          <p:cNvPr id="3" name="Content Placeholder 2"/>
          <p:cNvSpPr>
            <a:spLocks noGrp="1"/>
          </p:cNvSpPr>
          <p:nvPr>
            <p:ph idx="1"/>
          </p:nvPr>
        </p:nvSpPr>
        <p:spPr>
          <a:xfrm>
            <a:off x="263236" y="1005610"/>
            <a:ext cx="11839864" cy="5699990"/>
          </a:xfrm>
        </p:spPr>
        <p:txBody>
          <a:bodyPr>
            <a:normAutofit/>
          </a:bodyPr>
          <a:lstStyle/>
          <a:p>
            <a:pPr algn="just">
              <a:lnSpc>
                <a:spcPct val="120000"/>
              </a:lnSpc>
              <a:buFont typeface="Wingdings" panose="05000000000000000000" pitchFamily="2" charset="2"/>
              <a:buChar char="Ø"/>
            </a:pPr>
            <a:r>
              <a:rPr lang="en-US" sz="2200" dirty="0">
                <a:cs typeface="Arial"/>
              </a:rPr>
              <a:t>A character string type is one in which the values consist of sequences of characters. </a:t>
            </a:r>
          </a:p>
          <a:p>
            <a:pPr algn="just">
              <a:lnSpc>
                <a:spcPct val="120000"/>
              </a:lnSpc>
              <a:buFont typeface="Wingdings" panose="05000000000000000000" pitchFamily="2" charset="2"/>
              <a:buChar char="Ø"/>
            </a:pPr>
            <a:r>
              <a:rPr lang="en-US" sz="2200" dirty="0">
                <a:cs typeface="Arial"/>
              </a:rPr>
              <a:t>Character string constants are used to label output, and the input and output of all kinds of data are often done in terms of strings. </a:t>
            </a:r>
          </a:p>
          <a:p>
            <a:pPr algn="just">
              <a:lnSpc>
                <a:spcPct val="120000"/>
              </a:lnSpc>
              <a:buFont typeface="Wingdings" panose="05000000000000000000" pitchFamily="2" charset="2"/>
              <a:buChar char="Ø"/>
            </a:pPr>
            <a:r>
              <a:rPr lang="en-US" sz="2200" dirty="0">
                <a:cs typeface="Arial"/>
              </a:rPr>
              <a:t>Character strings also are an essential type for all programs that do character manipulation.</a:t>
            </a:r>
          </a:p>
        </p:txBody>
      </p:sp>
    </p:spTree>
    <p:extLst>
      <p:ext uri="{BB962C8B-B14F-4D97-AF65-F5344CB8AC3E}">
        <p14:creationId xmlns:p14="http://schemas.microsoft.com/office/powerpoint/2010/main" val="2172103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3.4 Character String Types</a:t>
            </a:r>
            <a:endParaRPr lang="en-IN" b="1" dirty="0"/>
          </a:p>
        </p:txBody>
      </p:sp>
      <p:sp>
        <p:nvSpPr>
          <p:cNvPr id="3" name="Content Placeholder 2"/>
          <p:cNvSpPr>
            <a:spLocks noGrp="1"/>
          </p:cNvSpPr>
          <p:nvPr>
            <p:ph idx="1"/>
          </p:nvPr>
        </p:nvSpPr>
        <p:spPr>
          <a:xfrm>
            <a:off x="263236" y="1005610"/>
            <a:ext cx="11839864" cy="5699990"/>
          </a:xfrm>
        </p:spPr>
        <p:txBody>
          <a:bodyPr>
            <a:normAutofit/>
          </a:bodyPr>
          <a:lstStyle/>
          <a:p>
            <a:pPr marL="0" indent="0" algn="just">
              <a:lnSpc>
                <a:spcPct val="120000"/>
              </a:lnSpc>
              <a:buNone/>
            </a:pPr>
            <a:r>
              <a:rPr lang="en-IN" sz="3200" b="1" dirty="0"/>
              <a:t>Design Issues :</a:t>
            </a:r>
          </a:p>
          <a:p>
            <a:pPr algn="just">
              <a:lnSpc>
                <a:spcPct val="120000"/>
              </a:lnSpc>
              <a:buFont typeface="Wingdings" panose="05000000000000000000" pitchFamily="2" charset="2"/>
              <a:buChar char="Ø"/>
            </a:pPr>
            <a:r>
              <a:rPr lang="en-US" dirty="0"/>
              <a:t>The two most important design issues that are specific to character string types are the following:</a:t>
            </a:r>
          </a:p>
          <a:p>
            <a:pPr marL="400050" lvl="1" indent="0" algn="just">
              <a:lnSpc>
                <a:spcPct val="120000"/>
              </a:lnSpc>
              <a:buNone/>
            </a:pPr>
            <a:r>
              <a:rPr lang="en-US" b="1" dirty="0"/>
              <a:t>a) Should strings be simply a special kind of character array or a primitive type?</a:t>
            </a:r>
          </a:p>
          <a:p>
            <a:pPr marL="400050" lvl="1" indent="0" algn="just">
              <a:lnSpc>
                <a:spcPct val="120000"/>
              </a:lnSpc>
              <a:buNone/>
            </a:pPr>
            <a:r>
              <a:rPr lang="en-US" b="1" dirty="0"/>
              <a:t>b) Should strings have static or dynamic length?</a:t>
            </a:r>
          </a:p>
          <a:p>
            <a:pPr marL="400050" lvl="1" indent="0" algn="just">
              <a:lnSpc>
                <a:spcPct val="120000"/>
              </a:lnSpc>
              <a:buNone/>
            </a:pPr>
            <a:endParaRPr lang="en-US" b="1" dirty="0"/>
          </a:p>
        </p:txBody>
      </p:sp>
    </p:spTree>
    <p:extLst>
      <p:ext uri="{BB962C8B-B14F-4D97-AF65-F5344CB8AC3E}">
        <p14:creationId xmlns:p14="http://schemas.microsoft.com/office/powerpoint/2010/main" val="343877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1" y="135218"/>
            <a:ext cx="9404723" cy="741082"/>
          </a:xfrm>
        </p:spPr>
        <p:txBody>
          <a:bodyPr/>
          <a:lstStyle/>
          <a:p>
            <a:r>
              <a:rPr lang="en-US" dirty="0"/>
              <a:t>Topics :</a:t>
            </a:r>
            <a:endParaRPr lang="en-IN" dirty="0"/>
          </a:p>
        </p:txBody>
      </p:sp>
      <p:sp>
        <p:nvSpPr>
          <p:cNvPr id="3" name="Content Placeholder 2"/>
          <p:cNvSpPr>
            <a:spLocks noGrp="1"/>
          </p:cNvSpPr>
          <p:nvPr>
            <p:ph idx="1"/>
          </p:nvPr>
        </p:nvSpPr>
        <p:spPr>
          <a:xfrm>
            <a:off x="419100" y="876300"/>
            <a:ext cx="11201400" cy="5981700"/>
          </a:xfrm>
        </p:spPr>
        <p:txBody>
          <a:bodyPr>
            <a:normAutofit fontScale="70000" lnSpcReduction="20000"/>
          </a:bodyPr>
          <a:lstStyle/>
          <a:p>
            <a:pPr fontAlgn="base">
              <a:lnSpc>
                <a:spcPct val="120000"/>
              </a:lnSpc>
            </a:pPr>
            <a:r>
              <a:rPr lang="en-US" dirty="0"/>
              <a:t>3.1 Introduction </a:t>
            </a:r>
          </a:p>
          <a:p>
            <a:pPr fontAlgn="base">
              <a:lnSpc>
                <a:spcPct val="120000"/>
              </a:lnSpc>
            </a:pPr>
            <a:r>
              <a:rPr lang="en-US" dirty="0"/>
              <a:t>3.2 Primitive Data Types </a:t>
            </a:r>
          </a:p>
          <a:p>
            <a:pPr fontAlgn="base">
              <a:lnSpc>
                <a:spcPct val="120000"/>
              </a:lnSpc>
            </a:pPr>
            <a:r>
              <a:rPr lang="en-US" dirty="0"/>
              <a:t>3.3 Numeric Types: Integer, Floating point, Complex, Decimal, Boolean Types, Character Types. </a:t>
            </a:r>
          </a:p>
          <a:p>
            <a:pPr fontAlgn="base">
              <a:lnSpc>
                <a:spcPct val="120000"/>
              </a:lnSpc>
            </a:pPr>
            <a:r>
              <a:rPr lang="en-US" dirty="0"/>
              <a:t>3.4 Character String Types </a:t>
            </a:r>
          </a:p>
          <a:p>
            <a:pPr fontAlgn="base">
              <a:lnSpc>
                <a:spcPct val="120000"/>
              </a:lnSpc>
            </a:pPr>
            <a:r>
              <a:rPr lang="en-US" dirty="0"/>
              <a:t>3.5 Design Issues, Strings and Their Operations, String Length Operations, Evaluation, Implementation of Character String Types </a:t>
            </a:r>
          </a:p>
          <a:p>
            <a:pPr fontAlgn="base">
              <a:lnSpc>
                <a:spcPct val="120000"/>
              </a:lnSpc>
            </a:pPr>
            <a:r>
              <a:rPr lang="en-US" dirty="0"/>
              <a:t>3.6 User defined Ordinal types, Enumeration types, Design Evaluation Subrange types, </a:t>
            </a:r>
            <a:r>
              <a:rPr lang="en-US" dirty="0" err="1"/>
              <a:t>Ada‟s</a:t>
            </a:r>
            <a:r>
              <a:rPr lang="en-US" dirty="0"/>
              <a:t> design Evaluation Implementation of user defined ordinal types. </a:t>
            </a:r>
          </a:p>
          <a:p>
            <a:pPr fontAlgn="base">
              <a:lnSpc>
                <a:spcPct val="120000"/>
              </a:lnSpc>
            </a:pPr>
            <a:r>
              <a:rPr lang="en-US" dirty="0"/>
              <a:t>3.7 Array types. </a:t>
            </a:r>
          </a:p>
          <a:p>
            <a:pPr fontAlgn="base">
              <a:lnSpc>
                <a:spcPct val="120000"/>
              </a:lnSpc>
            </a:pPr>
            <a:r>
              <a:rPr lang="en-US" dirty="0"/>
              <a:t>3.8 Design issues, Arrays and indices, Subscript bindings and array categories, Heterogeneous arrays, Array initialization, Array operations, Rectangular and Jagged arrays, Slices, Evaluation, Implementation of Array Types </a:t>
            </a:r>
          </a:p>
          <a:p>
            <a:pPr fontAlgn="base">
              <a:lnSpc>
                <a:spcPct val="120000"/>
              </a:lnSpc>
            </a:pPr>
            <a:r>
              <a:rPr lang="en-US" dirty="0"/>
              <a:t>3.9 Associative Arrays: Structure and operations, Implementing associative arrays. </a:t>
            </a:r>
          </a:p>
          <a:p>
            <a:pPr fontAlgn="base">
              <a:lnSpc>
                <a:spcPct val="120000"/>
              </a:lnSpc>
            </a:pPr>
            <a:r>
              <a:rPr lang="en-US" dirty="0"/>
              <a:t>3.10 Record types: Definitions of records, References to record fields, Operations on records, Evaluation, implementation of Record types </a:t>
            </a:r>
          </a:p>
          <a:p>
            <a:pPr fontAlgn="base">
              <a:lnSpc>
                <a:spcPct val="120000"/>
              </a:lnSpc>
            </a:pPr>
            <a:r>
              <a:rPr lang="en-US" dirty="0"/>
              <a:t>3.11 Union Types: Design issues, Discriminated versus Free unions, Evaluation, Implementation of Union types. </a:t>
            </a:r>
          </a:p>
          <a:p>
            <a:pPr fontAlgn="base">
              <a:lnSpc>
                <a:spcPct val="120000"/>
              </a:lnSpc>
            </a:pPr>
            <a:r>
              <a:rPr lang="en-US" dirty="0"/>
              <a:t>3.12 Pointer and Reference Types: Design issues, Pointer operations, Pointer problems, dangling pointers, Lost heap dynamic variables, Pointers in C and C++, Reference types, Evaluation </a:t>
            </a:r>
          </a:p>
          <a:p>
            <a:pPr fontAlgn="base">
              <a:lnSpc>
                <a:spcPct val="120000"/>
              </a:lnSpc>
            </a:pPr>
            <a:r>
              <a:rPr lang="en-US" dirty="0"/>
              <a:t>3.13 Implementation of pointer and reference types </a:t>
            </a:r>
          </a:p>
          <a:p>
            <a:pPr fontAlgn="base">
              <a:lnSpc>
                <a:spcPct val="120000"/>
              </a:lnSpc>
            </a:pPr>
            <a:r>
              <a:rPr lang="en-US" dirty="0"/>
              <a:t>3.14 Representation of pointers and references, Solution to dangling pointer problem, Heap management </a:t>
            </a:r>
          </a:p>
        </p:txBody>
      </p:sp>
    </p:spTree>
    <p:extLst>
      <p:ext uri="{BB962C8B-B14F-4D97-AF65-F5344CB8AC3E}">
        <p14:creationId xmlns:p14="http://schemas.microsoft.com/office/powerpoint/2010/main" val="431964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3.4 Character String Types</a:t>
            </a:r>
            <a:endParaRPr lang="en-IN" b="1" dirty="0"/>
          </a:p>
        </p:txBody>
      </p:sp>
      <p:sp>
        <p:nvSpPr>
          <p:cNvPr id="3" name="Content Placeholder 2"/>
          <p:cNvSpPr>
            <a:spLocks noGrp="1"/>
          </p:cNvSpPr>
          <p:nvPr>
            <p:ph idx="1"/>
          </p:nvPr>
        </p:nvSpPr>
        <p:spPr>
          <a:xfrm>
            <a:off x="263236" y="1005610"/>
            <a:ext cx="11839864" cy="5699990"/>
          </a:xfrm>
        </p:spPr>
        <p:txBody>
          <a:bodyPr>
            <a:noAutofit/>
          </a:bodyPr>
          <a:lstStyle/>
          <a:p>
            <a:pPr marL="0" indent="0" algn="just">
              <a:lnSpc>
                <a:spcPct val="120000"/>
              </a:lnSpc>
              <a:buNone/>
            </a:pPr>
            <a:r>
              <a:rPr lang="en-US" b="1" dirty="0"/>
              <a:t>a) Should strings be simply a special kind of character array or a primitive type?</a:t>
            </a:r>
          </a:p>
          <a:p>
            <a:pPr marL="285750" algn="just">
              <a:lnSpc>
                <a:spcPct val="120000"/>
              </a:lnSpc>
              <a:buFont typeface="Wingdings" panose="05000000000000000000" pitchFamily="2" charset="2"/>
              <a:buChar char="Ø"/>
            </a:pPr>
            <a:r>
              <a:rPr lang="en-US" sz="1600" dirty="0"/>
              <a:t>If strings are not defined as a primitive type, string data is usually stored in arrays of single characters and referenced as such in the language. This is the approach taken by C and C++.</a:t>
            </a:r>
          </a:p>
          <a:p>
            <a:pPr marL="285750" algn="just">
              <a:lnSpc>
                <a:spcPct val="120000"/>
              </a:lnSpc>
              <a:buFont typeface="Wingdings" panose="05000000000000000000" pitchFamily="2" charset="2"/>
              <a:buChar char="Ø"/>
            </a:pPr>
            <a:r>
              <a:rPr lang="en-US" sz="1600" dirty="0"/>
              <a:t>C and C++ use char arrays to store character strings. </a:t>
            </a:r>
          </a:p>
          <a:p>
            <a:pPr marL="0" indent="0" algn="just">
              <a:lnSpc>
                <a:spcPct val="120000"/>
              </a:lnSpc>
              <a:buNone/>
            </a:pPr>
            <a:r>
              <a:rPr lang="en-US" sz="1600" dirty="0"/>
              <a:t>			char </a:t>
            </a:r>
            <a:r>
              <a:rPr lang="en-US" sz="1600" dirty="0" err="1"/>
              <a:t>str</a:t>
            </a:r>
            <a:r>
              <a:rPr lang="en-US" sz="1600" dirty="0"/>
              <a:t>[] = "apples";</a:t>
            </a:r>
          </a:p>
          <a:p>
            <a:pPr marL="0" indent="0" algn="just">
              <a:lnSpc>
                <a:spcPct val="120000"/>
              </a:lnSpc>
              <a:buNone/>
            </a:pPr>
            <a:r>
              <a:rPr lang="en-US" sz="1600" dirty="0"/>
              <a:t>	In this example, </a:t>
            </a:r>
            <a:r>
              <a:rPr lang="en-US" sz="1600" dirty="0" err="1"/>
              <a:t>str</a:t>
            </a:r>
            <a:r>
              <a:rPr lang="en-US" sz="1600" dirty="0"/>
              <a:t> is an array of char elements, specifically apples\0, where \0 is the null 	character.</a:t>
            </a:r>
            <a:endParaRPr lang="en-IN" sz="1600" dirty="0"/>
          </a:p>
          <a:p>
            <a:pPr algn="just">
              <a:lnSpc>
                <a:spcPct val="120000"/>
              </a:lnSpc>
              <a:buFont typeface="Wingdings" panose="05000000000000000000" pitchFamily="2" charset="2"/>
              <a:buChar char="Ø"/>
            </a:pPr>
            <a:r>
              <a:rPr lang="en-US" sz="1600" dirty="0"/>
              <a:t>In Java, strings are supported by the String class, whose values are constant strings, and the </a:t>
            </a:r>
            <a:r>
              <a:rPr lang="en-US" sz="1600" dirty="0" err="1"/>
              <a:t>StringBuffer</a:t>
            </a:r>
            <a:r>
              <a:rPr lang="en-US" sz="1600" dirty="0"/>
              <a:t> class, whose values are changeable and are more like arrays of single characters. These values are specified with methods of the </a:t>
            </a:r>
            <a:r>
              <a:rPr lang="en-US" sz="1600" dirty="0" err="1"/>
              <a:t>StringBuffer</a:t>
            </a:r>
            <a:r>
              <a:rPr lang="en-US" sz="1600" dirty="0"/>
              <a:t> class. </a:t>
            </a:r>
          </a:p>
          <a:p>
            <a:pPr algn="just">
              <a:lnSpc>
                <a:spcPct val="120000"/>
              </a:lnSpc>
              <a:buFont typeface="Wingdings" panose="05000000000000000000" pitchFamily="2" charset="2"/>
              <a:buChar char="Ø"/>
            </a:pPr>
            <a:r>
              <a:rPr lang="en-US" sz="1600" dirty="0"/>
              <a:t>C# and Ruby include string classes that are similar to those of Java.</a:t>
            </a:r>
          </a:p>
          <a:p>
            <a:pPr algn="just">
              <a:lnSpc>
                <a:spcPct val="120000"/>
              </a:lnSpc>
              <a:buFont typeface="Wingdings" panose="05000000000000000000" pitchFamily="2" charset="2"/>
              <a:buChar char="Ø"/>
            </a:pPr>
            <a:r>
              <a:rPr lang="en-US" sz="1600" dirty="0"/>
              <a:t>Python includes strings as a primitive However, Python strings are immutable, similar to the String class objects of Java.</a:t>
            </a:r>
          </a:p>
          <a:p>
            <a:pPr algn="just">
              <a:lnSpc>
                <a:spcPct val="120000"/>
              </a:lnSpc>
              <a:buFont typeface="Wingdings" panose="05000000000000000000" pitchFamily="2" charset="2"/>
              <a:buChar char="Ø"/>
            </a:pPr>
            <a:r>
              <a:rPr lang="en-US" sz="1600" dirty="0"/>
              <a:t>In F#, strings are a class. Individual characters, which are represented in Unicode UTF-16, can be accessed, but not changed. </a:t>
            </a:r>
          </a:p>
          <a:p>
            <a:pPr algn="just">
              <a:lnSpc>
                <a:spcPct val="120000"/>
              </a:lnSpc>
              <a:buFont typeface="Wingdings" panose="05000000000000000000" pitchFamily="2" charset="2"/>
              <a:buChar char="Ø"/>
            </a:pPr>
            <a:r>
              <a:rPr lang="en-US" sz="1600" dirty="0"/>
              <a:t>In ML, string is a primitive immutable type. </a:t>
            </a:r>
            <a:endParaRPr lang="en-IN" sz="1600" dirty="0"/>
          </a:p>
        </p:txBody>
      </p:sp>
    </p:spTree>
    <p:extLst>
      <p:ext uri="{BB962C8B-B14F-4D97-AF65-F5344CB8AC3E}">
        <p14:creationId xmlns:p14="http://schemas.microsoft.com/office/powerpoint/2010/main" val="2029354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3.4 Character String Types</a:t>
            </a:r>
            <a:endParaRPr lang="en-IN" b="1" dirty="0"/>
          </a:p>
        </p:txBody>
      </p:sp>
      <p:sp>
        <p:nvSpPr>
          <p:cNvPr id="3" name="Content Placeholder 2"/>
          <p:cNvSpPr>
            <a:spLocks noGrp="1"/>
          </p:cNvSpPr>
          <p:nvPr>
            <p:ph idx="1"/>
          </p:nvPr>
        </p:nvSpPr>
        <p:spPr>
          <a:xfrm>
            <a:off x="263236" y="1005610"/>
            <a:ext cx="11839864" cy="5699990"/>
          </a:xfrm>
        </p:spPr>
        <p:txBody>
          <a:bodyPr>
            <a:noAutofit/>
          </a:bodyPr>
          <a:lstStyle/>
          <a:p>
            <a:pPr marL="0" indent="0" algn="just">
              <a:lnSpc>
                <a:spcPct val="120000"/>
              </a:lnSpc>
              <a:buNone/>
            </a:pPr>
            <a:r>
              <a:rPr lang="en-US" sz="2400" b="1" dirty="0"/>
              <a:t>b) Should strings have static or dynamic length? (String length options) </a:t>
            </a:r>
          </a:p>
          <a:p>
            <a:pPr marL="285750" algn="just">
              <a:lnSpc>
                <a:spcPct val="120000"/>
              </a:lnSpc>
              <a:buFont typeface="Wingdings" panose="05000000000000000000" pitchFamily="2" charset="2"/>
              <a:buChar char="Ø"/>
            </a:pPr>
            <a:r>
              <a:rPr lang="en-US" sz="1600" dirty="0"/>
              <a:t>There are several design choices regarding the length of string values. </a:t>
            </a:r>
          </a:p>
          <a:p>
            <a:pPr marL="285750" algn="just">
              <a:lnSpc>
                <a:spcPct val="120000"/>
              </a:lnSpc>
              <a:buFont typeface="Wingdings" panose="05000000000000000000" pitchFamily="2" charset="2"/>
              <a:buChar char="Ø"/>
            </a:pPr>
            <a:r>
              <a:rPr lang="en-US" sz="1600" dirty="0"/>
              <a:t>First, the length can be static and set when the string is created. Such a string is called a static length string. This is the choice for the strings of Python, the immutable objects of Java’s String class, as well as similar classes in the C++ standard class library, Ruby’s built-in String class, and the .NET class library available to C# and F#.</a:t>
            </a:r>
          </a:p>
          <a:p>
            <a:pPr marL="285750" algn="just">
              <a:lnSpc>
                <a:spcPct val="120000"/>
              </a:lnSpc>
              <a:buFont typeface="Wingdings" panose="05000000000000000000" pitchFamily="2" charset="2"/>
              <a:buChar char="Ø"/>
            </a:pPr>
            <a:r>
              <a:rPr lang="en-US" sz="1600" dirty="0"/>
              <a:t>The second option is to allow strings to have varying length up to a declared and fixed maximum set by the variable’s definition, as exemplified by the strings in C and the C-style strings of C++. These are called limited dynamic length strings. Such string variables can store any number of characters between zero and the maximum. Recall that strings in C use a special character to indicate the end of the string’s characters, rather than maintaining the string length.</a:t>
            </a:r>
          </a:p>
          <a:p>
            <a:pPr marL="285750" algn="just">
              <a:lnSpc>
                <a:spcPct val="120000"/>
              </a:lnSpc>
              <a:buFont typeface="Wingdings" panose="05000000000000000000" pitchFamily="2" charset="2"/>
              <a:buChar char="Ø"/>
            </a:pPr>
            <a:r>
              <a:rPr lang="en-US" sz="1600" dirty="0"/>
              <a:t>The third option is to allow strings to have varying length with no maximum, as in JavaScript, Perl, and the standard C++ library. These are called dynamic length strings. This option requires the overhead of dynamic storage allocation and deallocation but provides maximum flexibility.</a:t>
            </a:r>
          </a:p>
          <a:p>
            <a:pPr marL="285750" algn="just">
              <a:lnSpc>
                <a:spcPct val="120000"/>
              </a:lnSpc>
              <a:buFont typeface="Wingdings" panose="05000000000000000000" pitchFamily="2" charset="2"/>
              <a:buChar char="Ø"/>
            </a:pPr>
            <a:r>
              <a:rPr lang="en-US" sz="1600" dirty="0"/>
              <a:t>Ada 95+ supports all three string length options.</a:t>
            </a:r>
            <a:endParaRPr lang="en-IN" sz="1600" dirty="0"/>
          </a:p>
        </p:txBody>
      </p:sp>
    </p:spTree>
    <p:extLst>
      <p:ext uri="{BB962C8B-B14F-4D97-AF65-F5344CB8AC3E}">
        <p14:creationId xmlns:p14="http://schemas.microsoft.com/office/powerpoint/2010/main" val="2027200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3.4 Character String Types</a:t>
            </a:r>
            <a:endParaRPr lang="en-IN" b="1" dirty="0"/>
          </a:p>
        </p:txBody>
      </p:sp>
      <p:sp>
        <p:nvSpPr>
          <p:cNvPr id="3" name="Content Placeholder 2"/>
          <p:cNvSpPr>
            <a:spLocks noGrp="1"/>
          </p:cNvSpPr>
          <p:nvPr>
            <p:ph idx="1"/>
          </p:nvPr>
        </p:nvSpPr>
        <p:spPr>
          <a:xfrm>
            <a:off x="263236" y="1005610"/>
            <a:ext cx="11839864" cy="5699990"/>
          </a:xfrm>
        </p:spPr>
        <p:txBody>
          <a:bodyPr>
            <a:normAutofit fontScale="85000" lnSpcReduction="20000"/>
          </a:bodyPr>
          <a:lstStyle/>
          <a:p>
            <a:pPr marL="0" indent="0" algn="just">
              <a:lnSpc>
                <a:spcPct val="120000"/>
              </a:lnSpc>
              <a:buNone/>
            </a:pPr>
            <a:r>
              <a:rPr lang="en-IN" sz="3200" b="1" dirty="0"/>
              <a:t>Strings and Their Operations :</a:t>
            </a:r>
          </a:p>
          <a:p>
            <a:pPr algn="just">
              <a:lnSpc>
                <a:spcPct val="120000"/>
              </a:lnSpc>
              <a:buFont typeface="Wingdings" panose="05000000000000000000" pitchFamily="2" charset="2"/>
              <a:buChar char="Ø"/>
            </a:pPr>
            <a:r>
              <a:rPr lang="en-US" dirty="0"/>
              <a:t>The most common string operations are assignment, catenation, substring reference, comparison, and pattern matching.</a:t>
            </a:r>
          </a:p>
          <a:p>
            <a:pPr algn="just">
              <a:lnSpc>
                <a:spcPct val="120000"/>
              </a:lnSpc>
              <a:buFont typeface="Wingdings" panose="05000000000000000000" pitchFamily="2" charset="2"/>
              <a:buChar char="Ø"/>
            </a:pPr>
            <a:r>
              <a:rPr lang="en-US" dirty="0"/>
              <a:t>A substring reference is a reference to a substring of a given string. Substring references are discussed in the more general context of arrays, where the substring references are called slices.</a:t>
            </a:r>
          </a:p>
          <a:p>
            <a:pPr algn="just">
              <a:lnSpc>
                <a:spcPct val="120000"/>
              </a:lnSpc>
              <a:buFont typeface="Wingdings" panose="05000000000000000000" pitchFamily="2" charset="2"/>
              <a:buChar char="Ø"/>
            </a:pPr>
            <a:r>
              <a:rPr lang="en-US" dirty="0"/>
              <a:t>In general, both assignment and comparison operations on character strings are complicated by the possibility of string operands of different lengths. 	For example, what happens when a longer string is assigned to a shorter string, or vice 	versa? Usually, simple and sensible choices are made for these situations.</a:t>
            </a:r>
          </a:p>
          <a:p>
            <a:pPr algn="just">
              <a:lnSpc>
                <a:spcPct val="120000"/>
              </a:lnSpc>
              <a:buFont typeface="Wingdings" panose="05000000000000000000" pitchFamily="2" charset="2"/>
              <a:buChar char="Ø"/>
            </a:pPr>
            <a:r>
              <a:rPr lang="en-US" dirty="0"/>
              <a:t>Pattern matching is another fundamental character string operation. In some languages, pattern matching is supported directly in the language. In others, it is provided by a function or class library.</a:t>
            </a:r>
          </a:p>
          <a:p>
            <a:pPr algn="just">
              <a:lnSpc>
                <a:spcPct val="120000"/>
              </a:lnSpc>
              <a:buFont typeface="Wingdings" panose="05000000000000000000" pitchFamily="2" charset="2"/>
              <a:buChar char="Ø"/>
            </a:pPr>
            <a:r>
              <a:rPr lang="en-US" dirty="0"/>
              <a:t>C and C++ languages uses character array to store string and provide a collection of string operations through standard libraries. Many uses of strings and many of the library functions use the convention that character strings are terminated with a special character, null, which is represented with zero. This is an alternative to maintaining the length of string variables. The library operations simply carry out their operations until the null character appears in the string being operated on. Some of the most commonly used library functions are </a:t>
            </a:r>
            <a:r>
              <a:rPr lang="en-US" dirty="0" err="1"/>
              <a:t>strcpy</a:t>
            </a:r>
            <a:r>
              <a:rPr lang="en-US" dirty="0"/>
              <a:t>, </a:t>
            </a:r>
            <a:r>
              <a:rPr lang="en-US" dirty="0" err="1"/>
              <a:t>strcmp</a:t>
            </a:r>
            <a:r>
              <a:rPr lang="en-US" dirty="0"/>
              <a:t>, </a:t>
            </a:r>
            <a:r>
              <a:rPr lang="en-US" dirty="0" err="1"/>
              <a:t>strlen</a:t>
            </a:r>
            <a:r>
              <a:rPr lang="en-US" dirty="0"/>
              <a:t>, etc.  The parameters and return values for most of the string manipulation functions are char pointers that point to arrays of char. Parameters can also be string literals.</a:t>
            </a:r>
          </a:p>
          <a:p>
            <a:pPr algn="just">
              <a:lnSpc>
                <a:spcPct val="120000"/>
              </a:lnSpc>
              <a:buFont typeface="Wingdings" panose="05000000000000000000" pitchFamily="2" charset="2"/>
              <a:buChar char="Ø"/>
            </a:pPr>
            <a:endParaRPr lang="en-US" dirty="0"/>
          </a:p>
          <a:p>
            <a:pPr algn="just">
              <a:lnSpc>
                <a:spcPct val="12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4247327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3.4 Character String Types</a:t>
            </a:r>
            <a:endParaRPr lang="en-IN" b="1" dirty="0"/>
          </a:p>
        </p:txBody>
      </p:sp>
      <p:sp>
        <p:nvSpPr>
          <p:cNvPr id="3" name="Content Placeholder 2"/>
          <p:cNvSpPr>
            <a:spLocks noGrp="1"/>
          </p:cNvSpPr>
          <p:nvPr>
            <p:ph idx="1"/>
          </p:nvPr>
        </p:nvSpPr>
        <p:spPr>
          <a:xfrm>
            <a:off x="263236" y="1005610"/>
            <a:ext cx="11839864" cy="5699990"/>
          </a:xfrm>
        </p:spPr>
        <p:txBody>
          <a:bodyPr>
            <a:normAutofit fontScale="92500" lnSpcReduction="20000"/>
          </a:bodyPr>
          <a:lstStyle/>
          <a:p>
            <a:pPr marL="0" indent="0" algn="just">
              <a:lnSpc>
                <a:spcPct val="120000"/>
              </a:lnSpc>
              <a:buNone/>
            </a:pPr>
            <a:r>
              <a:rPr lang="en-IN" sz="3200" b="1" dirty="0"/>
              <a:t>Strings and Their Operations :</a:t>
            </a:r>
          </a:p>
          <a:p>
            <a:pPr algn="just">
              <a:lnSpc>
                <a:spcPct val="120000"/>
              </a:lnSpc>
              <a:buFont typeface="Wingdings" panose="05000000000000000000" pitchFamily="2" charset="2"/>
              <a:buChar char="Ø"/>
            </a:pPr>
            <a:r>
              <a:rPr lang="en-US" dirty="0"/>
              <a:t>Python includes strings as a primitive type and has operations for substring reference, catenation, indexing to access individual characters, as well as methods for searching and replacement. There is also an operation for character membership in a string. So, even though Python’s strings are primitive types, for character and substring references, they act very much like arrays of characters. However, Python strings are immutable, similar to the String class objects of Java.</a:t>
            </a:r>
          </a:p>
          <a:p>
            <a:pPr algn="just">
              <a:lnSpc>
                <a:spcPct val="120000"/>
              </a:lnSpc>
              <a:buFont typeface="Wingdings" panose="05000000000000000000" pitchFamily="2" charset="2"/>
              <a:buChar char="Ø"/>
            </a:pPr>
            <a:r>
              <a:rPr lang="en-US" dirty="0"/>
              <a:t>In F#, strings are a class and strings can be concatenated with the + operator. </a:t>
            </a:r>
          </a:p>
          <a:p>
            <a:pPr algn="just">
              <a:lnSpc>
                <a:spcPct val="120000"/>
              </a:lnSpc>
              <a:buFont typeface="Wingdings" panose="05000000000000000000" pitchFamily="2" charset="2"/>
              <a:buChar char="Ø"/>
            </a:pPr>
            <a:r>
              <a:rPr lang="en-US" dirty="0"/>
              <a:t>In ML, string is a primitive immutable type. It uses ^ for its catenation operator and includes functions for substring referencing and getting the size of a string.</a:t>
            </a:r>
          </a:p>
          <a:p>
            <a:pPr algn="just">
              <a:lnSpc>
                <a:spcPct val="120000"/>
              </a:lnSpc>
              <a:buFont typeface="Wingdings" panose="05000000000000000000" pitchFamily="2" charset="2"/>
              <a:buChar char="Ø"/>
            </a:pPr>
            <a:r>
              <a:rPr lang="en-US" dirty="0"/>
              <a:t>Perl, JavaScript, Ruby, and PHP include built-in pattern-matching operations. In these languages, the pattern-matching expressions are somewhat loosely based on mathematical regular expressions. In fact, they are often called regular expressions. </a:t>
            </a:r>
          </a:p>
          <a:p>
            <a:pPr marL="0" indent="0" algn="just">
              <a:lnSpc>
                <a:spcPct val="120000"/>
              </a:lnSpc>
              <a:buNone/>
            </a:pPr>
            <a:r>
              <a:rPr lang="en-US" dirty="0"/>
              <a:t>	For example :           /[A-</a:t>
            </a:r>
            <a:r>
              <a:rPr lang="en-US" dirty="0" err="1"/>
              <a:t>Za</a:t>
            </a:r>
            <a:r>
              <a:rPr lang="en-US" dirty="0"/>
              <a:t>-z][A-</a:t>
            </a:r>
            <a:r>
              <a:rPr lang="en-US" dirty="0" err="1"/>
              <a:t>Za</a:t>
            </a:r>
            <a:r>
              <a:rPr lang="en-US" dirty="0"/>
              <a:t>-z\d]+/   </a:t>
            </a:r>
          </a:p>
          <a:p>
            <a:pPr marL="0" indent="0" algn="just">
              <a:lnSpc>
                <a:spcPct val="120000"/>
              </a:lnSpc>
              <a:buNone/>
            </a:pPr>
            <a:r>
              <a:rPr lang="en-US" dirty="0"/>
              <a:t>	This pattern matches (or describes) the typical name form in programming languages, where 	‘d’ indicates digit.</a:t>
            </a:r>
          </a:p>
          <a:p>
            <a:pPr algn="just">
              <a:lnSpc>
                <a:spcPct val="12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1689635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3.4 Character String Types</a:t>
            </a:r>
            <a:endParaRPr lang="en-IN" b="1" dirty="0"/>
          </a:p>
        </p:txBody>
      </p:sp>
      <p:sp>
        <p:nvSpPr>
          <p:cNvPr id="3" name="Content Placeholder 2"/>
          <p:cNvSpPr>
            <a:spLocks noGrp="1"/>
          </p:cNvSpPr>
          <p:nvPr>
            <p:ph idx="1"/>
          </p:nvPr>
        </p:nvSpPr>
        <p:spPr>
          <a:xfrm>
            <a:off x="263236" y="1005610"/>
            <a:ext cx="11839864" cy="5699990"/>
          </a:xfrm>
        </p:spPr>
        <p:txBody>
          <a:bodyPr>
            <a:normAutofit lnSpcReduction="10000"/>
          </a:bodyPr>
          <a:lstStyle/>
          <a:p>
            <a:pPr marL="0" indent="0" algn="just">
              <a:lnSpc>
                <a:spcPct val="120000"/>
              </a:lnSpc>
              <a:buNone/>
            </a:pPr>
            <a:r>
              <a:rPr lang="en-IN" sz="3200" b="1" dirty="0"/>
              <a:t>Evaluation (Advantages / Importance) :</a:t>
            </a:r>
          </a:p>
          <a:p>
            <a:pPr algn="just">
              <a:lnSpc>
                <a:spcPct val="120000"/>
              </a:lnSpc>
              <a:buFont typeface="Wingdings" panose="05000000000000000000" pitchFamily="2" charset="2"/>
              <a:buChar char="Ø"/>
            </a:pPr>
            <a:r>
              <a:rPr lang="en-US" dirty="0"/>
              <a:t>String types are important to the </a:t>
            </a:r>
            <a:r>
              <a:rPr lang="en-US" dirty="0" err="1"/>
              <a:t>writability</a:t>
            </a:r>
            <a:r>
              <a:rPr lang="en-US" dirty="0"/>
              <a:t> of a language.</a:t>
            </a:r>
          </a:p>
          <a:p>
            <a:pPr algn="just">
              <a:lnSpc>
                <a:spcPct val="120000"/>
              </a:lnSpc>
              <a:buFont typeface="Wingdings" panose="05000000000000000000" pitchFamily="2" charset="2"/>
              <a:buChar char="Ø"/>
            </a:pPr>
            <a:r>
              <a:rPr lang="en-US" dirty="0"/>
              <a:t>Dealing with strings as arrays can be more cumbersome than dealing with a primitive string type.  For example, consider a language that treats strings as arrays of characters and does not have a predefined function that does what </a:t>
            </a:r>
            <a:r>
              <a:rPr lang="en-US" dirty="0" err="1"/>
              <a:t>strcpy</a:t>
            </a:r>
            <a:r>
              <a:rPr lang="en-US" dirty="0"/>
              <a:t> in C does. Then, a simple assignment of one string to another would require a loop. </a:t>
            </a:r>
          </a:p>
          <a:p>
            <a:pPr algn="just">
              <a:lnSpc>
                <a:spcPct val="120000"/>
              </a:lnSpc>
              <a:buFont typeface="Wingdings" panose="05000000000000000000" pitchFamily="2" charset="2"/>
              <a:buChar char="Ø"/>
            </a:pPr>
            <a:r>
              <a:rPr lang="en-US" dirty="0"/>
              <a:t>The addition of strings as a primitive type to a language is not costly in terms of either language or compiler complexity. Therefore, it is difficult to justify the omission of primitive string types in some contemporary languages.  Providing strings through a standard library is nearly as convenient as having them as a primitive type.</a:t>
            </a:r>
          </a:p>
          <a:p>
            <a:pPr algn="just">
              <a:lnSpc>
                <a:spcPct val="120000"/>
              </a:lnSpc>
              <a:buFont typeface="Wingdings" panose="05000000000000000000" pitchFamily="2" charset="2"/>
              <a:buChar char="Ø"/>
            </a:pPr>
            <a:r>
              <a:rPr lang="en-US" dirty="0"/>
              <a:t>String operations such as simple pattern matching and catenation are essential and should be included for string type values. Although dynamic-length strings are obviously the most flexible, the overhead of their implementation must be weighed against that additional flexibility.</a:t>
            </a:r>
          </a:p>
        </p:txBody>
      </p:sp>
    </p:spTree>
    <p:extLst>
      <p:ext uri="{BB962C8B-B14F-4D97-AF65-F5344CB8AC3E}">
        <p14:creationId xmlns:p14="http://schemas.microsoft.com/office/powerpoint/2010/main" val="2273755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3.4 Character String Types</a:t>
            </a:r>
            <a:endParaRPr lang="en-IN" b="1" dirty="0"/>
          </a:p>
        </p:txBody>
      </p:sp>
      <p:sp>
        <p:nvSpPr>
          <p:cNvPr id="3" name="Content Placeholder 2"/>
          <p:cNvSpPr>
            <a:spLocks noGrp="1"/>
          </p:cNvSpPr>
          <p:nvPr>
            <p:ph idx="1"/>
          </p:nvPr>
        </p:nvSpPr>
        <p:spPr>
          <a:xfrm>
            <a:off x="263236" y="1005610"/>
            <a:ext cx="11839864" cy="5699990"/>
          </a:xfrm>
        </p:spPr>
        <p:txBody>
          <a:bodyPr>
            <a:normAutofit/>
          </a:bodyPr>
          <a:lstStyle/>
          <a:p>
            <a:pPr marL="0" indent="0" algn="just">
              <a:lnSpc>
                <a:spcPct val="120000"/>
              </a:lnSpc>
              <a:buNone/>
            </a:pPr>
            <a:r>
              <a:rPr lang="en-US" sz="3200" b="1" dirty="0"/>
              <a:t>Implementation of Character String Types:</a:t>
            </a:r>
          </a:p>
          <a:p>
            <a:pPr algn="just">
              <a:lnSpc>
                <a:spcPct val="120000"/>
              </a:lnSpc>
              <a:buFont typeface="Wingdings" panose="05000000000000000000" pitchFamily="2" charset="2"/>
              <a:buChar char="Ø"/>
            </a:pPr>
            <a:r>
              <a:rPr lang="en-US" dirty="0"/>
              <a:t>Character string types could be supported directly in hardware; but in most cases, software is used to implement string storage, retrieval, and manipulation.</a:t>
            </a:r>
          </a:p>
          <a:p>
            <a:pPr algn="just">
              <a:lnSpc>
                <a:spcPct val="120000"/>
              </a:lnSpc>
              <a:buFont typeface="Wingdings" panose="05000000000000000000" pitchFamily="2" charset="2"/>
              <a:buChar char="Ø"/>
            </a:pPr>
            <a:r>
              <a:rPr lang="en-US" dirty="0"/>
              <a:t>When character string types are represented as character arrays, the language often supplies few operations.</a:t>
            </a:r>
          </a:p>
          <a:p>
            <a:pPr algn="just">
              <a:lnSpc>
                <a:spcPct val="120000"/>
              </a:lnSpc>
              <a:buFont typeface="Wingdings" panose="05000000000000000000" pitchFamily="2" charset="2"/>
              <a:buChar char="Ø"/>
            </a:pPr>
            <a:r>
              <a:rPr lang="en-US" b="1" dirty="0"/>
              <a:t>A descriptor for a static character </a:t>
            </a:r>
            <a:r>
              <a:rPr lang="en-US" dirty="0"/>
              <a:t>string type, which is required only during compilation, has three fields. The first field of every descriptor is the name of the type. In the case of static character strings, the second field is the type’s length (in characters). The third field is the address of the first character. </a:t>
            </a:r>
          </a:p>
          <a:p>
            <a:pPr marL="0" indent="0" algn="just">
              <a:lnSpc>
                <a:spcPct val="120000"/>
              </a:lnSpc>
              <a:buNone/>
            </a:pPr>
            <a:endParaRPr lang="en-US" dirty="0"/>
          </a:p>
        </p:txBody>
      </p:sp>
      <p:pic>
        <p:nvPicPr>
          <p:cNvPr id="4" name="Picture 3"/>
          <p:cNvPicPr>
            <a:picLocks noChangeAspect="1"/>
          </p:cNvPicPr>
          <p:nvPr/>
        </p:nvPicPr>
        <p:blipFill>
          <a:blip r:embed="rId3"/>
          <a:stretch>
            <a:fillRect/>
          </a:stretch>
        </p:blipFill>
        <p:spPr>
          <a:xfrm>
            <a:off x="4173393" y="5045651"/>
            <a:ext cx="2547746" cy="1521403"/>
          </a:xfrm>
          <a:prstGeom prst="rect">
            <a:avLst/>
          </a:prstGeom>
        </p:spPr>
      </p:pic>
      <p:sp>
        <p:nvSpPr>
          <p:cNvPr id="7" name="TextBox 6"/>
          <p:cNvSpPr txBox="1"/>
          <p:nvPr/>
        </p:nvSpPr>
        <p:spPr>
          <a:xfrm>
            <a:off x="6844145" y="5541818"/>
            <a:ext cx="2892138" cy="646331"/>
          </a:xfrm>
          <a:prstGeom prst="rect">
            <a:avLst/>
          </a:prstGeom>
          <a:noFill/>
        </p:spPr>
        <p:txBody>
          <a:bodyPr wrap="none" rtlCol="0">
            <a:spAutoFit/>
          </a:bodyPr>
          <a:lstStyle/>
          <a:p>
            <a:r>
              <a:rPr lang="en-US" dirty="0"/>
              <a:t>Compile-time descriptor</a:t>
            </a:r>
          </a:p>
          <a:p>
            <a:r>
              <a:rPr lang="en-US" dirty="0"/>
              <a:t>for static strings</a:t>
            </a:r>
            <a:endParaRPr lang="en-IN" dirty="0"/>
          </a:p>
        </p:txBody>
      </p:sp>
    </p:spTree>
    <p:extLst>
      <p:ext uri="{BB962C8B-B14F-4D97-AF65-F5344CB8AC3E}">
        <p14:creationId xmlns:p14="http://schemas.microsoft.com/office/powerpoint/2010/main" val="2315688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3.4 Character String Types</a:t>
            </a:r>
            <a:endParaRPr lang="en-IN" b="1" dirty="0"/>
          </a:p>
        </p:txBody>
      </p:sp>
      <p:sp>
        <p:nvSpPr>
          <p:cNvPr id="3" name="Content Placeholder 2"/>
          <p:cNvSpPr>
            <a:spLocks noGrp="1"/>
          </p:cNvSpPr>
          <p:nvPr>
            <p:ph idx="1"/>
          </p:nvPr>
        </p:nvSpPr>
        <p:spPr>
          <a:xfrm>
            <a:off x="263236" y="1005610"/>
            <a:ext cx="11839864" cy="5699990"/>
          </a:xfrm>
        </p:spPr>
        <p:txBody>
          <a:bodyPr>
            <a:normAutofit/>
          </a:bodyPr>
          <a:lstStyle/>
          <a:p>
            <a:pPr marL="0" indent="0" algn="just">
              <a:lnSpc>
                <a:spcPct val="120000"/>
              </a:lnSpc>
              <a:buNone/>
            </a:pPr>
            <a:r>
              <a:rPr lang="en-US" sz="3200" b="1" dirty="0"/>
              <a:t>Implementation of Character String Types:</a:t>
            </a:r>
          </a:p>
          <a:p>
            <a:pPr algn="just">
              <a:lnSpc>
                <a:spcPct val="120000"/>
              </a:lnSpc>
              <a:buFont typeface="Wingdings" panose="05000000000000000000" pitchFamily="2" charset="2"/>
              <a:buChar char="Ø"/>
            </a:pPr>
            <a:r>
              <a:rPr lang="en-US" b="1" dirty="0"/>
              <a:t>Dynamic length strings </a:t>
            </a:r>
            <a:r>
              <a:rPr lang="en-US" dirty="0"/>
              <a:t>require a simpler run-time descriptor because only the current length needs to be stored. Although descriptors are represented as independent blocks of storage, in most cases, they are stored in the symbol table.</a:t>
            </a:r>
          </a:p>
          <a:p>
            <a:pPr algn="just">
              <a:lnSpc>
                <a:spcPct val="120000"/>
              </a:lnSpc>
              <a:buFont typeface="Wingdings" panose="05000000000000000000" pitchFamily="2" charset="2"/>
              <a:buChar char="Ø"/>
            </a:pPr>
            <a:endParaRPr lang="en-US" dirty="0"/>
          </a:p>
          <a:p>
            <a:pPr algn="just">
              <a:lnSpc>
                <a:spcPct val="120000"/>
              </a:lnSpc>
              <a:buFont typeface="Wingdings" panose="05000000000000000000" pitchFamily="2" charset="2"/>
              <a:buChar char="Ø"/>
            </a:pPr>
            <a:endParaRPr lang="en-US" dirty="0"/>
          </a:p>
          <a:p>
            <a:pPr algn="just">
              <a:lnSpc>
                <a:spcPct val="120000"/>
              </a:lnSpc>
              <a:buFont typeface="Wingdings" panose="05000000000000000000" pitchFamily="2" charset="2"/>
              <a:buChar char="Ø"/>
            </a:pPr>
            <a:endParaRPr lang="en-US" dirty="0"/>
          </a:p>
          <a:p>
            <a:pPr algn="just">
              <a:lnSpc>
                <a:spcPct val="120000"/>
              </a:lnSpc>
              <a:buFont typeface="Wingdings" panose="05000000000000000000" pitchFamily="2" charset="2"/>
              <a:buChar char="Ø"/>
            </a:pPr>
            <a:endParaRPr lang="en-US" dirty="0"/>
          </a:p>
          <a:p>
            <a:pPr algn="just">
              <a:lnSpc>
                <a:spcPct val="120000"/>
              </a:lnSpc>
              <a:buFont typeface="Wingdings" panose="05000000000000000000" pitchFamily="2" charset="2"/>
              <a:buChar char="Ø"/>
            </a:pPr>
            <a:endParaRPr lang="en-US" dirty="0"/>
          </a:p>
          <a:p>
            <a:pPr algn="just">
              <a:lnSpc>
                <a:spcPct val="120000"/>
              </a:lnSpc>
              <a:buFont typeface="Wingdings" panose="05000000000000000000" pitchFamily="2" charset="2"/>
              <a:buChar char="Ø"/>
            </a:pPr>
            <a:r>
              <a:rPr lang="en-US" b="1" dirty="0"/>
              <a:t>The limited dynamic strings of C and C++ </a:t>
            </a:r>
            <a:r>
              <a:rPr lang="en-US" dirty="0"/>
              <a:t>do not require run-time descriptors, because the end of a string is marked with the null character. They do not need the maximum length, because index values in array references are not range-checked in these languages.</a:t>
            </a:r>
          </a:p>
          <a:p>
            <a:pPr algn="just">
              <a:lnSpc>
                <a:spcPct val="120000"/>
              </a:lnSpc>
              <a:buFont typeface="Wingdings" panose="05000000000000000000" pitchFamily="2" charset="2"/>
              <a:buChar char="Ø"/>
            </a:pPr>
            <a:endParaRPr lang="en-US" dirty="0"/>
          </a:p>
          <a:p>
            <a:pPr algn="just">
              <a:lnSpc>
                <a:spcPct val="120000"/>
              </a:lnSpc>
              <a:buFont typeface="Wingdings" panose="05000000000000000000" pitchFamily="2" charset="2"/>
              <a:buChar char="Ø"/>
            </a:pPr>
            <a:endParaRPr lang="en-US" dirty="0"/>
          </a:p>
          <a:p>
            <a:pPr algn="just">
              <a:lnSpc>
                <a:spcPct val="120000"/>
              </a:lnSpc>
              <a:buFont typeface="Wingdings" panose="05000000000000000000" pitchFamily="2" charset="2"/>
              <a:buChar char="Ø"/>
            </a:pPr>
            <a:endParaRPr lang="en-US" dirty="0"/>
          </a:p>
        </p:txBody>
      </p:sp>
      <p:pic>
        <p:nvPicPr>
          <p:cNvPr id="5" name="Picture 4"/>
          <p:cNvPicPr>
            <a:picLocks noChangeAspect="1"/>
          </p:cNvPicPr>
          <p:nvPr/>
        </p:nvPicPr>
        <p:blipFill>
          <a:blip r:embed="rId3"/>
          <a:stretch>
            <a:fillRect/>
          </a:stretch>
        </p:blipFill>
        <p:spPr>
          <a:xfrm>
            <a:off x="3294326" y="2992582"/>
            <a:ext cx="3120870" cy="2135332"/>
          </a:xfrm>
          <a:prstGeom prst="rect">
            <a:avLst/>
          </a:prstGeom>
        </p:spPr>
      </p:pic>
      <p:sp>
        <p:nvSpPr>
          <p:cNvPr id="6" name="TextBox 5"/>
          <p:cNvSpPr txBox="1"/>
          <p:nvPr/>
        </p:nvSpPr>
        <p:spPr>
          <a:xfrm>
            <a:off x="6802581" y="3588327"/>
            <a:ext cx="4350327" cy="646331"/>
          </a:xfrm>
          <a:prstGeom prst="rect">
            <a:avLst/>
          </a:prstGeom>
          <a:noFill/>
        </p:spPr>
        <p:txBody>
          <a:bodyPr wrap="square" rtlCol="0">
            <a:spAutoFit/>
          </a:bodyPr>
          <a:lstStyle/>
          <a:p>
            <a:r>
              <a:rPr lang="en-US" dirty="0"/>
              <a:t>Run-time descriptor for</a:t>
            </a:r>
          </a:p>
          <a:p>
            <a:r>
              <a:rPr lang="en-US" dirty="0"/>
              <a:t>limited dynamic strings</a:t>
            </a:r>
            <a:endParaRPr lang="en-IN" dirty="0"/>
          </a:p>
        </p:txBody>
      </p:sp>
    </p:spTree>
    <p:extLst>
      <p:ext uri="{BB962C8B-B14F-4D97-AF65-F5344CB8AC3E}">
        <p14:creationId xmlns:p14="http://schemas.microsoft.com/office/powerpoint/2010/main" val="3137095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3.4 Character String Types</a:t>
            </a:r>
            <a:endParaRPr lang="en-IN" b="1" dirty="0"/>
          </a:p>
        </p:txBody>
      </p:sp>
      <p:sp>
        <p:nvSpPr>
          <p:cNvPr id="3" name="Content Placeholder 2"/>
          <p:cNvSpPr>
            <a:spLocks noGrp="1"/>
          </p:cNvSpPr>
          <p:nvPr>
            <p:ph idx="1"/>
          </p:nvPr>
        </p:nvSpPr>
        <p:spPr>
          <a:xfrm>
            <a:off x="263236" y="1005610"/>
            <a:ext cx="11839864" cy="5699990"/>
          </a:xfrm>
        </p:spPr>
        <p:txBody>
          <a:bodyPr>
            <a:normAutofit fontScale="85000" lnSpcReduction="10000"/>
          </a:bodyPr>
          <a:lstStyle/>
          <a:p>
            <a:pPr marL="0" indent="0" algn="just">
              <a:lnSpc>
                <a:spcPct val="120000"/>
              </a:lnSpc>
              <a:buNone/>
            </a:pPr>
            <a:r>
              <a:rPr lang="en-US" sz="3200" b="1" dirty="0"/>
              <a:t>Implementation of Character String Types:</a:t>
            </a:r>
          </a:p>
          <a:p>
            <a:pPr algn="just">
              <a:lnSpc>
                <a:spcPct val="120000"/>
              </a:lnSpc>
              <a:buFont typeface="Wingdings" panose="05000000000000000000" pitchFamily="2" charset="2"/>
              <a:buChar char="Ø"/>
            </a:pPr>
            <a:r>
              <a:rPr lang="en-US" b="1" dirty="0"/>
              <a:t>Static length and limited dynamic length strings </a:t>
            </a:r>
            <a:r>
              <a:rPr lang="en-US" dirty="0"/>
              <a:t>require no special dynamic storage allocation. </a:t>
            </a:r>
            <a:r>
              <a:rPr lang="en-US" dirty="0" err="1"/>
              <a:t>Ithe</a:t>
            </a:r>
            <a:r>
              <a:rPr lang="en-US" dirty="0"/>
              <a:t> case of limited n dynamic length strings, sufficient storage for the maximum length is allocated when the string variable is bound to storage, so only a single allocation process is involved.</a:t>
            </a:r>
          </a:p>
          <a:p>
            <a:pPr algn="just">
              <a:lnSpc>
                <a:spcPct val="120000"/>
              </a:lnSpc>
              <a:buFont typeface="Wingdings" panose="05000000000000000000" pitchFamily="2" charset="2"/>
              <a:buChar char="Ø"/>
            </a:pPr>
            <a:r>
              <a:rPr lang="en-US" b="1" dirty="0"/>
              <a:t>Dynamic length strings </a:t>
            </a:r>
            <a:r>
              <a:rPr lang="en-US" dirty="0"/>
              <a:t>require more complex storage management. The length of a string, and therefore the storage to which it is bound, must grow and shrink dynamically. There are three approaches to supporting the dynamic allocation and deallocation that is required for dynamic length strings. </a:t>
            </a:r>
          </a:p>
          <a:p>
            <a:pPr marL="857250" lvl="1" indent="-457200" algn="just">
              <a:lnSpc>
                <a:spcPct val="120000"/>
              </a:lnSpc>
              <a:buFont typeface="+mj-lt"/>
              <a:buAutoNum type="arabicPeriod"/>
            </a:pPr>
            <a:r>
              <a:rPr lang="en-US" dirty="0"/>
              <a:t>In first approach, strings can be stored in a linked list, so that when a string grows, the newly required cells can come from anywhere in the heap. The drawbacks to this method are the extra storage occupied by the links in the list representation and the necessary complexity of string operations.</a:t>
            </a:r>
          </a:p>
          <a:p>
            <a:pPr marL="857250" lvl="1" indent="-457200" algn="just">
              <a:lnSpc>
                <a:spcPct val="120000"/>
              </a:lnSpc>
              <a:buFont typeface="+mj-lt"/>
              <a:buAutoNum type="arabicPeriod"/>
            </a:pPr>
            <a:r>
              <a:rPr lang="en-US" dirty="0"/>
              <a:t>The second approach is to store strings as arrays of pointers to individual characters allocated in the heap. This method still uses extra memory, but string processing can be faster than with the linked-list approach.</a:t>
            </a:r>
          </a:p>
          <a:p>
            <a:pPr marL="857250" lvl="1" indent="-457200" algn="just">
              <a:lnSpc>
                <a:spcPct val="120000"/>
              </a:lnSpc>
              <a:buFont typeface="+mj-lt"/>
              <a:buAutoNum type="arabicPeriod"/>
            </a:pPr>
            <a:r>
              <a:rPr lang="en-US" dirty="0"/>
              <a:t>The third alternative is to store complete strings in adjacent storage cells. The problem with this method arises when a string grows: How can storage that is adjacent to the existing cells continue to be allocated for the string variable? Frequently, such storage is not available. Instead, a new area of memory is found that can store the complete new string, and the old part is moved to this area. Then, the memory cells used for the old string are deal located. This latter approach is the one typically used. </a:t>
            </a:r>
          </a:p>
          <a:p>
            <a:pPr algn="just">
              <a:lnSpc>
                <a:spcPct val="12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1504708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3.6 </a:t>
            </a:r>
            <a:r>
              <a:rPr lang="en-IN" b="1" dirty="0"/>
              <a:t>User defined Ordinal types</a:t>
            </a:r>
          </a:p>
        </p:txBody>
      </p:sp>
      <p:sp>
        <p:nvSpPr>
          <p:cNvPr id="3" name="Content Placeholder 2"/>
          <p:cNvSpPr>
            <a:spLocks noGrp="1"/>
          </p:cNvSpPr>
          <p:nvPr>
            <p:ph idx="1"/>
          </p:nvPr>
        </p:nvSpPr>
        <p:spPr>
          <a:xfrm>
            <a:off x="263236" y="1005610"/>
            <a:ext cx="11839864" cy="5699990"/>
          </a:xfrm>
        </p:spPr>
        <p:txBody>
          <a:bodyPr>
            <a:normAutofit/>
          </a:bodyPr>
          <a:lstStyle/>
          <a:p>
            <a:pPr algn="just">
              <a:lnSpc>
                <a:spcPct val="120000"/>
              </a:lnSpc>
              <a:buFont typeface="Wingdings" panose="05000000000000000000" pitchFamily="2" charset="2"/>
              <a:buChar char="Ø"/>
            </a:pPr>
            <a:r>
              <a:rPr lang="en-US" sz="3200" dirty="0"/>
              <a:t>An ordinal type is one in which the range of possible values can be easily associated with the set of positive integers. In Java, for example, </a:t>
            </a:r>
            <a:r>
              <a:rPr lang="en-US" sz="3200"/>
              <a:t>the primitiveordinal </a:t>
            </a:r>
            <a:r>
              <a:rPr lang="en-US" sz="3200" dirty="0"/>
              <a:t>types are integer, char, and </a:t>
            </a:r>
            <a:r>
              <a:rPr lang="en-US" sz="3200" dirty="0" err="1"/>
              <a:t>boolean</a:t>
            </a:r>
            <a:r>
              <a:rPr lang="en-US" sz="3200" dirty="0"/>
              <a:t>. </a:t>
            </a:r>
          </a:p>
          <a:p>
            <a:pPr algn="just">
              <a:lnSpc>
                <a:spcPct val="120000"/>
              </a:lnSpc>
              <a:buFont typeface="Wingdings" panose="05000000000000000000" pitchFamily="2" charset="2"/>
              <a:buChar char="Ø"/>
            </a:pPr>
            <a:r>
              <a:rPr lang="en-US" sz="3200" dirty="0"/>
              <a:t>There are two user-defined ordinal types that have been supported by programming languages: </a:t>
            </a:r>
          </a:p>
          <a:p>
            <a:pPr marL="914400" lvl="1" indent="-514350" algn="just">
              <a:lnSpc>
                <a:spcPct val="120000"/>
              </a:lnSpc>
              <a:buAutoNum type="arabicPeriod"/>
            </a:pPr>
            <a:r>
              <a:rPr lang="en-US" sz="3000" dirty="0"/>
              <a:t>Enumeration </a:t>
            </a:r>
          </a:p>
          <a:p>
            <a:pPr marL="914400" lvl="1" indent="-514350" algn="just">
              <a:lnSpc>
                <a:spcPct val="120000"/>
              </a:lnSpc>
              <a:buAutoNum type="arabicPeriod"/>
            </a:pPr>
            <a:r>
              <a:rPr lang="en-US" sz="3000" dirty="0"/>
              <a:t>Subrange</a:t>
            </a:r>
          </a:p>
        </p:txBody>
      </p:sp>
    </p:spTree>
    <p:extLst>
      <p:ext uri="{BB962C8B-B14F-4D97-AF65-F5344CB8AC3E}">
        <p14:creationId xmlns:p14="http://schemas.microsoft.com/office/powerpoint/2010/main" val="3820834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3.6 </a:t>
            </a:r>
            <a:r>
              <a:rPr lang="en-IN" b="1" dirty="0"/>
              <a:t>User defined Ordinal types</a:t>
            </a:r>
          </a:p>
        </p:txBody>
      </p:sp>
      <p:sp>
        <p:nvSpPr>
          <p:cNvPr id="3" name="Content Placeholder 2"/>
          <p:cNvSpPr>
            <a:spLocks noGrp="1"/>
          </p:cNvSpPr>
          <p:nvPr>
            <p:ph idx="1"/>
          </p:nvPr>
        </p:nvSpPr>
        <p:spPr>
          <a:xfrm>
            <a:off x="263236" y="1005610"/>
            <a:ext cx="11839864" cy="5699990"/>
          </a:xfrm>
        </p:spPr>
        <p:txBody>
          <a:bodyPr>
            <a:normAutofit fontScale="77500" lnSpcReduction="20000"/>
          </a:bodyPr>
          <a:lstStyle/>
          <a:p>
            <a:pPr marL="0" indent="0" algn="just">
              <a:lnSpc>
                <a:spcPct val="120000"/>
              </a:lnSpc>
              <a:buNone/>
            </a:pPr>
            <a:r>
              <a:rPr lang="en-US" sz="3200" b="1" dirty="0"/>
              <a:t>a) Enumeration Types : </a:t>
            </a:r>
          </a:p>
          <a:p>
            <a:pPr algn="just">
              <a:lnSpc>
                <a:spcPct val="120000"/>
              </a:lnSpc>
              <a:buFont typeface="Wingdings" panose="05000000000000000000" pitchFamily="2" charset="2"/>
              <a:buChar char="Ø"/>
            </a:pPr>
            <a:r>
              <a:rPr lang="en-US" sz="3000" dirty="0"/>
              <a:t>An enumeration type is one in which all of the possible values, which are named constants, are provided, or enumerated, in the definition. </a:t>
            </a:r>
          </a:p>
          <a:p>
            <a:pPr algn="just">
              <a:lnSpc>
                <a:spcPct val="120000"/>
              </a:lnSpc>
              <a:buFont typeface="Wingdings" panose="05000000000000000000" pitchFamily="2" charset="2"/>
              <a:buChar char="Ø"/>
            </a:pPr>
            <a:r>
              <a:rPr lang="en-US" sz="3000" dirty="0"/>
              <a:t>Enumeration types provide a way of defining and grouping collections of named constants, which are called enumeration constants. </a:t>
            </a:r>
          </a:p>
          <a:p>
            <a:pPr marL="0" indent="0" algn="just">
              <a:lnSpc>
                <a:spcPct val="120000"/>
              </a:lnSpc>
              <a:buNone/>
            </a:pPr>
            <a:r>
              <a:rPr lang="en-US" sz="3000" dirty="0"/>
              <a:t>	For example:</a:t>
            </a:r>
          </a:p>
          <a:p>
            <a:pPr marL="0" indent="0" algn="just">
              <a:lnSpc>
                <a:spcPct val="120000"/>
              </a:lnSpc>
              <a:buNone/>
            </a:pPr>
            <a:r>
              <a:rPr lang="en-US" sz="3000" dirty="0"/>
              <a:t>		</a:t>
            </a:r>
            <a:r>
              <a:rPr lang="en-US" sz="3000" dirty="0" err="1"/>
              <a:t>enum</a:t>
            </a:r>
            <a:r>
              <a:rPr lang="en-US" sz="3000" dirty="0"/>
              <a:t> days {Mon, Tue, Wed, Thu, Fri, Sat, Sun};</a:t>
            </a:r>
          </a:p>
          <a:p>
            <a:pPr marL="0" indent="0" algn="just">
              <a:lnSpc>
                <a:spcPct val="120000"/>
              </a:lnSpc>
              <a:buNone/>
            </a:pPr>
            <a:r>
              <a:rPr lang="en-US" sz="3000" dirty="0"/>
              <a:t>	The enumeration constants are typically implicitly assigned the 	integer 	values, 0, 1, . . . 	but can be explicitly assigned any integer 	literal in the 	type’s definition.</a:t>
            </a:r>
          </a:p>
          <a:p>
            <a:pPr algn="just">
              <a:lnSpc>
                <a:spcPct val="120000"/>
              </a:lnSpc>
              <a:buFont typeface="Wingdings" panose="05000000000000000000" pitchFamily="2" charset="2"/>
              <a:buChar char="Ø"/>
            </a:pPr>
            <a:r>
              <a:rPr lang="en-US" sz="3000" dirty="0"/>
              <a:t>One of the most common uses of user-defined ordinal types is for the indices of arrays. They can also be used for loop variables. In fact, subranges of ordinal types are the only way the range of Ada for loop variables can be specified.</a:t>
            </a:r>
          </a:p>
        </p:txBody>
      </p:sp>
    </p:spTree>
    <p:extLst>
      <p:ext uri="{BB962C8B-B14F-4D97-AF65-F5344CB8AC3E}">
        <p14:creationId xmlns:p14="http://schemas.microsoft.com/office/powerpoint/2010/main" val="17423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3.1 Introduction</a:t>
            </a:r>
            <a:endParaRPr lang="en-IN" b="1" dirty="0"/>
          </a:p>
        </p:txBody>
      </p:sp>
      <p:sp>
        <p:nvSpPr>
          <p:cNvPr id="3" name="Content Placeholder 2"/>
          <p:cNvSpPr>
            <a:spLocks noGrp="1"/>
          </p:cNvSpPr>
          <p:nvPr>
            <p:ph idx="1"/>
          </p:nvPr>
        </p:nvSpPr>
        <p:spPr>
          <a:xfrm>
            <a:off x="300625" y="1282700"/>
            <a:ext cx="11624153" cy="4965699"/>
          </a:xfrm>
        </p:spPr>
        <p:txBody>
          <a:bodyPr>
            <a:normAutofit/>
          </a:bodyPr>
          <a:lstStyle/>
          <a:p>
            <a:pPr algn="just">
              <a:lnSpc>
                <a:spcPct val="150000"/>
              </a:lnSpc>
            </a:pPr>
            <a:r>
              <a:rPr lang="en-US" dirty="0"/>
              <a:t>A data type defines a collection of data values and a set of predefined operations on those values. </a:t>
            </a:r>
          </a:p>
          <a:p>
            <a:pPr algn="just">
              <a:lnSpc>
                <a:spcPct val="150000"/>
              </a:lnSpc>
            </a:pPr>
            <a:r>
              <a:rPr lang="en-US" dirty="0"/>
              <a:t>Computer programs produce results by manipulating data.  An important factor in determining the ease with which they can perform this task is how well the data types available in the language being used match the objects in the real-world of the problem being addressed. Therefore, it is crucial that a language supports an appropriate collection of data types and structures.</a:t>
            </a:r>
          </a:p>
          <a:p>
            <a:pPr algn="just"/>
            <a:endParaRPr lang="en-IN" dirty="0"/>
          </a:p>
        </p:txBody>
      </p:sp>
    </p:spTree>
    <p:extLst>
      <p:ext uri="{BB962C8B-B14F-4D97-AF65-F5344CB8AC3E}">
        <p14:creationId xmlns:p14="http://schemas.microsoft.com/office/powerpoint/2010/main" val="3320675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3.6 </a:t>
            </a:r>
            <a:r>
              <a:rPr lang="en-IN" b="1" dirty="0"/>
              <a:t>User defined Ordinal types</a:t>
            </a:r>
          </a:p>
        </p:txBody>
      </p:sp>
      <p:sp>
        <p:nvSpPr>
          <p:cNvPr id="3" name="Content Placeholder 2"/>
          <p:cNvSpPr>
            <a:spLocks noGrp="1"/>
          </p:cNvSpPr>
          <p:nvPr>
            <p:ph idx="1"/>
          </p:nvPr>
        </p:nvSpPr>
        <p:spPr>
          <a:xfrm>
            <a:off x="263236" y="1005610"/>
            <a:ext cx="11839864" cy="5699990"/>
          </a:xfrm>
        </p:spPr>
        <p:txBody>
          <a:bodyPr>
            <a:normAutofit fontScale="77500" lnSpcReduction="20000"/>
          </a:bodyPr>
          <a:lstStyle/>
          <a:p>
            <a:pPr marL="0" indent="0" algn="just">
              <a:lnSpc>
                <a:spcPct val="120000"/>
              </a:lnSpc>
              <a:buNone/>
            </a:pPr>
            <a:r>
              <a:rPr lang="en-US" sz="3200" b="1" dirty="0"/>
              <a:t>a) Enumeration Types : Design Issues </a:t>
            </a:r>
          </a:p>
          <a:p>
            <a:pPr marL="514350" indent="-514350" algn="just">
              <a:lnSpc>
                <a:spcPct val="120000"/>
              </a:lnSpc>
              <a:buFont typeface="+mj-lt"/>
              <a:buAutoNum type="arabicPeriod"/>
            </a:pPr>
            <a:r>
              <a:rPr lang="en-US" sz="3200" dirty="0"/>
              <a:t>Is an enumeration constant allowed to appear in more than one type definition, and if so, how is the type of an occurrence of that constant in the program checked?</a:t>
            </a:r>
          </a:p>
          <a:p>
            <a:pPr marL="514350" indent="-514350" algn="just">
              <a:lnSpc>
                <a:spcPct val="120000"/>
              </a:lnSpc>
              <a:buFont typeface="+mj-lt"/>
              <a:buAutoNum type="arabicPeriod"/>
            </a:pPr>
            <a:r>
              <a:rPr lang="en-US" sz="3200" dirty="0"/>
              <a:t>Are enumeration values coerced (forced to map) to integer?</a:t>
            </a:r>
          </a:p>
          <a:p>
            <a:pPr marL="514350" indent="-514350" algn="just">
              <a:lnSpc>
                <a:spcPct val="120000"/>
              </a:lnSpc>
              <a:buFont typeface="+mj-lt"/>
              <a:buAutoNum type="arabicPeriod"/>
            </a:pPr>
            <a:r>
              <a:rPr lang="en-US" sz="3200" dirty="0"/>
              <a:t>Are any other types coerced to an enumeration type?</a:t>
            </a:r>
          </a:p>
          <a:p>
            <a:pPr algn="just">
              <a:lnSpc>
                <a:spcPct val="120000"/>
              </a:lnSpc>
              <a:buFont typeface="Wingdings" panose="05000000000000000000" pitchFamily="2" charset="2"/>
              <a:buChar char="Ø"/>
            </a:pPr>
            <a:r>
              <a:rPr lang="en-US" sz="3200" dirty="0"/>
              <a:t>All of these design issues are related to type checking. </a:t>
            </a:r>
          </a:p>
          <a:p>
            <a:pPr algn="just">
              <a:lnSpc>
                <a:spcPct val="120000"/>
              </a:lnSpc>
              <a:buFont typeface="Wingdings" panose="05000000000000000000" pitchFamily="2" charset="2"/>
              <a:buChar char="Ø"/>
            </a:pPr>
            <a:r>
              <a:rPr lang="en-US" sz="3200" dirty="0"/>
              <a:t>If an enumeration variable is coerced to a numeric type, then there is little control over its range of legal operations or its range of values. </a:t>
            </a:r>
          </a:p>
          <a:p>
            <a:pPr algn="just">
              <a:lnSpc>
                <a:spcPct val="120000"/>
              </a:lnSpc>
              <a:buFont typeface="Wingdings" panose="05000000000000000000" pitchFamily="2" charset="2"/>
              <a:buChar char="Ø"/>
            </a:pPr>
            <a:r>
              <a:rPr lang="en-US" sz="3200" dirty="0"/>
              <a:t>If an </a:t>
            </a:r>
            <a:r>
              <a:rPr lang="en-US" sz="3200" dirty="0" err="1"/>
              <a:t>int</a:t>
            </a:r>
            <a:r>
              <a:rPr lang="en-US" sz="3200" dirty="0"/>
              <a:t> type value is coerced to an enumeration type, then an enumeration type variable could be assigned any integer value, whether it represented an enumeration constant or not.</a:t>
            </a:r>
          </a:p>
        </p:txBody>
      </p:sp>
    </p:spTree>
    <p:extLst>
      <p:ext uri="{BB962C8B-B14F-4D97-AF65-F5344CB8AC3E}">
        <p14:creationId xmlns:p14="http://schemas.microsoft.com/office/powerpoint/2010/main" val="317839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175627"/>
            <a:ext cx="9404723" cy="829982"/>
          </a:xfrm>
        </p:spPr>
        <p:txBody>
          <a:bodyPr/>
          <a:lstStyle/>
          <a:p>
            <a:r>
              <a:rPr lang="en-US" sz="4400" b="1" dirty="0"/>
              <a:t>3.6 </a:t>
            </a:r>
            <a:r>
              <a:rPr lang="en-IN" b="1" dirty="0"/>
              <a:t>User defined Ordinal types</a:t>
            </a:r>
          </a:p>
        </p:txBody>
      </p:sp>
      <p:sp>
        <p:nvSpPr>
          <p:cNvPr id="3" name="Content Placeholder 2"/>
          <p:cNvSpPr>
            <a:spLocks noGrp="1"/>
          </p:cNvSpPr>
          <p:nvPr>
            <p:ph idx="1"/>
          </p:nvPr>
        </p:nvSpPr>
        <p:spPr>
          <a:xfrm>
            <a:off x="263236" y="1005610"/>
            <a:ext cx="11839864" cy="5699990"/>
          </a:xfrm>
        </p:spPr>
        <p:txBody>
          <a:bodyPr>
            <a:noAutofit/>
          </a:bodyPr>
          <a:lstStyle/>
          <a:p>
            <a:pPr marL="0" indent="0" algn="just">
              <a:lnSpc>
                <a:spcPct val="120000"/>
              </a:lnSpc>
              <a:buNone/>
            </a:pPr>
            <a:r>
              <a:rPr lang="en-US" b="1" dirty="0"/>
              <a:t>a) Enumeration Types : Designs</a:t>
            </a:r>
          </a:p>
          <a:p>
            <a:pPr algn="just">
              <a:lnSpc>
                <a:spcPct val="120000"/>
              </a:lnSpc>
              <a:buFont typeface="Wingdings" panose="05000000000000000000" pitchFamily="2" charset="2"/>
              <a:buChar char="Ø"/>
            </a:pPr>
            <a:r>
              <a:rPr lang="en-US" sz="1600" dirty="0"/>
              <a:t>In languages that do not have enumeration types, programmers usually simulate them with integer values. For example, suppose we needed to represent colors in a C program and C did not have an enumeration type. We might use 0 to represent blue, 1 to represent red, and so forth. These values could be defined as follows:</a:t>
            </a:r>
          </a:p>
          <a:p>
            <a:pPr marL="0" indent="0" algn="just">
              <a:lnSpc>
                <a:spcPct val="120000"/>
              </a:lnSpc>
              <a:buNone/>
            </a:pPr>
            <a:r>
              <a:rPr lang="en-US" sz="1600" dirty="0"/>
              <a:t>			</a:t>
            </a:r>
            <a:r>
              <a:rPr lang="en-US" sz="1600" dirty="0" err="1"/>
              <a:t>int</a:t>
            </a:r>
            <a:r>
              <a:rPr lang="en-US" sz="1600" dirty="0"/>
              <a:t> red = 0, blue = 1;</a:t>
            </a:r>
          </a:p>
          <a:p>
            <a:pPr algn="just">
              <a:lnSpc>
                <a:spcPct val="120000"/>
              </a:lnSpc>
              <a:buFont typeface="Wingdings" panose="05000000000000000000" pitchFamily="2" charset="2"/>
              <a:buChar char="Ø"/>
            </a:pPr>
            <a:r>
              <a:rPr lang="en-US" sz="1600" dirty="0"/>
              <a:t>C and Pascal were the first widely used languages to include an enumeration data type. C++ includes C’s enumeration types. In C++, we could have the following:</a:t>
            </a:r>
          </a:p>
          <a:p>
            <a:pPr marL="0" indent="0" algn="just">
              <a:lnSpc>
                <a:spcPct val="120000"/>
              </a:lnSpc>
              <a:buNone/>
            </a:pPr>
            <a:r>
              <a:rPr lang="en-US" sz="1600" dirty="0"/>
              <a:t>		</a:t>
            </a:r>
            <a:r>
              <a:rPr lang="en-US" sz="1600" dirty="0" err="1"/>
              <a:t>enum</a:t>
            </a:r>
            <a:r>
              <a:rPr lang="en-US" sz="1600" dirty="0"/>
              <a:t> colors {red, blue, green, yellow, black};</a:t>
            </a:r>
          </a:p>
          <a:p>
            <a:pPr marL="0" indent="0" algn="just">
              <a:lnSpc>
                <a:spcPct val="120000"/>
              </a:lnSpc>
              <a:buNone/>
            </a:pPr>
            <a:r>
              <a:rPr lang="en-US" sz="1600" dirty="0"/>
              <a:t>		colors </a:t>
            </a:r>
            <a:r>
              <a:rPr lang="en-US" sz="1600" dirty="0" err="1"/>
              <a:t>myColor</a:t>
            </a:r>
            <a:r>
              <a:rPr lang="en-US" sz="1600" dirty="0"/>
              <a:t> = blue, </a:t>
            </a:r>
            <a:r>
              <a:rPr lang="en-US" sz="1600" dirty="0" err="1"/>
              <a:t>yourColor</a:t>
            </a:r>
            <a:r>
              <a:rPr lang="en-US" sz="1600" dirty="0"/>
              <a:t> = red;</a:t>
            </a:r>
          </a:p>
          <a:p>
            <a:pPr marL="0" indent="0" algn="just">
              <a:lnSpc>
                <a:spcPct val="120000"/>
              </a:lnSpc>
              <a:buNone/>
            </a:pPr>
            <a:r>
              <a:rPr lang="en-US" sz="1600" dirty="0"/>
              <a:t>	The colors type uses the default internal values for the enumeration constants, 0, 1, . . . , 	although 	the 	constants could have been assigned any integer	literal (or any constant-	valued expression). 	The 	enumeration values are coerced to </a:t>
            </a:r>
            <a:r>
              <a:rPr lang="en-US" sz="1600" dirty="0" err="1"/>
              <a:t>int</a:t>
            </a:r>
            <a:r>
              <a:rPr lang="en-US" sz="1600" dirty="0"/>
              <a:t> when they are put in 	integer context. This allows their 	use in 	any 	numeric expression. For example, if the current value of </a:t>
            </a:r>
            <a:r>
              <a:rPr lang="en-US" sz="1600" dirty="0" err="1"/>
              <a:t>myColor</a:t>
            </a:r>
            <a:r>
              <a:rPr lang="en-US" sz="1600" dirty="0"/>
              <a:t> is blue, then the 	expression 	</a:t>
            </a:r>
          </a:p>
          <a:p>
            <a:pPr marL="0" indent="0" algn="just">
              <a:lnSpc>
                <a:spcPct val="120000"/>
              </a:lnSpc>
              <a:buNone/>
            </a:pPr>
            <a:r>
              <a:rPr lang="en-US" sz="1600" dirty="0"/>
              <a:t>			</a:t>
            </a:r>
            <a:r>
              <a:rPr lang="en-US" sz="1600" dirty="0" err="1"/>
              <a:t>myColor</a:t>
            </a:r>
            <a:r>
              <a:rPr lang="en-US" sz="1600" dirty="0"/>
              <a:t>++ </a:t>
            </a:r>
          </a:p>
          <a:p>
            <a:pPr marL="0" indent="0" algn="just">
              <a:lnSpc>
                <a:spcPct val="120000"/>
              </a:lnSpc>
              <a:buNone/>
            </a:pPr>
            <a:r>
              <a:rPr lang="en-US" sz="1600" dirty="0"/>
              <a:t>	would assign green to </a:t>
            </a:r>
            <a:r>
              <a:rPr lang="en-US" sz="1600" dirty="0" err="1"/>
              <a:t>myColor</a:t>
            </a:r>
            <a:r>
              <a:rPr lang="en-US" sz="1600" dirty="0"/>
              <a:t>.</a:t>
            </a:r>
          </a:p>
        </p:txBody>
      </p:sp>
    </p:spTree>
    <p:extLst>
      <p:ext uri="{BB962C8B-B14F-4D97-AF65-F5344CB8AC3E}">
        <p14:creationId xmlns:p14="http://schemas.microsoft.com/office/powerpoint/2010/main" val="754475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US" sz="4400" b="1" dirty="0"/>
              <a:t>3.6 </a:t>
            </a:r>
            <a:r>
              <a:rPr lang="en-IN" b="1" dirty="0"/>
              <a:t>User defined Ordinal types</a:t>
            </a:r>
          </a:p>
        </p:txBody>
      </p:sp>
      <p:sp>
        <p:nvSpPr>
          <p:cNvPr id="3" name="Content Placeholder 2"/>
          <p:cNvSpPr>
            <a:spLocks noGrp="1"/>
          </p:cNvSpPr>
          <p:nvPr>
            <p:ph idx="1"/>
          </p:nvPr>
        </p:nvSpPr>
        <p:spPr>
          <a:xfrm>
            <a:off x="150502" y="867824"/>
            <a:ext cx="11839864" cy="5699990"/>
          </a:xfrm>
        </p:spPr>
        <p:txBody>
          <a:bodyPr>
            <a:noAutofit/>
          </a:bodyPr>
          <a:lstStyle/>
          <a:p>
            <a:pPr marL="0" indent="0" algn="just">
              <a:lnSpc>
                <a:spcPct val="120000"/>
              </a:lnSpc>
              <a:buNone/>
            </a:pPr>
            <a:r>
              <a:rPr lang="en-US" b="1" dirty="0"/>
              <a:t>a) Enumeration Types : Designs</a:t>
            </a:r>
          </a:p>
          <a:p>
            <a:pPr algn="just">
              <a:lnSpc>
                <a:spcPct val="120000"/>
              </a:lnSpc>
              <a:buFont typeface="Wingdings" panose="05000000000000000000" pitchFamily="2" charset="2"/>
              <a:buChar char="Ø"/>
            </a:pPr>
            <a:r>
              <a:rPr lang="en-US" sz="1450" dirty="0"/>
              <a:t>C++ also allows enumeration constants to be assigned to variables of any numeric type, though that would likely be an error. However, no other type value is coerced to an enumeration type in C++. For example,</a:t>
            </a:r>
          </a:p>
          <a:p>
            <a:pPr marL="0" indent="0" algn="just">
              <a:lnSpc>
                <a:spcPct val="120000"/>
              </a:lnSpc>
              <a:buNone/>
            </a:pPr>
            <a:r>
              <a:rPr lang="en-US" sz="1450" dirty="0"/>
              <a:t>		</a:t>
            </a:r>
            <a:r>
              <a:rPr lang="en-US" sz="1450" dirty="0" err="1"/>
              <a:t>myColor</a:t>
            </a:r>
            <a:r>
              <a:rPr lang="en-US" sz="1450" dirty="0"/>
              <a:t> = 4;</a:t>
            </a:r>
          </a:p>
          <a:p>
            <a:pPr marL="0" indent="0" algn="just">
              <a:lnSpc>
                <a:spcPct val="120000"/>
              </a:lnSpc>
              <a:buNone/>
            </a:pPr>
            <a:r>
              <a:rPr lang="en-US" sz="1450" dirty="0"/>
              <a:t>	is illegal in C++. C++ enumeration constants can appear in only one enumeration type in the same referencing 	environment.</a:t>
            </a:r>
          </a:p>
          <a:p>
            <a:pPr algn="just">
              <a:lnSpc>
                <a:spcPct val="120000"/>
              </a:lnSpc>
              <a:buFont typeface="Wingdings" panose="05000000000000000000" pitchFamily="2" charset="2"/>
              <a:buChar char="Ø"/>
            </a:pPr>
            <a:r>
              <a:rPr lang="en-US" sz="1450" dirty="0"/>
              <a:t>In Ada, enumeration literals are allowed to appear in more than one declaration in the same referencing environment. These are called overloaded literals. The rule for resolving the overloading—that is, deciding the type of an occurrence of such a literal—is that it must be determinable from the context of its appearance. For example, if an overloaded literal and an enumeration variable are compared, the literal’s type is resolved to be that of the variable. In some cases, the programmer must indicate some type specification for an occurrence of an overloaded literal to avoid a compilation error.</a:t>
            </a:r>
          </a:p>
          <a:p>
            <a:pPr algn="just">
              <a:lnSpc>
                <a:spcPct val="120000"/>
              </a:lnSpc>
              <a:buFont typeface="Wingdings" panose="05000000000000000000" pitchFamily="2" charset="2"/>
              <a:buChar char="Ø"/>
            </a:pPr>
            <a:r>
              <a:rPr lang="en-US" sz="1450" dirty="0"/>
              <a:t>In 2004, an enumeration type was added to Java in Java 5.0. All enumeration types in Java are implicitly subclasses of the predefined class </a:t>
            </a:r>
            <a:r>
              <a:rPr lang="en-US" sz="1450" dirty="0" err="1"/>
              <a:t>Enum</a:t>
            </a:r>
            <a:r>
              <a:rPr lang="en-US" sz="1450" dirty="0"/>
              <a:t>. Because enumeration types are classes, they can have instance data fields, constructors, and methods. Syntactically, Java enumeration type definitions appear like those of C++, except that they can include fields, constructors, and methods. The possible values of an enumeration are the only possible instances of the class. All enumeration types inherit </a:t>
            </a:r>
            <a:r>
              <a:rPr lang="en-US" sz="1450" dirty="0" err="1"/>
              <a:t>toString</a:t>
            </a:r>
            <a:r>
              <a:rPr lang="en-US" sz="1450" dirty="0"/>
              <a:t>, as well as a few other methods. An array of the instances of an enumeration type can be fetched with the static method values. The internal numeric value of an enumeration variable can be fetched with the ordinal method. No expression of any other type can be assigned to an enumeration variable. Also, an enumeration variable is never coerced to any other type. </a:t>
            </a:r>
          </a:p>
        </p:txBody>
      </p:sp>
    </p:spTree>
    <p:extLst>
      <p:ext uri="{BB962C8B-B14F-4D97-AF65-F5344CB8AC3E}">
        <p14:creationId xmlns:p14="http://schemas.microsoft.com/office/powerpoint/2010/main" val="2721536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US" sz="4400" b="1" dirty="0"/>
              <a:t>3.6 </a:t>
            </a:r>
            <a:r>
              <a:rPr lang="en-IN" b="1" dirty="0"/>
              <a:t>User defined Ordinal types</a:t>
            </a:r>
          </a:p>
        </p:txBody>
      </p:sp>
      <p:sp>
        <p:nvSpPr>
          <p:cNvPr id="3" name="Content Placeholder 2"/>
          <p:cNvSpPr>
            <a:spLocks noGrp="1"/>
          </p:cNvSpPr>
          <p:nvPr>
            <p:ph idx="1"/>
          </p:nvPr>
        </p:nvSpPr>
        <p:spPr>
          <a:xfrm>
            <a:off x="150502" y="867824"/>
            <a:ext cx="11839864" cy="5699990"/>
          </a:xfrm>
        </p:spPr>
        <p:txBody>
          <a:bodyPr>
            <a:noAutofit/>
          </a:bodyPr>
          <a:lstStyle/>
          <a:p>
            <a:pPr marL="0" indent="0" algn="just">
              <a:lnSpc>
                <a:spcPct val="120000"/>
              </a:lnSpc>
              <a:buNone/>
            </a:pPr>
            <a:r>
              <a:rPr lang="en-US" b="1" dirty="0"/>
              <a:t>a) Enumeration Types : Designs</a:t>
            </a:r>
          </a:p>
          <a:p>
            <a:pPr algn="just">
              <a:lnSpc>
                <a:spcPct val="120000"/>
              </a:lnSpc>
              <a:buFont typeface="Wingdings" panose="05000000000000000000" pitchFamily="2" charset="2"/>
              <a:buChar char="Ø"/>
            </a:pPr>
            <a:r>
              <a:rPr lang="en-US" dirty="0"/>
              <a:t>C# enumeration types are like those of C++, except that they are never coerced to integer. So, operations on enumeration types are restricted to those that make sense. Also, the range of values is restricted to that of the particular enumeration type.</a:t>
            </a:r>
          </a:p>
          <a:p>
            <a:pPr algn="just">
              <a:lnSpc>
                <a:spcPct val="120000"/>
              </a:lnSpc>
              <a:buFont typeface="Wingdings" panose="05000000000000000000" pitchFamily="2" charset="2"/>
              <a:buChar char="Ø"/>
            </a:pPr>
            <a:r>
              <a:rPr lang="en-US" dirty="0"/>
              <a:t>In ML, enumeration types are defined as new types with datatype declarations. For example, we could have the following:</a:t>
            </a:r>
          </a:p>
          <a:p>
            <a:pPr marL="0" indent="0" algn="just">
              <a:lnSpc>
                <a:spcPct val="120000"/>
              </a:lnSpc>
              <a:buNone/>
            </a:pPr>
            <a:r>
              <a:rPr lang="en-US" dirty="0"/>
              <a:t>		datatype weekdays = Monday | Tuesday | Wednesday | Thursday | Friday</a:t>
            </a:r>
          </a:p>
          <a:p>
            <a:pPr marL="0" indent="0" algn="just">
              <a:lnSpc>
                <a:spcPct val="120000"/>
              </a:lnSpc>
              <a:buNone/>
            </a:pPr>
            <a:r>
              <a:rPr lang="en-US" dirty="0"/>
              <a:t>	The types of the elements of weekdays is integer.</a:t>
            </a:r>
          </a:p>
          <a:p>
            <a:pPr algn="just">
              <a:lnSpc>
                <a:spcPct val="120000"/>
              </a:lnSpc>
              <a:buFont typeface="Wingdings" panose="05000000000000000000" pitchFamily="2" charset="2"/>
              <a:buChar char="Ø"/>
            </a:pPr>
            <a:r>
              <a:rPr lang="en-US" dirty="0"/>
              <a:t>F# has enumeration types that are similar to those of ML, except the reserved word type is used instead of datatype and the first value is preceded by an OR operator (|).</a:t>
            </a:r>
          </a:p>
        </p:txBody>
      </p:sp>
    </p:spTree>
    <p:extLst>
      <p:ext uri="{BB962C8B-B14F-4D97-AF65-F5344CB8AC3E}">
        <p14:creationId xmlns:p14="http://schemas.microsoft.com/office/powerpoint/2010/main" val="2871409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US" sz="4400" b="1" dirty="0"/>
              <a:t>3.6 </a:t>
            </a:r>
            <a:r>
              <a:rPr lang="en-IN" b="1" dirty="0"/>
              <a:t>User defined Ordinal types</a:t>
            </a:r>
          </a:p>
        </p:txBody>
      </p:sp>
      <p:sp>
        <p:nvSpPr>
          <p:cNvPr id="3" name="Content Placeholder 2"/>
          <p:cNvSpPr>
            <a:spLocks noGrp="1"/>
          </p:cNvSpPr>
          <p:nvPr>
            <p:ph idx="1"/>
          </p:nvPr>
        </p:nvSpPr>
        <p:spPr>
          <a:xfrm>
            <a:off x="150502" y="867824"/>
            <a:ext cx="11839864" cy="5699990"/>
          </a:xfrm>
        </p:spPr>
        <p:txBody>
          <a:bodyPr>
            <a:noAutofit/>
          </a:bodyPr>
          <a:lstStyle/>
          <a:p>
            <a:pPr marL="0" indent="0" algn="just">
              <a:lnSpc>
                <a:spcPct val="120000"/>
              </a:lnSpc>
              <a:buNone/>
            </a:pPr>
            <a:r>
              <a:rPr lang="en-US" sz="2400" b="1" dirty="0"/>
              <a:t>a) Enumeration Types : Evaluation (Advantages / Benefits / Importance)</a:t>
            </a:r>
          </a:p>
          <a:p>
            <a:pPr algn="just">
              <a:lnSpc>
                <a:spcPct val="120000"/>
              </a:lnSpc>
              <a:buFont typeface="Wingdings" panose="05000000000000000000" pitchFamily="2" charset="2"/>
              <a:buChar char="Ø"/>
            </a:pPr>
            <a:r>
              <a:rPr lang="en-US" sz="1400" dirty="0"/>
              <a:t>Enumeration types can provide advantages in both readability and reliability. </a:t>
            </a:r>
          </a:p>
          <a:p>
            <a:pPr algn="just">
              <a:lnSpc>
                <a:spcPct val="120000"/>
              </a:lnSpc>
              <a:buFont typeface="Wingdings" panose="05000000000000000000" pitchFamily="2" charset="2"/>
              <a:buChar char="Ø"/>
            </a:pPr>
            <a:r>
              <a:rPr lang="en-US" sz="1400" dirty="0"/>
              <a:t>Readability is enhanced very directly: Named values are easily recognized, whereas coded values are not.</a:t>
            </a:r>
          </a:p>
          <a:p>
            <a:pPr algn="just">
              <a:lnSpc>
                <a:spcPct val="120000"/>
              </a:lnSpc>
              <a:buFont typeface="Wingdings" panose="05000000000000000000" pitchFamily="2" charset="2"/>
              <a:buChar char="Ø"/>
            </a:pPr>
            <a:r>
              <a:rPr lang="en-US" sz="1400" dirty="0"/>
              <a:t> In the area of reliability, the enumeration types of Ada, C#, F#, and Java 5.0 provide two advantages: </a:t>
            </a:r>
          </a:p>
          <a:p>
            <a:pPr marL="857250" lvl="1" indent="-457200" algn="just">
              <a:lnSpc>
                <a:spcPct val="120000"/>
              </a:lnSpc>
              <a:buFont typeface="+mj-lt"/>
              <a:buAutoNum type="arabicPeriod"/>
            </a:pPr>
            <a:r>
              <a:rPr lang="en-US" sz="1400" dirty="0"/>
              <a:t>No arithmetic operations are legal on enumeration types; this prevents adding days of the week, for example, and</a:t>
            </a:r>
          </a:p>
          <a:p>
            <a:pPr marL="857250" lvl="1" indent="-457200" algn="just">
              <a:lnSpc>
                <a:spcPct val="120000"/>
              </a:lnSpc>
              <a:buFont typeface="+mj-lt"/>
              <a:buAutoNum type="arabicPeriod"/>
            </a:pPr>
            <a:r>
              <a:rPr lang="en-US" sz="1400" dirty="0"/>
              <a:t>second, no enumeration variable can be assigned a value outside its defined range.  If the colors enumeration type has 10 enumeration constants and uses 0..9 as its internal values, no number greater than 9 can be assigned to a colors type variable.</a:t>
            </a:r>
          </a:p>
          <a:p>
            <a:pPr algn="just">
              <a:lnSpc>
                <a:spcPct val="120000"/>
              </a:lnSpc>
              <a:buFont typeface="Wingdings" panose="05000000000000000000" pitchFamily="2" charset="2"/>
              <a:buChar char="Ø"/>
            </a:pPr>
            <a:r>
              <a:rPr lang="en-US" sz="1400" dirty="0"/>
              <a:t>Because C treats enumeration variables like integer variables, it does not provide either of these two advantages.</a:t>
            </a:r>
          </a:p>
          <a:p>
            <a:pPr algn="just">
              <a:lnSpc>
                <a:spcPct val="120000"/>
              </a:lnSpc>
              <a:buFont typeface="Wingdings" panose="05000000000000000000" pitchFamily="2" charset="2"/>
              <a:buChar char="Ø"/>
            </a:pPr>
            <a:r>
              <a:rPr lang="en-US" sz="1400" dirty="0"/>
              <a:t>C++ is a little better. Numeric values can be assigned to enumeration type variables only if they are cast to the type of the assigned variable. Numeric values assigned to enumeration type variables are checked to determine whether they are in the range of the internal values of the enumeration type. Unfortunately, if the user uses a wide range of explicitly assigned values, this checking is not effective. For example, </a:t>
            </a:r>
          </a:p>
          <a:p>
            <a:pPr marL="0" indent="0" algn="just">
              <a:lnSpc>
                <a:spcPct val="120000"/>
              </a:lnSpc>
              <a:buNone/>
            </a:pPr>
            <a:r>
              <a:rPr lang="en-US" sz="1400" dirty="0"/>
              <a:t>		</a:t>
            </a:r>
            <a:r>
              <a:rPr lang="en-US" sz="1400" dirty="0" err="1"/>
              <a:t>enum</a:t>
            </a:r>
            <a:r>
              <a:rPr lang="en-US" sz="1400" dirty="0"/>
              <a:t> colors {red = 1, blue = 1000, green = 100000}</a:t>
            </a:r>
          </a:p>
          <a:p>
            <a:pPr marL="0" indent="0" algn="just">
              <a:lnSpc>
                <a:spcPct val="120000"/>
              </a:lnSpc>
              <a:buNone/>
            </a:pPr>
            <a:r>
              <a:rPr lang="en-US" sz="1400" dirty="0"/>
              <a:t>	In this example, a value assigned to a variable of colors type will only be checked to 	determine whether it is in the range of 1..100000.</a:t>
            </a:r>
          </a:p>
        </p:txBody>
      </p:sp>
    </p:spTree>
    <p:extLst>
      <p:ext uri="{BB962C8B-B14F-4D97-AF65-F5344CB8AC3E}">
        <p14:creationId xmlns:p14="http://schemas.microsoft.com/office/powerpoint/2010/main" val="2006483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US" sz="4400" b="1" dirty="0"/>
              <a:t>3.6 </a:t>
            </a:r>
            <a:r>
              <a:rPr lang="en-IN" b="1" dirty="0"/>
              <a:t>User defined Ordinal types</a:t>
            </a:r>
          </a:p>
        </p:txBody>
      </p:sp>
      <p:sp>
        <p:nvSpPr>
          <p:cNvPr id="3" name="Content Placeholder 2"/>
          <p:cNvSpPr>
            <a:spLocks noGrp="1"/>
          </p:cNvSpPr>
          <p:nvPr>
            <p:ph idx="1"/>
          </p:nvPr>
        </p:nvSpPr>
        <p:spPr>
          <a:xfrm>
            <a:off x="150502" y="867824"/>
            <a:ext cx="11839864" cy="5699990"/>
          </a:xfrm>
        </p:spPr>
        <p:txBody>
          <a:bodyPr>
            <a:noAutofit/>
          </a:bodyPr>
          <a:lstStyle/>
          <a:p>
            <a:pPr marL="0" indent="0" algn="just">
              <a:lnSpc>
                <a:spcPct val="120000"/>
              </a:lnSpc>
              <a:buNone/>
            </a:pPr>
            <a:r>
              <a:rPr lang="en-US" sz="2800" b="1" dirty="0"/>
              <a:t>b) Subrange types :</a:t>
            </a:r>
          </a:p>
          <a:p>
            <a:pPr algn="just">
              <a:lnSpc>
                <a:spcPct val="120000"/>
              </a:lnSpc>
              <a:buFont typeface="Wingdings" panose="05000000000000000000" pitchFamily="2" charset="2"/>
              <a:buChar char="Ø"/>
            </a:pPr>
            <a:r>
              <a:rPr lang="en-US" dirty="0"/>
              <a:t>A subrange type is a contiguous subsequence of an ordinal type.</a:t>
            </a:r>
          </a:p>
          <a:p>
            <a:pPr marL="0" indent="0" algn="just">
              <a:lnSpc>
                <a:spcPct val="120000"/>
              </a:lnSpc>
              <a:buNone/>
            </a:pPr>
            <a:r>
              <a:rPr lang="en-US" dirty="0"/>
              <a:t>	 For example, 12..14 is a subrange of integer type. </a:t>
            </a:r>
          </a:p>
          <a:p>
            <a:pPr algn="just">
              <a:lnSpc>
                <a:spcPct val="120000"/>
              </a:lnSpc>
              <a:buFont typeface="Wingdings" panose="05000000000000000000" pitchFamily="2" charset="2"/>
              <a:buChar char="Ø"/>
            </a:pPr>
            <a:r>
              <a:rPr lang="en-US" dirty="0"/>
              <a:t>Subrange types </a:t>
            </a:r>
            <a:r>
              <a:rPr lang="en-US" b="1" dirty="0"/>
              <a:t>were introduced by Pascal and are included in Ada</a:t>
            </a:r>
            <a:r>
              <a:rPr lang="en-US" dirty="0"/>
              <a:t>. </a:t>
            </a:r>
          </a:p>
          <a:p>
            <a:pPr algn="just">
              <a:lnSpc>
                <a:spcPct val="120000"/>
              </a:lnSpc>
              <a:buFont typeface="Wingdings" panose="05000000000000000000" pitchFamily="2" charset="2"/>
              <a:buChar char="Ø"/>
            </a:pPr>
            <a:r>
              <a:rPr lang="en-US" dirty="0"/>
              <a:t>There are no design issues that are specific to subrange types.</a:t>
            </a:r>
          </a:p>
          <a:p>
            <a:pPr algn="just">
              <a:lnSpc>
                <a:spcPct val="120000"/>
              </a:lnSpc>
              <a:buFont typeface="Wingdings" panose="05000000000000000000" pitchFamily="2" charset="2"/>
              <a:buChar char="Ø"/>
            </a:pPr>
            <a:r>
              <a:rPr lang="en-US" dirty="0"/>
              <a:t>The compiler must generate range-checking code for every assignment to a subrange variable. While types are checked for compatibility at compile time, subranges require run-time range checking.</a:t>
            </a:r>
          </a:p>
          <a:p>
            <a:pPr algn="just">
              <a:lnSpc>
                <a:spcPct val="120000"/>
              </a:lnSpc>
              <a:buFont typeface="Wingdings" panose="05000000000000000000" pitchFamily="2" charset="2"/>
              <a:buChar char="Ø"/>
            </a:pPr>
            <a:r>
              <a:rPr lang="en-US" dirty="0"/>
              <a:t>One of the most common uses of user-defined ordinal types is for the</a:t>
            </a:r>
          </a:p>
          <a:p>
            <a:pPr algn="just">
              <a:lnSpc>
                <a:spcPct val="120000"/>
              </a:lnSpc>
              <a:buFont typeface="Wingdings" panose="05000000000000000000" pitchFamily="2" charset="2"/>
              <a:buChar char="Ø"/>
            </a:pPr>
            <a:r>
              <a:rPr lang="en-US" dirty="0"/>
              <a:t>indices of arrays, as will be discussed in Section 6.5. They can also be used for</a:t>
            </a:r>
          </a:p>
          <a:p>
            <a:pPr algn="just">
              <a:lnSpc>
                <a:spcPct val="120000"/>
              </a:lnSpc>
              <a:buFont typeface="Wingdings" panose="05000000000000000000" pitchFamily="2" charset="2"/>
              <a:buChar char="Ø"/>
            </a:pPr>
            <a:r>
              <a:rPr lang="en-US" dirty="0"/>
              <a:t>loop variables. In fact, subranges of ordinal types are the only way the range of</a:t>
            </a:r>
          </a:p>
          <a:p>
            <a:pPr algn="just">
              <a:lnSpc>
                <a:spcPct val="120000"/>
              </a:lnSpc>
              <a:buFont typeface="Wingdings" panose="05000000000000000000" pitchFamily="2" charset="2"/>
              <a:buChar char="Ø"/>
            </a:pPr>
            <a:r>
              <a:rPr lang="en-US" dirty="0"/>
              <a:t>Ada for loop variables can be specified.</a:t>
            </a:r>
          </a:p>
        </p:txBody>
      </p:sp>
    </p:spTree>
    <p:extLst>
      <p:ext uri="{BB962C8B-B14F-4D97-AF65-F5344CB8AC3E}">
        <p14:creationId xmlns:p14="http://schemas.microsoft.com/office/powerpoint/2010/main" val="72637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US" sz="4400" b="1" dirty="0"/>
              <a:t>3.6 </a:t>
            </a:r>
            <a:r>
              <a:rPr lang="en-IN" b="1" dirty="0"/>
              <a:t>User defined Ordinal types</a:t>
            </a:r>
          </a:p>
        </p:txBody>
      </p:sp>
      <p:sp>
        <p:nvSpPr>
          <p:cNvPr id="3" name="Content Placeholder 2"/>
          <p:cNvSpPr>
            <a:spLocks noGrp="1"/>
          </p:cNvSpPr>
          <p:nvPr>
            <p:ph idx="1"/>
          </p:nvPr>
        </p:nvSpPr>
        <p:spPr>
          <a:xfrm>
            <a:off x="150502" y="867824"/>
            <a:ext cx="11839864" cy="5699990"/>
          </a:xfrm>
        </p:spPr>
        <p:txBody>
          <a:bodyPr>
            <a:noAutofit/>
          </a:bodyPr>
          <a:lstStyle/>
          <a:p>
            <a:pPr marL="0" indent="0" algn="just">
              <a:lnSpc>
                <a:spcPct val="120000"/>
              </a:lnSpc>
              <a:buNone/>
            </a:pPr>
            <a:r>
              <a:rPr lang="en-US" sz="2800" b="1" dirty="0"/>
              <a:t>b) Subrange types design in Ada language : </a:t>
            </a:r>
          </a:p>
          <a:p>
            <a:pPr algn="just">
              <a:lnSpc>
                <a:spcPct val="120000"/>
              </a:lnSpc>
              <a:buFont typeface="Wingdings" panose="05000000000000000000" pitchFamily="2" charset="2"/>
              <a:buChar char="Ø"/>
            </a:pPr>
            <a:r>
              <a:rPr lang="en-US" sz="1400" dirty="0"/>
              <a:t>In Ada, subranges are included in the category of types called subtypes. </a:t>
            </a:r>
          </a:p>
          <a:p>
            <a:pPr algn="just">
              <a:lnSpc>
                <a:spcPct val="120000"/>
              </a:lnSpc>
              <a:buFont typeface="Wingdings" panose="05000000000000000000" pitchFamily="2" charset="2"/>
              <a:buChar char="Ø"/>
            </a:pPr>
            <a:r>
              <a:rPr lang="en-US" sz="1400" dirty="0"/>
              <a:t>Subtypes are not new types; rather, they are new names for possibly restricted, or constrained, versions of existing types. </a:t>
            </a:r>
          </a:p>
          <a:p>
            <a:pPr marL="0" indent="0" algn="just">
              <a:lnSpc>
                <a:spcPct val="120000"/>
              </a:lnSpc>
              <a:buNone/>
            </a:pPr>
            <a:r>
              <a:rPr lang="en-US" sz="1400" dirty="0"/>
              <a:t>	For example, consider the following declarations:</a:t>
            </a:r>
          </a:p>
          <a:p>
            <a:pPr marL="0" indent="0" algn="just">
              <a:lnSpc>
                <a:spcPct val="120000"/>
              </a:lnSpc>
              <a:buNone/>
            </a:pPr>
            <a:r>
              <a:rPr lang="en-US" sz="1400" dirty="0"/>
              <a:t>			type Days is (Mon, Tue, Wed, Thu, Fri, Sat, Sun);</a:t>
            </a:r>
          </a:p>
          <a:p>
            <a:pPr marL="0" indent="0" algn="just">
              <a:lnSpc>
                <a:spcPct val="120000"/>
              </a:lnSpc>
              <a:buNone/>
            </a:pPr>
            <a:r>
              <a:rPr lang="en-US" sz="1400" dirty="0"/>
              <a:t>			subtype Weekdays is Days range </a:t>
            </a:r>
            <a:r>
              <a:rPr lang="en-US" sz="1400" dirty="0" err="1"/>
              <a:t>Mon..Fri</a:t>
            </a:r>
            <a:r>
              <a:rPr lang="en-US" sz="1400" dirty="0"/>
              <a:t>;</a:t>
            </a:r>
          </a:p>
          <a:p>
            <a:pPr marL="0" indent="0" algn="just">
              <a:lnSpc>
                <a:spcPct val="120000"/>
              </a:lnSpc>
              <a:buNone/>
            </a:pPr>
            <a:r>
              <a:rPr lang="en-US" sz="1400" dirty="0"/>
              <a:t>			subtype Index is Integer range 1..100;</a:t>
            </a:r>
          </a:p>
          <a:p>
            <a:pPr marL="0" indent="0" algn="just">
              <a:lnSpc>
                <a:spcPct val="120000"/>
              </a:lnSpc>
              <a:buNone/>
            </a:pPr>
            <a:r>
              <a:rPr lang="en-US" sz="1400" dirty="0"/>
              <a:t>	In these examples, the restriction on the existing types is in the range of possible values. All of the operations defined for the 	parent type are also defined for the subtype, except assignment of values outside the specified range. For example </a:t>
            </a:r>
          </a:p>
          <a:p>
            <a:pPr marL="0" indent="0" algn="just">
              <a:lnSpc>
                <a:spcPct val="120000"/>
              </a:lnSpc>
              <a:buNone/>
            </a:pPr>
            <a:r>
              <a:rPr lang="en-US" sz="1400" dirty="0"/>
              <a:t>			Day1 : Days;</a:t>
            </a:r>
          </a:p>
          <a:p>
            <a:pPr marL="0" indent="0" algn="just">
              <a:lnSpc>
                <a:spcPct val="120000"/>
              </a:lnSpc>
              <a:buNone/>
            </a:pPr>
            <a:r>
              <a:rPr lang="en-US" sz="1400" dirty="0"/>
              <a:t>			Day2 : Weekdays;</a:t>
            </a:r>
          </a:p>
          <a:p>
            <a:pPr marL="0" indent="0" algn="just">
              <a:lnSpc>
                <a:spcPct val="120000"/>
              </a:lnSpc>
              <a:buNone/>
            </a:pPr>
            <a:r>
              <a:rPr lang="en-US" sz="1400" dirty="0"/>
              <a:t>			. . .</a:t>
            </a:r>
          </a:p>
          <a:p>
            <a:pPr marL="0" indent="0" algn="just">
              <a:lnSpc>
                <a:spcPct val="120000"/>
              </a:lnSpc>
              <a:buNone/>
            </a:pPr>
            <a:r>
              <a:rPr lang="en-US" sz="1400" dirty="0"/>
              <a:t>			Day2 := Day1;</a:t>
            </a:r>
          </a:p>
          <a:p>
            <a:pPr marL="0" indent="0" algn="just">
              <a:lnSpc>
                <a:spcPct val="120000"/>
              </a:lnSpc>
              <a:buNone/>
            </a:pPr>
            <a:r>
              <a:rPr lang="en-US" sz="1400" dirty="0"/>
              <a:t>	the assignment is legal if the value of Day1 is not Sat or Sun.</a:t>
            </a:r>
          </a:p>
        </p:txBody>
      </p:sp>
    </p:spTree>
    <p:extLst>
      <p:ext uri="{BB962C8B-B14F-4D97-AF65-F5344CB8AC3E}">
        <p14:creationId xmlns:p14="http://schemas.microsoft.com/office/powerpoint/2010/main" val="363357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US" sz="4400" b="1" dirty="0"/>
              <a:t>3.6 </a:t>
            </a:r>
            <a:r>
              <a:rPr lang="en-IN" b="1" dirty="0"/>
              <a:t>User defined Ordinal types</a:t>
            </a:r>
          </a:p>
        </p:txBody>
      </p:sp>
      <p:sp>
        <p:nvSpPr>
          <p:cNvPr id="3" name="Content Placeholder 2"/>
          <p:cNvSpPr>
            <a:spLocks noGrp="1"/>
          </p:cNvSpPr>
          <p:nvPr>
            <p:ph idx="1"/>
          </p:nvPr>
        </p:nvSpPr>
        <p:spPr>
          <a:xfrm>
            <a:off x="150502" y="867824"/>
            <a:ext cx="11661542" cy="5699990"/>
          </a:xfrm>
        </p:spPr>
        <p:txBody>
          <a:bodyPr>
            <a:noAutofit/>
          </a:bodyPr>
          <a:lstStyle/>
          <a:p>
            <a:pPr marL="0" indent="0">
              <a:lnSpc>
                <a:spcPct val="120000"/>
              </a:lnSpc>
              <a:buNone/>
            </a:pPr>
            <a:r>
              <a:rPr lang="en-US" sz="2800" b="1" dirty="0"/>
              <a:t>Implementation of User-Defined Ordinal Types :</a:t>
            </a:r>
          </a:p>
          <a:p>
            <a:pPr algn="just">
              <a:lnSpc>
                <a:spcPct val="120000"/>
              </a:lnSpc>
              <a:buFont typeface="Wingdings" panose="05000000000000000000" pitchFamily="2" charset="2"/>
              <a:buChar char="Ø"/>
            </a:pPr>
            <a:r>
              <a:rPr lang="en-US" sz="2400" dirty="0"/>
              <a:t>Enumeration types are usually implemented as integers. Without restrictions on ranges of values and operations, this provides no increase in reliability.</a:t>
            </a:r>
          </a:p>
          <a:p>
            <a:pPr algn="just">
              <a:lnSpc>
                <a:spcPct val="120000"/>
              </a:lnSpc>
              <a:buFont typeface="Wingdings" panose="05000000000000000000" pitchFamily="2" charset="2"/>
              <a:buChar char="Ø"/>
            </a:pPr>
            <a:r>
              <a:rPr lang="en-US" sz="2400" dirty="0"/>
              <a:t>Subrange types are implemented in exactly the same way as their parent types, except that range checks must be implicitly included by the compiler in every assignment of a variable or expression to a subrange variable. This step increases code size and execution time, but is usually considered well worth the cost. Also, a good optimizing compiler can optimize away some of the checking.</a:t>
            </a:r>
          </a:p>
        </p:txBody>
      </p:sp>
    </p:spTree>
    <p:extLst>
      <p:ext uri="{BB962C8B-B14F-4D97-AF65-F5344CB8AC3E}">
        <p14:creationId xmlns:p14="http://schemas.microsoft.com/office/powerpoint/2010/main" val="1996346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a:t>
            </a:r>
          </a:p>
        </p:txBody>
      </p:sp>
      <p:sp>
        <p:nvSpPr>
          <p:cNvPr id="3" name="Content Placeholder 2"/>
          <p:cNvSpPr>
            <a:spLocks noGrp="1"/>
          </p:cNvSpPr>
          <p:nvPr>
            <p:ph idx="1"/>
          </p:nvPr>
        </p:nvSpPr>
        <p:spPr>
          <a:xfrm>
            <a:off x="150502" y="867824"/>
            <a:ext cx="11661542" cy="5699990"/>
          </a:xfrm>
        </p:spPr>
        <p:txBody>
          <a:bodyPr>
            <a:noAutofit/>
          </a:bodyPr>
          <a:lstStyle/>
          <a:p>
            <a:pPr algn="just">
              <a:lnSpc>
                <a:spcPct val="120000"/>
              </a:lnSpc>
              <a:buFont typeface="Wingdings" panose="05000000000000000000" pitchFamily="2" charset="2"/>
              <a:buChar char="Ø"/>
            </a:pPr>
            <a:r>
              <a:rPr lang="en-US" sz="1600" dirty="0"/>
              <a:t>An array is a homogeneous aggregate of data elements in which an individual element is identified by its position in the aggregate, relative to the first element. </a:t>
            </a:r>
          </a:p>
          <a:p>
            <a:pPr algn="just">
              <a:lnSpc>
                <a:spcPct val="120000"/>
              </a:lnSpc>
              <a:buFont typeface="Wingdings" panose="05000000000000000000" pitchFamily="2" charset="2"/>
              <a:buChar char="Ø"/>
            </a:pPr>
            <a:r>
              <a:rPr lang="en-US" sz="1600" dirty="0"/>
              <a:t>The individual data elements of an array are of the same type. </a:t>
            </a:r>
          </a:p>
          <a:p>
            <a:pPr algn="just">
              <a:lnSpc>
                <a:spcPct val="120000"/>
              </a:lnSpc>
              <a:buFont typeface="Wingdings" panose="05000000000000000000" pitchFamily="2" charset="2"/>
              <a:buChar char="Ø"/>
            </a:pPr>
            <a:r>
              <a:rPr lang="en-US" sz="1600" dirty="0"/>
              <a:t>References to individual array elements are specified using subscript expressions. </a:t>
            </a:r>
          </a:p>
          <a:p>
            <a:pPr algn="just">
              <a:lnSpc>
                <a:spcPct val="120000"/>
              </a:lnSpc>
              <a:buFont typeface="Wingdings" panose="05000000000000000000" pitchFamily="2" charset="2"/>
              <a:buChar char="Ø"/>
            </a:pPr>
            <a:r>
              <a:rPr lang="en-US" sz="1600" dirty="0"/>
              <a:t>If any of the subscript expressions in a reference include variables, then the reference will require an additional run-time calculation to determine the address of the memory location being referenced.</a:t>
            </a:r>
          </a:p>
          <a:p>
            <a:pPr algn="just">
              <a:lnSpc>
                <a:spcPct val="120000"/>
              </a:lnSpc>
              <a:buFont typeface="Wingdings" panose="05000000000000000000" pitchFamily="2" charset="2"/>
              <a:buChar char="Ø"/>
            </a:pPr>
            <a:r>
              <a:rPr lang="en-US" sz="1600" dirty="0"/>
              <a:t>In many languages, such as C, C++, Java, Ada, and C#, all of the elements of an array are required to be of the same type. In these languages, pointers and references are restricted to point to or reference a single type. So the objects or data values being pointed to or referenced are also of a single type. </a:t>
            </a:r>
          </a:p>
          <a:p>
            <a:pPr algn="just">
              <a:lnSpc>
                <a:spcPct val="120000"/>
              </a:lnSpc>
              <a:buFont typeface="Wingdings" panose="05000000000000000000" pitchFamily="2" charset="2"/>
              <a:buChar char="Ø"/>
            </a:pPr>
            <a:r>
              <a:rPr lang="en-US" sz="1600" dirty="0"/>
              <a:t>In some other languages, such as JavaScript, Python, and Ruby, variables are </a:t>
            </a:r>
            <a:r>
              <a:rPr lang="en-US" sz="1600" dirty="0" err="1"/>
              <a:t>typeless</a:t>
            </a:r>
            <a:r>
              <a:rPr lang="en-US" sz="1600" dirty="0"/>
              <a:t> references to objects or data values. In these cases, arrays still consist of elements of a single type, but the elements can reference objects or data values of different types. Such arrays are still homogeneous, because the array elements are of the same type. </a:t>
            </a:r>
          </a:p>
          <a:p>
            <a:pPr algn="just">
              <a:lnSpc>
                <a:spcPct val="120000"/>
              </a:lnSpc>
              <a:buFont typeface="Wingdings" panose="05000000000000000000" pitchFamily="2" charset="2"/>
              <a:buChar char="Ø"/>
            </a:pPr>
            <a:r>
              <a:rPr lang="en-US" sz="1600" dirty="0"/>
              <a:t>C# and Java 5.0 provide generic arrays, that is, arrays whose elements are references to objects, through their class libraries.</a:t>
            </a:r>
          </a:p>
        </p:txBody>
      </p:sp>
    </p:spTree>
    <p:extLst>
      <p:ext uri="{BB962C8B-B14F-4D97-AF65-F5344CB8AC3E}">
        <p14:creationId xmlns:p14="http://schemas.microsoft.com/office/powerpoint/2010/main" val="2127060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sz="3200" b="1" dirty="0"/>
              <a:t>Design Issues :</a:t>
            </a:r>
          </a:p>
          <a:p>
            <a:pPr algn="just">
              <a:lnSpc>
                <a:spcPct val="120000"/>
              </a:lnSpc>
              <a:buFont typeface="Wingdings" panose="05000000000000000000" pitchFamily="2" charset="2"/>
              <a:buChar char="Ø"/>
            </a:pPr>
            <a:r>
              <a:rPr lang="en-US" sz="2400" dirty="0"/>
              <a:t>The primary design issues specific to arrays are the following:</a:t>
            </a:r>
          </a:p>
          <a:p>
            <a:pPr algn="just">
              <a:lnSpc>
                <a:spcPct val="120000"/>
              </a:lnSpc>
              <a:buFont typeface="+mj-lt"/>
              <a:buAutoNum type="arabicPeriod"/>
            </a:pPr>
            <a:r>
              <a:rPr lang="en-US" sz="2400" dirty="0"/>
              <a:t>What types are legal for subscripts?</a:t>
            </a:r>
          </a:p>
          <a:p>
            <a:pPr algn="just">
              <a:lnSpc>
                <a:spcPct val="120000"/>
              </a:lnSpc>
              <a:buFont typeface="+mj-lt"/>
              <a:buAutoNum type="arabicPeriod"/>
            </a:pPr>
            <a:r>
              <a:rPr lang="en-US" sz="2400" dirty="0"/>
              <a:t>Are subscripting expressions in element references range checked?</a:t>
            </a:r>
          </a:p>
          <a:p>
            <a:pPr algn="just">
              <a:lnSpc>
                <a:spcPct val="120000"/>
              </a:lnSpc>
              <a:buFont typeface="+mj-lt"/>
              <a:buAutoNum type="arabicPeriod"/>
            </a:pPr>
            <a:r>
              <a:rPr lang="en-US" sz="2400" dirty="0"/>
              <a:t>When are subscript ranges bound?</a:t>
            </a:r>
          </a:p>
          <a:p>
            <a:pPr algn="just">
              <a:lnSpc>
                <a:spcPct val="120000"/>
              </a:lnSpc>
              <a:buFont typeface="+mj-lt"/>
              <a:buAutoNum type="arabicPeriod"/>
            </a:pPr>
            <a:r>
              <a:rPr lang="en-US" sz="2400" dirty="0"/>
              <a:t>When does array allocation take place?</a:t>
            </a:r>
          </a:p>
          <a:p>
            <a:pPr algn="just">
              <a:lnSpc>
                <a:spcPct val="120000"/>
              </a:lnSpc>
              <a:buFont typeface="+mj-lt"/>
              <a:buAutoNum type="arabicPeriod"/>
            </a:pPr>
            <a:r>
              <a:rPr lang="en-US" sz="2400" dirty="0"/>
              <a:t>Are ragged or rectangular </a:t>
            </a:r>
            <a:r>
              <a:rPr lang="en-US" sz="2400" dirty="0" err="1"/>
              <a:t>multidimensioned</a:t>
            </a:r>
            <a:r>
              <a:rPr lang="en-US" sz="2400" dirty="0"/>
              <a:t> arrays allowed, or both?</a:t>
            </a:r>
          </a:p>
          <a:p>
            <a:pPr algn="just">
              <a:lnSpc>
                <a:spcPct val="120000"/>
              </a:lnSpc>
              <a:buFont typeface="+mj-lt"/>
              <a:buAutoNum type="arabicPeriod"/>
            </a:pPr>
            <a:r>
              <a:rPr lang="en-US" sz="2400" dirty="0"/>
              <a:t>Can arrays be initialized when they have their storage allocated?</a:t>
            </a:r>
          </a:p>
          <a:p>
            <a:pPr algn="just">
              <a:lnSpc>
                <a:spcPct val="120000"/>
              </a:lnSpc>
              <a:buFont typeface="+mj-lt"/>
              <a:buAutoNum type="arabicPeriod"/>
            </a:pPr>
            <a:r>
              <a:rPr lang="en-US" sz="2400" dirty="0"/>
              <a:t>What kinds of slices are allowed, if any?</a:t>
            </a:r>
          </a:p>
        </p:txBody>
      </p:sp>
    </p:spTree>
    <p:extLst>
      <p:ext uri="{BB962C8B-B14F-4D97-AF65-F5344CB8AC3E}">
        <p14:creationId xmlns:p14="http://schemas.microsoft.com/office/powerpoint/2010/main" val="46821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07" y="0"/>
            <a:ext cx="9404723" cy="931582"/>
          </a:xfrm>
        </p:spPr>
        <p:txBody>
          <a:bodyPr/>
          <a:lstStyle/>
          <a:p>
            <a:r>
              <a:rPr lang="en-US" b="1" dirty="0"/>
              <a:t>Evolution of Data Types </a:t>
            </a:r>
            <a:endParaRPr lang="en-IN" dirty="0"/>
          </a:p>
        </p:txBody>
      </p:sp>
      <p:sp>
        <p:nvSpPr>
          <p:cNvPr id="3" name="Content Placeholder 2"/>
          <p:cNvSpPr>
            <a:spLocks noGrp="1"/>
          </p:cNvSpPr>
          <p:nvPr>
            <p:ph idx="1"/>
          </p:nvPr>
        </p:nvSpPr>
        <p:spPr>
          <a:xfrm>
            <a:off x="263047" y="683172"/>
            <a:ext cx="11686783" cy="5969876"/>
          </a:xfrm>
        </p:spPr>
        <p:txBody>
          <a:bodyPr>
            <a:noAutofit/>
          </a:bodyPr>
          <a:lstStyle/>
          <a:p>
            <a:pPr algn="just">
              <a:lnSpc>
                <a:spcPct val="120000"/>
              </a:lnSpc>
              <a:buFont typeface="Wingdings" panose="05000000000000000000" pitchFamily="2" charset="2"/>
              <a:buChar char="Ø"/>
            </a:pPr>
            <a:r>
              <a:rPr lang="en-US" sz="1430" dirty="0">
                <a:ea typeface="+mj-lt"/>
                <a:cs typeface="+mj-lt"/>
              </a:rPr>
              <a:t>The concepts of data typing have evolved over the last 55 years. </a:t>
            </a:r>
          </a:p>
          <a:p>
            <a:pPr algn="just">
              <a:lnSpc>
                <a:spcPct val="120000"/>
              </a:lnSpc>
              <a:buFont typeface="Wingdings" panose="05000000000000000000" pitchFamily="2" charset="2"/>
              <a:buChar char="Ø"/>
            </a:pPr>
            <a:r>
              <a:rPr lang="en-US" sz="1430" dirty="0">
                <a:ea typeface="+mj-lt"/>
                <a:cs typeface="+mj-lt"/>
              </a:rPr>
              <a:t>In the earliest languages, all problem space data structures had to be modeled with only a few basic language-supported data structures. </a:t>
            </a:r>
          </a:p>
          <a:p>
            <a:pPr algn="just">
              <a:lnSpc>
                <a:spcPct val="120000"/>
              </a:lnSpc>
              <a:buFont typeface="Wingdings" panose="05000000000000000000" pitchFamily="2" charset="2"/>
              <a:buChar char="Ø"/>
            </a:pPr>
            <a:r>
              <a:rPr lang="en-US" sz="1430" dirty="0">
                <a:ea typeface="+mj-lt"/>
                <a:cs typeface="+mj-lt"/>
              </a:rPr>
              <a:t>For example, in pre-90 </a:t>
            </a:r>
            <a:r>
              <a:rPr lang="en-US" sz="1430" dirty="0" err="1">
                <a:ea typeface="+mj-lt"/>
                <a:cs typeface="+mj-lt"/>
              </a:rPr>
              <a:t>Fortrans</a:t>
            </a:r>
            <a:r>
              <a:rPr lang="en-US" sz="1430" dirty="0">
                <a:ea typeface="+mj-lt"/>
                <a:cs typeface="+mj-lt"/>
              </a:rPr>
              <a:t>, linked lists and binary trees were implemented with arrays.  The data structures of COBOL took the first step away from the Fortran I model by allowing programmers to specify the accuracy of decimal data values, and also by providing a structured data type for records of information. PL/I extended the capability of accuracy specification to integer and floating-point types. </a:t>
            </a:r>
          </a:p>
          <a:p>
            <a:pPr algn="just">
              <a:lnSpc>
                <a:spcPct val="120000"/>
              </a:lnSpc>
              <a:buFont typeface="Wingdings" panose="05000000000000000000" pitchFamily="2" charset="2"/>
              <a:buChar char="Ø"/>
            </a:pPr>
            <a:r>
              <a:rPr lang="en-US" sz="1430" dirty="0">
                <a:ea typeface="+mj-lt"/>
                <a:cs typeface="+mj-lt"/>
              </a:rPr>
              <a:t>The designers of PL/I included many data types, with the intent of supporting a large range of applications. </a:t>
            </a:r>
          </a:p>
          <a:p>
            <a:pPr algn="just">
              <a:lnSpc>
                <a:spcPct val="120000"/>
              </a:lnSpc>
              <a:buFont typeface="Wingdings" panose="05000000000000000000" pitchFamily="2" charset="2"/>
              <a:buChar char="Ø"/>
            </a:pPr>
            <a:r>
              <a:rPr lang="en-US" sz="1430" dirty="0">
                <a:ea typeface="+mj-lt"/>
                <a:cs typeface="+mj-lt"/>
              </a:rPr>
              <a:t>A better approach, introduced in ALGOL 68, is to provide a few basic types and a few flexible structure-defining operators that allow a programmer to design a data structure for each need. Clearly, this was one of the most important advances in the evolution of data type design. User-defined types also provide improved readability through the use of meaningful names for types. They allow type checking of the variables of a special category of use, which would otherwise not be possible. </a:t>
            </a:r>
          </a:p>
          <a:p>
            <a:pPr algn="just">
              <a:lnSpc>
                <a:spcPct val="120000"/>
              </a:lnSpc>
              <a:buFont typeface="Wingdings" panose="05000000000000000000" pitchFamily="2" charset="2"/>
              <a:buChar char="Ø"/>
            </a:pPr>
            <a:r>
              <a:rPr lang="en-US" sz="1430" b="1" dirty="0">
                <a:ea typeface="+mj-lt"/>
                <a:cs typeface="+mj-lt"/>
              </a:rPr>
              <a:t>User-defined types also aid modifiability</a:t>
            </a:r>
            <a:r>
              <a:rPr lang="en-US" sz="1430" dirty="0">
                <a:ea typeface="+mj-lt"/>
                <a:cs typeface="+mj-lt"/>
              </a:rPr>
              <a:t>: A programmer can change the type of a category of variables in a program by changing a type definition statement only.</a:t>
            </a:r>
          </a:p>
          <a:p>
            <a:pPr algn="just">
              <a:lnSpc>
                <a:spcPct val="120000"/>
              </a:lnSpc>
              <a:buFont typeface="Wingdings" panose="05000000000000000000" pitchFamily="2" charset="2"/>
              <a:buChar char="Ø"/>
            </a:pPr>
            <a:r>
              <a:rPr lang="en-US" sz="1430" dirty="0">
                <a:ea typeface="+mj-lt"/>
                <a:cs typeface="+mj-lt"/>
              </a:rPr>
              <a:t>After the concept of a user-defined type, abstract data types was introduced,  which are supported by most programming languages designed since the mid-1980s. </a:t>
            </a:r>
          </a:p>
          <a:p>
            <a:pPr algn="just">
              <a:lnSpc>
                <a:spcPct val="120000"/>
              </a:lnSpc>
              <a:buFont typeface="Wingdings" panose="05000000000000000000" pitchFamily="2" charset="2"/>
              <a:buChar char="Ø"/>
            </a:pPr>
            <a:r>
              <a:rPr lang="en-US" sz="1430" b="1" dirty="0">
                <a:ea typeface="+mj-lt"/>
                <a:cs typeface="+mj-lt"/>
              </a:rPr>
              <a:t>The fundamental idea of an abstract data type </a:t>
            </a:r>
            <a:r>
              <a:rPr lang="en-US" sz="1430" dirty="0">
                <a:ea typeface="+mj-lt"/>
                <a:cs typeface="+mj-lt"/>
              </a:rPr>
              <a:t>is that the interface of a type, which is visible to the user, is separated from the representation and set of operations on values of that type, which are hidden from the user. All of the types provided by a high-level programming language are abstract data types.</a:t>
            </a:r>
            <a:endParaRPr lang="en-IN" sz="1430" dirty="0"/>
          </a:p>
        </p:txBody>
      </p:sp>
    </p:spTree>
    <p:extLst>
      <p:ext uri="{BB962C8B-B14F-4D97-AF65-F5344CB8AC3E}">
        <p14:creationId xmlns:p14="http://schemas.microsoft.com/office/powerpoint/2010/main" val="3138731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b="1" dirty="0"/>
              <a:t>1. What types are legal for subscripts? (</a:t>
            </a:r>
            <a:r>
              <a:rPr lang="en-IN" b="1" dirty="0"/>
              <a:t>Arrays and indices)</a:t>
            </a:r>
            <a:endParaRPr lang="en-US" b="1" dirty="0"/>
          </a:p>
          <a:p>
            <a:pPr algn="just">
              <a:lnSpc>
                <a:spcPct val="120000"/>
              </a:lnSpc>
              <a:buFont typeface="Wingdings" panose="05000000000000000000" pitchFamily="2" charset="2"/>
              <a:buChar char="Ø"/>
            </a:pPr>
            <a:r>
              <a:rPr lang="en-US" sz="1600" dirty="0"/>
              <a:t>Two-level syntactic mechanism is used to refer the array element, where the first part is the aggregate name, and the second part is a possibly dynamic selector consisting of one or more items known as subscripts or indices.   For e.g. </a:t>
            </a:r>
            <a:r>
              <a:rPr lang="en-US" sz="1600" dirty="0" err="1"/>
              <a:t>arr</a:t>
            </a:r>
            <a:r>
              <a:rPr lang="en-US" sz="1600" dirty="0"/>
              <a:t>[6], mat[m][n]</a:t>
            </a:r>
          </a:p>
          <a:p>
            <a:pPr algn="just">
              <a:lnSpc>
                <a:spcPct val="120000"/>
              </a:lnSpc>
              <a:buFont typeface="Wingdings" panose="05000000000000000000" pitchFamily="2" charset="2"/>
              <a:buChar char="Ø"/>
            </a:pPr>
            <a:r>
              <a:rPr lang="en-US" sz="1600" dirty="0"/>
              <a:t>If all of the subscripts in a reference are constants, the selector is static; otherwise, it is dynamic. </a:t>
            </a:r>
          </a:p>
          <a:p>
            <a:pPr algn="just">
              <a:lnSpc>
                <a:spcPct val="120000"/>
              </a:lnSpc>
              <a:buFont typeface="Wingdings" panose="05000000000000000000" pitchFamily="2" charset="2"/>
              <a:buChar char="Ø"/>
            </a:pPr>
            <a:r>
              <a:rPr lang="en-US" sz="1600" dirty="0"/>
              <a:t>The selection operation can be thought of as a mapping from the array name and the set of subscript values to an element in the aggregate. So arrays are sometimes called finite mappings. Symbolically, this mapping can be shown as</a:t>
            </a:r>
          </a:p>
          <a:p>
            <a:pPr marL="0" indent="0" algn="just">
              <a:lnSpc>
                <a:spcPct val="120000"/>
              </a:lnSpc>
              <a:buNone/>
            </a:pPr>
            <a:r>
              <a:rPr lang="en-US" sz="1600" dirty="0"/>
              <a:t>		</a:t>
            </a:r>
            <a:r>
              <a:rPr lang="en-US" sz="1600" dirty="0" err="1"/>
              <a:t>array_name</a:t>
            </a:r>
            <a:r>
              <a:rPr lang="en-US" sz="1600" dirty="0"/>
              <a:t>(</a:t>
            </a:r>
            <a:r>
              <a:rPr lang="en-US" sz="1600" dirty="0" err="1"/>
              <a:t>subscript_value_list</a:t>
            </a:r>
            <a:r>
              <a:rPr lang="en-US" sz="1600" dirty="0"/>
              <a:t>) → element</a:t>
            </a:r>
          </a:p>
          <a:p>
            <a:pPr marL="0" indent="0" algn="just">
              <a:lnSpc>
                <a:spcPct val="120000"/>
              </a:lnSpc>
              <a:buNone/>
            </a:pPr>
            <a:r>
              <a:rPr lang="en-US" sz="1600" dirty="0"/>
              <a:t>         For e.g.  In C, C++ and Java languages,</a:t>
            </a:r>
          </a:p>
          <a:p>
            <a:pPr marL="0" indent="0" algn="just">
              <a:lnSpc>
                <a:spcPct val="120000"/>
              </a:lnSpc>
              <a:buNone/>
            </a:pPr>
            <a:r>
              <a:rPr lang="en-US" sz="1600" dirty="0"/>
              <a:t>		      </a:t>
            </a:r>
            <a:r>
              <a:rPr lang="en-US" sz="1600" dirty="0" err="1"/>
              <a:t>int</a:t>
            </a:r>
            <a:r>
              <a:rPr lang="en-US" sz="1600" dirty="0"/>
              <a:t> </a:t>
            </a:r>
            <a:r>
              <a:rPr lang="en-US" sz="1600" dirty="0" err="1"/>
              <a:t>arr</a:t>
            </a:r>
            <a:r>
              <a:rPr lang="en-US" sz="1600" dirty="0"/>
              <a:t>[10];</a:t>
            </a:r>
          </a:p>
          <a:p>
            <a:pPr marL="0" indent="0" algn="just">
              <a:lnSpc>
                <a:spcPct val="120000"/>
              </a:lnSpc>
              <a:buNone/>
            </a:pPr>
            <a:r>
              <a:rPr lang="en-US" sz="1600" dirty="0"/>
              <a:t>                        </a:t>
            </a:r>
            <a:r>
              <a:rPr lang="en-US" sz="1600" dirty="0" err="1"/>
              <a:t>arr</a:t>
            </a:r>
            <a:r>
              <a:rPr lang="en-US" sz="1600" dirty="0"/>
              <a:t>[3] = 200;    </a:t>
            </a:r>
          </a:p>
          <a:p>
            <a:pPr algn="just">
              <a:lnSpc>
                <a:spcPct val="120000"/>
              </a:lnSpc>
              <a:buFont typeface="Wingdings" panose="05000000000000000000" pitchFamily="2" charset="2"/>
              <a:buChar char="Ø"/>
            </a:pPr>
            <a:r>
              <a:rPr lang="en-US" sz="1600" dirty="0"/>
              <a:t>The syntax of array references is universal: The array name is followed by the list of subscripts, which is surrounded by either parentheses or brackets.</a:t>
            </a:r>
          </a:p>
          <a:p>
            <a:pPr algn="just">
              <a:lnSpc>
                <a:spcPct val="120000"/>
              </a:lnSpc>
              <a:buFont typeface="Wingdings" panose="05000000000000000000" pitchFamily="2" charset="2"/>
              <a:buChar char="Ø"/>
            </a:pPr>
            <a:r>
              <a:rPr lang="en-US" sz="1600" dirty="0"/>
              <a:t>In some languages that provide </a:t>
            </a:r>
            <a:r>
              <a:rPr lang="en-US" sz="1600" dirty="0" err="1"/>
              <a:t>multidimensioned</a:t>
            </a:r>
            <a:r>
              <a:rPr lang="en-US" sz="1600" dirty="0"/>
              <a:t> arrays as arrays of arrays, each subscript appears in its own brackets. </a:t>
            </a:r>
          </a:p>
        </p:txBody>
      </p:sp>
    </p:spTree>
    <p:extLst>
      <p:ext uri="{BB962C8B-B14F-4D97-AF65-F5344CB8AC3E}">
        <p14:creationId xmlns:p14="http://schemas.microsoft.com/office/powerpoint/2010/main" val="3179384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b="1" dirty="0">
                <a:solidFill>
                  <a:srgbClr val="92D050"/>
                </a:solidFill>
              </a:rPr>
              <a:t>1. What types are legal for subscripts? (</a:t>
            </a:r>
            <a:r>
              <a:rPr lang="en-IN" b="1" dirty="0">
                <a:solidFill>
                  <a:srgbClr val="92D050"/>
                </a:solidFill>
              </a:rPr>
              <a:t>Arrays and indices)</a:t>
            </a:r>
            <a:endParaRPr lang="en-US" b="1" dirty="0">
              <a:solidFill>
                <a:srgbClr val="92D050"/>
              </a:solidFill>
            </a:endParaRPr>
          </a:p>
          <a:p>
            <a:pPr algn="just">
              <a:lnSpc>
                <a:spcPct val="120000"/>
              </a:lnSpc>
              <a:buFont typeface="Wingdings" panose="05000000000000000000" pitchFamily="2" charset="2"/>
              <a:buChar char="Ø"/>
            </a:pPr>
            <a:r>
              <a:rPr lang="en-US" sz="1400" dirty="0"/>
              <a:t>In Ada, parenthesis are used for array subscript, but it causes confusion for both program reader and compiler because In Ada, parentheses are used for both subprogram parameters and array subscripts.   This reduces readability of the program.</a:t>
            </a:r>
          </a:p>
          <a:p>
            <a:pPr marL="0" indent="0" algn="just">
              <a:lnSpc>
                <a:spcPct val="120000"/>
              </a:lnSpc>
              <a:buNone/>
            </a:pPr>
            <a:r>
              <a:rPr lang="en-US" sz="1400" dirty="0"/>
              <a:t>		Sum := Sum + B(I);  Here B(I) can be a function call or array element.</a:t>
            </a:r>
          </a:p>
          <a:p>
            <a:pPr algn="just">
              <a:lnSpc>
                <a:spcPct val="120000"/>
              </a:lnSpc>
              <a:buFont typeface="Wingdings" panose="05000000000000000000" pitchFamily="2" charset="2"/>
              <a:buChar char="Ø"/>
            </a:pPr>
            <a:r>
              <a:rPr lang="en-US" sz="1400" dirty="0"/>
              <a:t>To overcome this problem, programmer as well as compiler need additional information to differentiate between function call and array subscript.</a:t>
            </a:r>
          </a:p>
          <a:p>
            <a:pPr algn="just">
              <a:lnSpc>
                <a:spcPct val="120000"/>
              </a:lnSpc>
              <a:buFont typeface="Wingdings" panose="05000000000000000000" pitchFamily="2" charset="2"/>
              <a:buChar char="Ø"/>
            </a:pPr>
            <a:r>
              <a:rPr lang="en-US" sz="1400" dirty="0"/>
              <a:t>Most languages other than Fortran and Ada use square brackets to delimit their array indices.</a:t>
            </a:r>
          </a:p>
          <a:p>
            <a:pPr algn="just">
              <a:lnSpc>
                <a:spcPct val="120000"/>
              </a:lnSpc>
              <a:buFont typeface="Wingdings" panose="05000000000000000000" pitchFamily="2" charset="2"/>
              <a:buChar char="Ø"/>
            </a:pPr>
            <a:r>
              <a:rPr lang="en-US" sz="1400" dirty="0"/>
              <a:t>Two distinct data types are involved in an array type: the element type and the type of the subscripts. </a:t>
            </a:r>
          </a:p>
          <a:p>
            <a:pPr algn="just">
              <a:lnSpc>
                <a:spcPct val="120000"/>
              </a:lnSpc>
              <a:buFont typeface="Wingdings" panose="05000000000000000000" pitchFamily="2" charset="2"/>
              <a:buChar char="Ø"/>
            </a:pPr>
            <a:r>
              <a:rPr lang="en-US" sz="1400" dirty="0"/>
              <a:t>The type of the subscripts is often a subrange of integers, but Ada allows any ordinal type to be used as subscripts, such as Boolean, character, and enumeration. </a:t>
            </a:r>
          </a:p>
          <a:p>
            <a:pPr marL="0" indent="0" algn="just">
              <a:lnSpc>
                <a:spcPct val="120000"/>
              </a:lnSpc>
              <a:buNone/>
            </a:pPr>
            <a:r>
              <a:rPr lang="en-US" sz="1400" dirty="0"/>
              <a:t>	For example, in Ada, array elements can be accessed using subscript of </a:t>
            </a:r>
            <a:r>
              <a:rPr lang="en-US" sz="1400" dirty="0" err="1"/>
              <a:t>enum</a:t>
            </a:r>
            <a:r>
              <a:rPr lang="en-US" sz="1400" dirty="0"/>
              <a:t> data type as follows : </a:t>
            </a:r>
          </a:p>
          <a:p>
            <a:pPr marL="0" indent="0" algn="just">
              <a:lnSpc>
                <a:spcPct val="120000"/>
              </a:lnSpc>
              <a:buNone/>
            </a:pPr>
            <a:r>
              <a:rPr lang="en-US" sz="1400" dirty="0"/>
              <a:t>		type </a:t>
            </a:r>
            <a:r>
              <a:rPr lang="en-US" sz="1400" dirty="0" err="1"/>
              <a:t>Week_Day_Type</a:t>
            </a:r>
            <a:r>
              <a:rPr lang="en-US" sz="1400" dirty="0"/>
              <a:t> is (Monday, Tuesday, Wednesday, Thursday, Friday);</a:t>
            </a:r>
          </a:p>
          <a:p>
            <a:pPr marL="0" indent="0" algn="just">
              <a:lnSpc>
                <a:spcPct val="120000"/>
              </a:lnSpc>
              <a:buNone/>
            </a:pPr>
            <a:r>
              <a:rPr lang="en-US" sz="1400" dirty="0"/>
              <a:t>		type Sales is array (</a:t>
            </a:r>
            <a:r>
              <a:rPr lang="en-US" sz="1400" dirty="0" err="1"/>
              <a:t>Week_Day_Type</a:t>
            </a:r>
            <a:r>
              <a:rPr lang="en-US" sz="1400" dirty="0"/>
              <a:t>) of Float;</a:t>
            </a:r>
          </a:p>
          <a:p>
            <a:pPr marL="0" indent="0" algn="just">
              <a:lnSpc>
                <a:spcPct val="120000"/>
              </a:lnSpc>
              <a:buNone/>
            </a:pPr>
            <a:r>
              <a:rPr lang="en-US" sz="1400" dirty="0"/>
              <a:t>		Sales(Monday) : = 245000.00;</a:t>
            </a:r>
          </a:p>
          <a:p>
            <a:pPr algn="just">
              <a:lnSpc>
                <a:spcPct val="120000"/>
              </a:lnSpc>
              <a:buFont typeface="Wingdings" panose="05000000000000000000" pitchFamily="2" charset="2"/>
              <a:buChar char="Ø"/>
            </a:pPr>
            <a:r>
              <a:rPr lang="en-US" sz="1400" dirty="0"/>
              <a:t>An Ada for loop can use any ordinal type variable for its counter. This allows arrays with ordinal type subscripts to be conveniently processed.</a:t>
            </a:r>
          </a:p>
          <a:p>
            <a:pPr marL="0" indent="0" algn="just">
              <a:lnSpc>
                <a:spcPct val="120000"/>
              </a:lnSpc>
              <a:buNone/>
            </a:pPr>
            <a:r>
              <a:rPr lang="en-US" sz="1400" dirty="0"/>
              <a:t>   </a:t>
            </a:r>
          </a:p>
        </p:txBody>
      </p:sp>
    </p:spTree>
    <p:extLst>
      <p:ext uri="{BB962C8B-B14F-4D97-AF65-F5344CB8AC3E}">
        <p14:creationId xmlns:p14="http://schemas.microsoft.com/office/powerpoint/2010/main" val="3954062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sz="2800" b="1" dirty="0">
                <a:solidFill>
                  <a:srgbClr val="92D050"/>
                </a:solidFill>
              </a:rPr>
              <a:t>1. What types are legal for subscripts? (</a:t>
            </a:r>
            <a:r>
              <a:rPr lang="en-IN" sz="2800" b="1" dirty="0">
                <a:solidFill>
                  <a:srgbClr val="92D050"/>
                </a:solidFill>
              </a:rPr>
              <a:t>Arrays and indices)</a:t>
            </a:r>
            <a:endParaRPr lang="en-US" sz="2800" b="1" dirty="0">
              <a:solidFill>
                <a:srgbClr val="92D050"/>
              </a:solidFill>
            </a:endParaRPr>
          </a:p>
          <a:p>
            <a:pPr algn="just">
              <a:lnSpc>
                <a:spcPct val="120000"/>
              </a:lnSpc>
              <a:buFont typeface="Wingdings" panose="05000000000000000000" pitchFamily="2" charset="2"/>
              <a:buChar char="Ø"/>
            </a:pPr>
            <a:r>
              <a:rPr lang="en-US" dirty="0"/>
              <a:t>In Perl language, names of all arrays begin with at signs (@) and array elements are always scalars and the names of scalars always begin with dollar signs ($), references to array elements use dollar signs rather than at signs in their names. For example, for the array @list, the second element is referenced with $list[1].   In Perl, we can also reference an array element with a negative subscript, in which case the subscript value is an offset from the end of the array. For example, if the array @list has five elements with the subscripts 0..4, $list[-2] references the element with the subscript 3. A reference to a nonexistent element in Perl yields </a:t>
            </a:r>
            <a:r>
              <a:rPr lang="en-US" dirty="0" err="1"/>
              <a:t>undef</a:t>
            </a:r>
            <a:r>
              <a:rPr lang="en-US" dirty="0"/>
              <a:t>, but no error is reported.</a:t>
            </a:r>
          </a:p>
        </p:txBody>
      </p:sp>
    </p:spTree>
    <p:extLst>
      <p:ext uri="{BB962C8B-B14F-4D97-AF65-F5344CB8AC3E}">
        <p14:creationId xmlns:p14="http://schemas.microsoft.com/office/powerpoint/2010/main" val="1844269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sz="2400" b="1" dirty="0">
                <a:solidFill>
                  <a:srgbClr val="92D050"/>
                </a:solidFill>
              </a:rPr>
              <a:t>2. Are subscripting expressions in element references range checked?</a:t>
            </a:r>
          </a:p>
          <a:p>
            <a:pPr algn="just">
              <a:lnSpc>
                <a:spcPct val="120000"/>
              </a:lnSpc>
              <a:buFont typeface="Wingdings" panose="05000000000000000000" pitchFamily="2" charset="2"/>
              <a:buChar char="Ø"/>
            </a:pPr>
            <a:r>
              <a:rPr lang="en-US" sz="2400" dirty="0"/>
              <a:t>Early programming languages did not specify that subscript ranges must be implicitly checked. </a:t>
            </a:r>
          </a:p>
          <a:p>
            <a:pPr algn="just">
              <a:lnSpc>
                <a:spcPct val="120000"/>
              </a:lnSpc>
              <a:buFont typeface="Wingdings" panose="05000000000000000000" pitchFamily="2" charset="2"/>
              <a:buChar char="Ø"/>
            </a:pPr>
            <a:r>
              <a:rPr lang="en-US" sz="2400" dirty="0"/>
              <a:t>Range errors in subscripts are common in programs, so requiring range checking is an important factor in the reliability of languages.</a:t>
            </a:r>
          </a:p>
          <a:p>
            <a:pPr algn="just">
              <a:lnSpc>
                <a:spcPct val="120000"/>
              </a:lnSpc>
              <a:buFont typeface="Wingdings" panose="05000000000000000000" pitchFamily="2" charset="2"/>
              <a:buChar char="Ø"/>
            </a:pPr>
            <a:r>
              <a:rPr lang="en-US" sz="2400" dirty="0"/>
              <a:t>Many contemporary languages do not specify range checking of subscripts.</a:t>
            </a:r>
          </a:p>
          <a:p>
            <a:pPr algn="just">
              <a:lnSpc>
                <a:spcPct val="120000"/>
              </a:lnSpc>
              <a:buFont typeface="Wingdings" panose="05000000000000000000" pitchFamily="2" charset="2"/>
              <a:buChar char="Ø"/>
            </a:pPr>
            <a:r>
              <a:rPr lang="en-US" sz="2400" dirty="0"/>
              <a:t>Java, ML, and C# do the range checking. </a:t>
            </a:r>
          </a:p>
          <a:p>
            <a:pPr algn="just">
              <a:lnSpc>
                <a:spcPct val="120000"/>
              </a:lnSpc>
              <a:buFont typeface="Wingdings" panose="05000000000000000000" pitchFamily="2" charset="2"/>
              <a:buChar char="Ø"/>
            </a:pPr>
            <a:r>
              <a:rPr lang="en-US" sz="2400" dirty="0"/>
              <a:t>By default, Ada checks the range of all subscripts, but this feature can be disabled by the programmer.</a:t>
            </a:r>
          </a:p>
        </p:txBody>
      </p:sp>
    </p:spTree>
    <p:extLst>
      <p:ext uri="{BB962C8B-B14F-4D97-AF65-F5344CB8AC3E}">
        <p14:creationId xmlns:p14="http://schemas.microsoft.com/office/powerpoint/2010/main" val="3284356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990176"/>
          </a:xfrm>
        </p:spPr>
        <p:txBody>
          <a:bodyPr>
            <a:noAutofit/>
          </a:bodyPr>
          <a:lstStyle/>
          <a:p>
            <a:pPr marL="0" indent="0" algn="just">
              <a:buNone/>
            </a:pPr>
            <a:r>
              <a:rPr lang="en-US" b="1" dirty="0">
                <a:solidFill>
                  <a:srgbClr val="92D050"/>
                </a:solidFill>
              </a:rPr>
              <a:t>3. When are subscript ranges bound?    4. When does array allocation take place? </a:t>
            </a:r>
          </a:p>
          <a:p>
            <a:pPr marL="0" indent="0" algn="just">
              <a:buNone/>
            </a:pPr>
            <a:r>
              <a:rPr lang="en-US" b="1" dirty="0">
                <a:solidFill>
                  <a:srgbClr val="92D050"/>
                </a:solidFill>
              </a:rPr>
              <a:t>(Subscript Bindings and Array Categories)</a:t>
            </a:r>
          </a:p>
          <a:p>
            <a:pPr algn="just">
              <a:lnSpc>
                <a:spcPct val="120000"/>
              </a:lnSpc>
              <a:buFont typeface="Wingdings" panose="05000000000000000000" pitchFamily="2" charset="2"/>
              <a:buChar char="Ø"/>
            </a:pPr>
            <a:r>
              <a:rPr lang="en-US" sz="1400" dirty="0"/>
              <a:t>The binding of the subscript type to an array variable is usually static, but the subscript value ranges are sometimes dynamically bound.</a:t>
            </a:r>
          </a:p>
          <a:p>
            <a:pPr algn="just">
              <a:lnSpc>
                <a:spcPct val="120000"/>
              </a:lnSpc>
              <a:buFont typeface="Wingdings" panose="05000000000000000000" pitchFamily="2" charset="2"/>
              <a:buChar char="Ø"/>
            </a:pPr>
            <a:r>
              <a:rPr lang="en-US" sz="1400" dirty="0"/>
              <a:t>In some languages, the lower bound of the subscript range is implicit. For example, in the C-based languages, the lower bound of all subscript ranges is fixed at 0; in Fortran 95+ it defaults to 1 but can be set to any integer literal. In some other languages, the lower bounds of the subscript ranges must be specified by the programmer.</a:t>
            </a:r>
          </a:p>
          <a:p>
            <a:pPr algn="just">
              <a:lnSpc>
                <a:spcPct val="120000"/>
              </a:lnSpc>
              <a:buFont typeface="Wingdings" panose="05000000000000000000" pitchFamily="2" charset="2"/>
              <a:buChar char="Ø"/>
            </a:pPr>
            <a:r>
              <a:rPr lang="en-US" sz="1400" dirty="0"/>
              <a:t>There are five categories of arrays, based on the binding to subscript ranges, the binding to storage, and from where the storage is allocated. </a:t>
            </a:r>
          </a:p>
          <a:p>
            <a:pPr marL="857250" lvl="1" indent="-457200" algn="just">
              <a:lnSpc>
                <a:spcPct val="120000"/>
              </a:lnSpc>
              <a:buFont typeface="+mj-lt"/>
              <a:buAutoNum type="alphaLcParenR"/>
            </a:pPr>
            <a:r>
              <a:rPr lang="en-US" sz="1400" dirty="0"/>
              <a:t>Static array</a:t>
            </a:r>
          </a:p>
          <a:p>
            <a:pPr marL="857250" lvl="1" indent="-457200" algn="just">
              <a:lnSpc>
                <a:spcPct val="120000"/>
              </a:lnSpc>
              <a:buFont typeface="+mj-lt"/>
              <a:buAutoNum type="alphaLcParenR"/>
            </a:pPr>
            <a:r>
              <a:rPr lang="en-US" sz="1400" dirty="0"/>
              <a:t> fixed stack-dynamic array</a:t>
            </a:r>
          </a:p>
          <a:p>
            <a:pPr marL="857250" lvl="1" indent="-457200" algn="just">
              <a:lnSpc>
                <a:spcPct val="120000"/>
              </a:lnSpc>
              <a:buFont typeface="+mj-lt"/>
              <a:buAutoNum type="alphaLcParenR"/>
            </a:pPr>
            <a:r>
              <a:rPr lang="en-US" sz="1400" dirty="0"/>
              <a:t>stack-dynamic array</a:t>
            </a:r>
          </a:p>
          <a:p>
            <a:pPr marL="857250" lvl="1" indent="-457200" algn="just">
              <a:lnSpc>
                <a:spcPct val="120000"/>
              </a:lnSpc>
              <a:buFont typeface="+mj-lt"/>
              <a:buAutoNum type="alphaLcParenR"/>
            </a:pPr>
            <a:r>
              <a:rPr lang="en-US" sz="1400" dirty="0"/>
              <a:t>fixed heap-dynamic array</a:t>
            </a:r>
          </a:p>
          <a:p>
            <a:pPr marL="857250" lvl="1" indent="-457200" algn="just">
              <a:lnSpc>
                <a:spcPct val="120000"/>
              </a:lnSpc>
              <a:buFont typeface="+mj-lt"/>
              <a:buAutoNum type="alphaLcParenR"/>
            </a:pPr>
            <a:r>
              <a:rPr lang="en-US" sz="1400" dirty="0"/>
              <a:t>heap-dynamic array</a:t>
            </a:r>
          </a:p>
          <a:p>
            <a:pPr marL="0" indent="0" algn="just">
              <a:lnSpc>
                <a:spcPct val="120000"/>
              </a:lnSpc>
              <a:buNone/>
            </a:pPr>
            <a:r>
              <a:rPr lang="en-US" sz="1400" dirty="0"/>
              <a:t>	Category names indicate the design choices of these three. In the first four of these categories, once the subscript ranges are 	bound and the storage is allocated, they remain fixed for the lifetime of the variable. Note that when the subscript ranges are 	fixed, the array cannot change size. </a:t>
            </a:r>
          </a:p>
        </p:txBody>
      </p:sp>
    </p:spTree>
    <p:extLst>
      <p:ext uri="{BB962C8B-B14F-4D97-AF65-F5344CB8AC3E}">
        <p14:creationId xmlns:p14="http://schemas.microsoft.com/office/powerpoint/2010/main" val="359466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sz="2800" b="1" dirty="0">
                <a:solidFill>
                  <a:srgbClr val="92D050"/>
                </a:solidFill>
              </a:rPr>
              <a:t>a) Static array :</a:t>
            </a:r>
          </a:p>
          <a:p>
            <a:pPr algn="just">
              <a:lnSpc>
                <a:spcPct val="120000"/>
              </a:lnSpc>
              <a:buFont typeface="Wingdings" panose="05000000000000000000" pitchFamily="2" charset="2"/>
              <a:buChar char="Ø"/>
            </a:pPr>
            <a:r>
              <a:rPr lang="en-US" dirty="0"/>
              <a:t>It is an array in which the subscript ranges are statically bound and storage allocation is static (done before run time). </a:t>
            </a:r>
          </a:p>
          <a:p>
            <a:pPr algn="just">
              <a:lnSpc>
                <a:spcPct val="120000"/>
              </a:lnSpc>
              <a:buFont typeface="Wingdings" panose="05000000000000000000" pitchFamily="2" charset="2"/>
              <a:buChar char="Ø"/>
            </a:pPr>
            <a:r>
              <a:rPr lang="en-US" dirty="0"/>
              <a:t>The advantage of static arrays is efficiency: No dynamic allocation or deallocation is required. </a:t>
            </a:r>
          </a:p>
          <a:p>
            <a:pPr algn="just">
              <a:lnSpc>
                <a:spcPct val="120000"/>
              </a:lnSpc>
              <a:buFont typeface="Wingdings" panose="05000000000000000000" pitchFamily="2" charset="2"/>
              <a:buChar char="Ø"/>
            </a:pPr>
            <a:r>
              <a:rPr lang="en-US" dirty="0"/>
              <a:t>The disadvantage is that the storage for the array is fixed for the entire execution time of the program.</a:t>
            </a:r>
          </a:p>
          <a:p>
            <a:pPr algn="just">
              <a:lnSpc>
                <a:spcPct val="120000"/>
              </a:lnSpc>
              <a:buFont typeface="Wingdings" panose="05000000000000000000" pitchFamily="2" charset="2"/>
              <a:buChar char="Ø"/>
            </a:pPr>
            <a:r>
              <a:rPr lang="en-US" dirty="0"/>
              <a:t>Arrays declared in C and C++ functions that include the static modifier are static.</a:t>
            </a:r>
          </a:p>
          <a:p>
            <a:pPr marL="0" indent="0" algn="just">
              <a:lnSpc>
                <a:spcPct val="120000"/>
              </a:lnSpc>
              <a:buNone/>
            </a:pPr>
            <a:endParaRPr lang="en-US" dirty="0"/>
          </a:p>
        </p:txBody>
      </p:sp>
    </p:spTree>
    <p:extLst>
      <p:ext uri="{BB962C8B-B14F-4D97-AF65-F5344CB8AC3E}">
        <p14:creationId xmlns:p14="http://schemas.microsoft.com/office/powerpoint/2010/main" val="3815135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sz="2800" b="1" dirty="0">
                <a:solidFill>
                  <a:srgbClr val="92D050"/>
                </a:solidFill>
              </a:rPr>
              <a:t>b) Fixed stack-dynamic array :</a:t>
            </a:r>
          </a:p>
          <a:p>
            <a:pPr algn="just">
              <a:lnSpc>
                <a:spcPct val="120000"/>
              </a:lnSpc>
              <a:buFont typeface="Wingdings" panose="05000000000000000000" pitchFamily="2" charset="2"/>
              <a:buChar char="Ø"/>
            </a:pPr>
            <a:r>
              <a:rPr lang="en-US" dirty="0"/>
              <a:t>It is an array in which the subscript ranges are statically bound, but the allocation is done at declaration elaboration time during execution. </a:t>
            </a:r>
          </a:p>
          <a:p>
            <a:pPr algn="just">
              <a:lnSpc>
                <a:spcPct val="120000"/>
              </a:lnSpc>
              <a:buFont typeface="Wingdings" panose="05000000000000000000" pitchFamily="2" charset="2"/>
              <a:buChar char="Ø"/>
            </a:pPr>
            <a:r>
              <a:rPr lang="en-US" dirty="0"/>
              <a:t>The advantage of fixed stack-dynamic arrays over static arrays is space efficiency. A large array in one subprogram can use the same space as a large array in a different subprogram, as long as both subprograms are not active at the same time. The same is true if the two arrays are in different blocks that are not active at the same time. </a:t>
            </a:r>
          </a:p>
          <a:p>
            <a:pPr algn="just">
              <a:lnSpc>
                <a:spcPct val="120000"/>
              </a:lnSpc>
              <a:buFont typeface="Wingdings" panose="05000000000000000000" pitchFamily="2" charset="2"/>
              <a:buChar char="Ø"/>
            </a:pPr>
            <a:r>
              <a:rPr lang="en-US" dirty="0"/>
              <a:t>The disadvantage is the required allocation and deallocation time.</a:t>
            </a:r>
          </a:p>
          <a:p>
            <a:pPr algn="just">
              <a:lnSpc>
                <a:spcPct val="120000"/>
              </a:lnSpc>
              <a:buFont typeface="Wingdings" panose="05000000000000000000" pitchFamily="2" charset="2"/>
              <a:buChar char="Ø"/>
            </a:pPr>
            <a:r>
              <a:rPr lang="en-US" dirty="0"/>
              <a:t>Arrays that are declared in C and C++ functions (without the static specifier) are examples of fixed stack-dynamic arrays.</a:t>
            </a:r>
          </a:p>
        </p:txBody>
      </p:sp>
    </p:spTree>
    <p:extLst>
      <p:ext uri="{BB962C8B-B14F-4D97-AF65-F5344CB8AC3E}">
        <p14:creationId xmlns:p14="http://schemas.microsoft.com/office/powerpoint/2010/main" val="4285433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sz="2800" b="1" dirty="0">
                <a:solidFill>
                  <a:srgbClr val="92D050"/>
                </a:solidFill>
              </a:rPr>
              <a:t>c) Stack-dynamic array:</a:t>
            </a:r>
          </a:p>
          <a:p>
            <a:pPr algn="just">
              <a:lnSpc>
                <a:spcPct val="120000"/>
              </a:lnSpc>
              <a:buFont typeface="Wingdings" panose="05000000000000000000" pitchFamily="2" charset="2"/>
              <a:buChar char="Ø"/>
            </a:pPr>
            <a:r>
              <a:rPr lang="en-US" sz="1400" dirty="0"/>
              <a:t>It is an array in which both the subscript ranges and the storage allocation are dynamically bound at elaboration time. </a:t>
            </a:r>
          </a:p>
          <a:p>
            <a:pPr algn="just">
              <a:lnSpc>
                <a:spcPct val="120000"/>
              </a:lnSpc>
              <a:buFont typeface="Wingdings" panose="05000000000000000000" pitchFamily="2" charset="2"/>
              <a:buChar char="Ø"/>
            </a:pPr>
            <a:r>
              <a:rPr lang="en-US" sz="1400" dirty="0"/>
              <a:t>Once the subscript ranges are bound and the storage is allocated, however, they remain fixed during the lifetime of the variable. </a:t>
            </a:r>
          </a:p>
          <a:p>
            <a:pPr algn="just">
              <a:lnSpc>
                <a:spcPct val="120000"/>
              </a:lnSpc>
              <a:buFont typeface="Wingdings" panose="05000000000000000000" pitchFamily="2" charset="2"/>
              <a:buChar char="Ø"/>
            </a:pPr>
            <a:r>
              <a:rPr lang="en-US" sz="1400" dirty="0"/>
              <a:t>The advantage of stack-dynamic arrays over static and fixed stack-dynamic arrays is flexibility. The size of an array need not be known until the array is about to be used.</a:t>
            </a:r>
          </a:p>
          <a:p>
            <a:pPr algn="just">
              <a:lnSpc>
                <a:spcPct val="120000"/>
              </a:lnSpc>
              <a:buFont typeface="Wingdings" panose="05000000000000000000" pitchFamily="2" charset="2"/>
              <a:buChar char="Ø"/>
            </a:pPr>
            <a:r>
              <a:rPr lang="en-US" sz="1400" dirty="0"/>
              <a:t>In Ada arrays can be stack dynamic, as in the following:</a:t>
            </a:r>
          </a:p>
          <a:p>
            <a:pPr marL="0" indent="0" algn="just">
              <a:lnSpc>
                <a:spcPct val="120000"/>
              </a:lnSpc>
              <a:buNone/>
            </a:pPr>
            <a:r>
              <a:rPr lang="en-US" sz="1400" dirty="0"/>
              <a:t>		Get(</a:t>
            </a:r>
            <a:r>
              <a:rPr lang="en-US" sz="1400" dirty="0" err="1"/>
              <a:t>List_Len</a:t>
            </a:r>
            <a:r>
              <a:rPr lang="en-US" sz="1400" dirty="0"/>
              <a:t>);</a:t>
            </a:r>
          </a:p>
          <a:p>
            <a:pPr marL="0" indent="0" algn="just">
              <a:lnSpc>
                <a:spcPct val="120000"/>
              </a:lnSpc>
              <a:buNone/>
            </a:pPr>
            <a:r>
              <a:rPr lang="en-US" sz="1400" dirty="0"/>
              <a:t>		declare</a:t>
            </a:r>
          </a:p>
          <a:p>
            <a:pPr marL="0" indent="0" algn="just">
              <a:lnSpc>
                <a:spcPct val="120000"/>
              </a:lnSpc>
              <a:buNone/>
            </a:pPr>
            <a:r>
              <a:rPr lang="en-US" sz="1400" dirty="0"/>
              <a:t>			List : array (1..List_Len) of Integer;</a:t>
            </a:r>
          </a:p>
          <a:p>
            <a:pPr marL="0" indent="0" algn="just">
              <a:lnSpc>
                <a:spcPct val="120000"/>
              </a:lnSpc>
              <a:buNone/>
            </a:pPr>
            <a:r>
              <a:rPr lang="en-US" sz="1400" dirty="0"/>
              <a:t>		begin</a:t>
            </a:r>
          </a:p>
          <a:p>
            <a:pPr marL="0" indent="0" algn="just">
              <a:lnSpc>
                <a:spcPct val="120000"/>
              </a:lnSpc>
              <a:buNone/>
            </a:pPr>
            <a:r>
              <a:rPr lang="en-US" sz="1400" dirty="0"/>
              <a:t>			. . .</a:t>
            </a:r>
          </a:p>
          <a:p>
            <a:pPr marL="0" indent="0" algn="just">
              <a:lnSpc>
                <a:spcPct val="120000"/>
              </a:lnSpc>
              <a:buNone/>
            </a:pPr>
            <a:r>
              <a:rPr lang="en-US" sz="1400" dirty="0"/>
              <a:t>		end;</a:t>
            </a:r>
          </a:p>
          <a:p>
            <a:pPr marL="0" indent="0" algn="just">
              <a:lnSpc>
                <a:spcPct val="120000"/>
              </a:lnSpc>
              <a:buNone/>
            </a:pPr>
            <a:r>
              <a:rPr lang="en-US" sz="1400" dirty="0"/>
              <a:t>	In this example, the user inputs the number of desired elements for the array List. The elements are then dynamically allocated 	when execution reaches the declare block. When execution reaches the end of the block, the List array is deallocated.</a:t>
            </a:r>
          </a:p>
        </p:txBody>
      </p:sp>
    </p:spTree>
    <p:extLst>
      <p:ext uri="{BB962C8B-B14F-4D97-AF65-F5344CB8AC3E}">
        <p14:creationId xmlns:p14="http://schemas.microsoft.com/office/powerpoint/2010/main" val="2870370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sz="2800" b="1" dirty="0">
                <a:solidFill>
                  <a:srgbClr val="92D050"/>
                </a:solidFill>
              </a:rPr>
              <a:t>d) Fixed heap-dynamic array :</a:t>
            </a:r>
          </a:p>
          <a:p>
            <a:pPr algn="just">
              <a:lnSpc>
                <a:spcPct val="120000"/>
              </a:lnSpc>
              <a:buFont typeface="Wingdings" panose="05000000000000000000" pitchFamily="2" charset="2"/>
              <a:buChar char="Ø"/>
            </a:pPr>
            <a:r>
              <a:rPr lang="en-US" sz="1800" dirty="0"/>
              <a:t>This array is similar to a fixed stack-dynamic array, in that the subscript ranges and the storage binding are both fixed after storage is allocated.</a:t>
            </a:r>
          </a:p>
          <a:p>
            <a:pPr algn="just">
              <a:lnSpc>
                <a:spcPct val="120000"/>
              </a:lnSpc>
              <a:buFont typeface="Wingdings" panose="05000000000000000000" pitchFamily="2" charset="2"/>
              <a:buChar char="Ø"/>
            </a:pPr>
            <a:r>
              <a:rPr lang="en-US" sz="1800" dirty="0"/>
              <a:t>The differences are that both the subscript ranges and storage bindings are done when the user program requests them during execution, and the storage is allocated from the heap, rather than the stack. </a:t>
            </a:r>
          </a:p>
          <a:p>
            <a:pPr algn="just">
              <a:lnSpc>
                <a:spcPct val="120000"/>
              </a:lnSpc>
              <a:buFont typeface="Wingdings" panose="05000000000000000000" pitchFamily="2" charset="2"/>
              <a:buChar char="Ø"/>
            </a:pPr>
            <a:r>
              <a:rPr lang="en-US" sz="1800" dirty="0"/>
              <a:t>The advantage of fixed heap-dynamic arrays is flexibility—the array’s size always fits the problem. </a:t>
            </a:r>
          </a:p>
          <a:p>
            <a:pPr algn="just">
              <a:lnSpc>
                <a:spcPct val="120000"/>
              </a:lnSpc>
              <a:buFont typeface="Wingdings" panose="05000000000000000000" pitchFamily="2" charset="2"/>
              <a:buChar char="Ø"/>
            </a:pPr>
            <a:r>
              <a:rPr lang="en-US" sz="1800" dirty="0"/>
              <a:t>The disadvantage is allocation time from the heap, which is longer than allocation time from the stack.</a:t>
            </a:r>
          </a:p>
          <a:p>
            <a:pPr algn="just">
              <a:lnSpc>
                <a:spcPct val="120000"/>
              </a:lnSpc>
              <a:buFont typeface="Wingdings" panose="05000000000000000000" pitchFamily="2" charset="2"/>
              <a:buChar char="Ø"/>
            </a:pPr>
            <a:r>
              <a:rPr lang="en-US" sz="1800" dirty="0"/>
              <a:t>C and C++ also provide fixed heap-dynamic arrays. The standard C library functions </a:t>
            </a:r>
            <a:r>
              <a:rPr lang="en-US" sz="1800" dirty="0" err="1"/>
              <a:t>malloc</a:t>
            </a:r>
            <a:r>
              <a:rPr lang="en-US" sz="1800" dirty="0"/>
              <a:t> and free, which are general heap allocation and deallocation operations, respectively, can be used for C arrays. C++ uses the operators new and delete to manage heap storage. An array is treated as a pointer to a collection of storage cells, where the pointer can be indexed.</a:t>
            </a:r>
          </a:p>
          <a:p>
            <a:pPr algn="just">
              <a:lnSpc>
                <a:spcPct val="120000"/>
              </a:lnSpc>
              <a:buFont typeface="Wingdings" panose="05000000000000000000" pitchFamily="2" charset="2"/>
              <a:buChar char="Ø"/>
            </a:pPr>
            <a:r>
              <a:rPr lang="en-US" sz="1800" dirty="0"/>
              <a:t>In Java, all non-generic arrays are fixed heap-dynamic. Once created, these arrays keep the same subscript ranges and storage. C# also provides the same kind of arrays.</a:t>
            </a:r>
          </a:p>
        </p:txBody>
      </p:sp>
    </p:spTree>
    <p:extLst>
      <p:ext uri="{BB962C8B-B14F-4D97-AF65-F5344CB8AC3E}">
        <p14:creationId xmlns:p14="http://schemas.microsoft.com/office/powerpoint/2010/main" val="4224113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37842"/>
            <a:ext cx="9404723" cy="829982"/>
          </a:xfrm>
        </p:spPr>
        <p:txBody>
          <a:bodyPr/>
          <a:lstStyle/>
          <a:p>
            <a:r>
              <a:rPr lang="en-IN" b="1" dirty="0"/>
              <a:t>3.7 Array Types :</a:t>
            </a:r>
          </a:p>
        </p:txBody>
      </p:sp>
      <p:sp>
        <p:nvSpPr>
          <p:cNvPr id="3" name="Content Placeholder 2"/>
          <p:cNvSpPr>
            <a:spLocks noGrp="1"/>
          </p:cNvSpPr>
          <p:nvPr>
            <p:ph idx="1"/>
          </p:nvPr>
        </p:nvSpPr>
        <p:spPr>
          <a:xfrm>
            <a:off x="150502" y="701458"/>
            <a:ext cx="11661542" cy="5866356"/>
          </a:xfrm>
        </p:spPr>
        <p:txBody>
          <a:bodyPr>
            <a:noAutofit/>
          </a:bodyPr>
          <a:lstStyle/>
          <a:p>
            <a:pPr marL="0" indent="0" algn="just">
              <a:lnSpc>
                <a:spcPct val="120000"/>
              </a:lnSpc>
              <a:buNone/>
            </a:pPr>
            <a:r>
              <a:rPr lang="en-US" sz="2800" b="1" dirty="0">
                <a:solidFill>
                  <a:srgbClr val="92D050"/>
                </a:solidFill>
              </a:rPr>
              <a:t>e) Heap-dynamic array :</a:t>
            </a:r>
          </a:p>
          <a:p>
            <a:pPr algn="just">
              <a:lnSpc>
                <a:spcPct val="120000"/>
              </a:lnSpc>
              <a:buFont typeface="Wingdings" panose="05000000000000000000" pitchFamily="2" charset="2"/>
              <a:buChar char="Ø"/>
            </a:pPr>
            <a:r>
              <a:rPr lang="en-US" sz="1600" dirty="0"/>
              <a:t>In this array, the binding of subscript ranges and storage allocation is dynamic and can change any number of times during the array’s lifetime. </a:t>
            </a:r>
          </a:p>
          <a:p>
            <a:pPr algn="just">
              <a:lnSpc>
                <a:spcPct val="120000"/>
              </a:lnSpc>
              <a:buFont typeface="Wingdings" panose="05000000000000000000" pitchFamily="2" charset="2"/>
              <a:buChar char="Ø"/>
            </a:pPr>
            <a:r>
              <a:rPr lang="en-US" sz="1600" dirty="0"/>
              <a:t>The advantage of heap-dynamic arrays over the others is flexibility: Arrays can grow and shrink during program execution as the need for space changes. </a:t>
            </a:r>
          </a:p>
          <a:p>
            <a:pPr algn="just">
              <a:lnSpc>
                <a:spcPct val="120000"/>
              </a:lnSpc>
              <a:buFont typeface="Wingdings" panose="05000000000000000000" pitchFamily="2" charset="2"/>
              <a:buChar char="Ø"/>
            </a:pPr>
            <a:r>
              <a:rPr lang="en-US" sz="1600" dirty="0"/>
              <a:t>The disadvantage is that allocation and deallocation take longer and may happen many times during execution of the program. </a:t>
            </a:r>
          </a:p>
          <a:p>
            <a:pPr algn="just">
              <a:lnSpc>
                <a:spcPct val="120000"/>
              </a:lnSpc>
              <a:buFont typeface="Wingdings" panose="05000000000000000000" pitchFamily="2" charset="2"/>
              <a:buChar char="Ø"/>
            </a:pPr>
            <a:r>
              <a:rPr lang="en-US" sz="1600" dirty="0"/>
              <a:t>C# also provides generic heap-dynamic arrays, which are objects of the List class. These array objects are created without any elements, as follows : </a:t>
            </a:r>
          </a:p>
          <a:p>
            <a:pPr marL="0" indent="0" algn="just">
              <a:lnSpc>
                <a:spcPct val="120000"/>
              </a:lnSpc>
              <a:buNone/>
            </a:pPr>
            <a:r>
              <a:rPr lang="en-US" sz="1600" dirty="0"/>
              <a:t>			List&lt;String&gt; </a:t>
            </a:r>
            <a:r>
              <a:rPr lang="en-US" sz="1600" dirty="0" err="1"/>
              <a:t>stringList</a:t>
            </a:r>
            <a:r>
              <a:rPr lang="en-US" sz="1600" dirty="0"/>
              <a:t> = new List&lt;String&gt;();</a:t>
            </a:r>
          </a:p>
          <a:p>
            <a:pPr marL="0" indent="0" algn="just">
              <a:lnSpc>
                <a:spcPct val="120000"/>
              </a:lnSpc>
              <a:buNone/>
            </a:pPr>
            <a:r>
              <a:rPr lang="en-US" sz="1600" dirty="0"/>
              <a:t>	Elements are added to this object with the Add method, as follows :</a:t>
            </a:r>
          </a:p>
          <a:p>
            <a:pPr marL="0" indent="0" algn="just">
              <a:lnSpc>
                <a:spcPct val="120000"/>
              </a:lnSpc>
              <a:buNone/>
            </a:pPr>
            <a:r>
              <a:rPr lang="en-US" sz="1600" dirty="0"/>
              <a:t>		</a:t>
            </a:r>
            <a:r>
              <a:rPr lang="en-US" sz="1600" dirty="0" err="1"/>
              <a:t>stringList.Add</a:t>
            </a:r>
            <a:r>
              <a:rPr lang="en-US" sz="1600" dirty="0"/>
              <a:t>("Michael");</a:t>
            </a:r>
          </a:p>
          <a:p>
            <a:pPr marL="0" indent="0" algn="just">
              <a:lnSpc>
                <a:spcPct val="120000"/>
              </a:lnSpc>
              <a:buNone/>
            </a:pPr>
            <a:r>
              <a:rPr lang="en-US" sz="1600" dirty="0"/>
              <a:t>	Access to elements of these arrays is through subscripting.</a:t>
            </a:r>
          </a:p>
          <a:p>
            <a:pPr algn="just">
              <a:lnSpc>
                <a:spcPct val="120000"/>
              </a:lnSpc>
              <a:buFont typeface="Wingdings" panose="05000000000000000000" pitchFamily="2" charset="2"/>
              <a:buChar char="Ø"/>
            </a:pPr>
            <a:r>
              <a:rPr lang="en-US" sz="1600" dirty="0"/>
              <a:t>Java includes a generic class similar to C#’s List, named </a:t>
            </a:r>
            <a:r>
              <a:rPr lang="en-US" sz="1600" dirty="0" err="1"/>
              <a:t>ArrayList</a:t>
            </a:r>
            <a:r>
              <a:rPr lang="en-US" sz="1600" dirty="0"/>
              <a:t>. It is different from C#’s List in that subscripting is not supported—get and set methods must be used to access the elements.</a:t>
            </a:r>
          </a:p>
        </p:txBody>
      </p:sp>
    </p:spTree>
    <p:extLst>
      <p:ext uri="{BB962C8B-B14F-4D97-AF65-F5344CB8AC3E}">
        <p14:creationId xmlns:p14="http://schemas.microsoft.com/office/powerpoint/2010/main" val="361081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56" y="263532"/>
            <a:ext cx="9404723" cy="893482"/>
          </a:xfrm>
        </p:spPr>
        <p:txBody>
          <a:bodyPr/>
          <a:lstStyle/>
          <a:p>
            <a:r>
              <a:rPr lang="en-US" sz="4400" b="1" dirty="0">
                <a:latin typeface="Arial"/>
                <a:cs typeface="Arial"/>
              </a:rPr>
              <a:t>Descriptor of Data Types</a:t>
            </a:r>
            <a:endParaRPr lang="en-IN" dirty="0"/>
          </a:p>
        </p:txBody>
      </p:sp>
      <p:sp>
        <p:nvSpPr>
          <p:cNvPr id="3" name="Content Placeholder 2"/>
          <p:cNvSpPr>
            <a:spLocks noGrp="1"/>
          </p:cNvSpPr>
          <p:nvPr>
            <p:ph idx="1"/>
          </p:nvPr>
        </p:nvSpPr>
        <p:spPr>
          <a:xfrm>
            <a:off x="342900" y="1346200"/>
            <a:ext cx="11554810" cy="4902199"/>
          </a:xfrm>
        </p:spPr>
        <p:txBody>
          <a:bodyPr>
            <a:normAutofit/>
          </a:bodyPr>
          <a:lstStyle/>
          <a:p>
            <a:pPr algn="just">
              <a:lnSpc>
                <a:spcPct val="150000"/>
              </a:lnSpc>
              <a:buFont typeface="Wingdings" panose="05000000000000000000" pitchFamily="2" charset="2"/>
              <a:buChar char="Ø"/>
            </a:pPr>
            <a:r>
              <a:rPr lang="en-US" sz="1800" dirty="0">
                <a:latin typeface="+mn-lt"/>
                <a:cs typeface="Arial"/>
              </a:rPr>
              <a:t>A descriptor is the collection of the attributes of a variable.</a:t>
            </a:r>
          </a:p>
          <a:p>
            <a:pPr algn="just">
              <a:lnSpc>
                <a:spcPct val="150000"/>
              </a:lnSpc>
              <a:buFont typeface="Wingdings" panose="05000000000000000000" pitchFamily="2" charset="2"/>
              <a:buChar char="Ø"/>
            </a:pPr>
            <a:r>
              <a:rPr lang="en-US" sz="1800" dirty="0">
                <a:latin typeface="+mn-lt"/>
                <a:cs typeface="Arial"/>
              </a:rPr>
              <a:t>In an implementation, a descriptor is an area of memory that stores the attributes of a variable. </a:t>
            </a:r>
          </a:p>
          <a:p>
            <a:pPr algn="just">
              <a:lnSpc>
                <a:spcPct val="150000"/>
              </a:lnSpc>
              <a:buFont typeface="Wingdings" panose="05000000000000000000" pitchFamily="2" charset="2"/>
              <a:buChar char="Ø"/>
            </a:pPr>
            <a:r>
              <a:rPr lang="en-US" sz="1800" dirty="0">
                <a:latin typeface="+mn-lt"/>
                <a:cs typeface="Arial"/>
              </a:rPr>
              <a:t>If the attributes are all static, descriptors are required only at compile time. </a:t>
            </a:r>
          </a:p>
          <a:p>
            <a:pPr algn="just">
              <a:lnSpc>
                <a:spcPct val="150000"/>
              </a:lnSpc>
              <a:buFont typeface="Wingdings" panose="05000000000000000000" pitchFamily="2" charset="2"/>
              <a:buChar char="Ø"/>
            </a:pPr>
            <a:r>
              <a:rPr lang="en-US" sz="1800" dirty="0">
                <a:latin typeface="+mn-lt"/>
                <a:cs typeface="Arial"/>
              </a:rPr>
              <a:t>These descriptors are built by the compiler, usually as a part of the symbol table, and are used during compilation. </a:t>
            </a:r>
          </a:p>
          <a:p>
            <a:pPr algn="just">
              <a:lnSpc>
                <a:spcPct val="150000"/>
              </a:lnSpc>
              <a:buFont typeface="Wingdings" panose="05000000000000000000" pitchFamily="2" charset="2"/>
              <a:buChar char="Ø"/>
            </a:pPr>
            <a:r>
              <a:rPr lang="en-US" sz="1800" dirty="0">
                <a:latin typeface="+mn-lt"/>
                <a:cs typeface="Arial"/>
              </a:rPr>
              <a:t>For dynamic attributes, however, part or all of the descriptor must be maintained during execution. In this case, the descriptor is used by the run-time system. </a:t>
            </a:r>
          </a:p>
          <a:p>
            <a:pPr algn="just">
              <a:lnSpc>
                <a:spcPct val="150000"/>
              </a:lnSpc>
              <a:buFont typeface="Wingdings" panose="05000000000000000000" pitchFamily="2" charset="2"/>
              <a:buChar char="Ø"/>
            </a:pPr>
            <a:r>
              <a:rPr lang="en-US" sz="1800" dirty="0">
                <a:latin typeface="+mn-lt"/>
                <a:cs typeface="Arial"/>
              </a:rPr>
              <a:t>In all cases, descriptors are used for type checking and building the code for the allocation and deallocation operations.</a:t>
            </a:r>
            <a:endParaRPr lang="en-IN" sz="2800" dirty="0">
              <a:latin typeface="+mn-lt"/>
            </a:endParaRPr>
          </a:p>
        </p:txBody>
      </p:sp>
    </p:spTree>
    <p:extLst>
      <p:ext uri="{BB962C8B-B14F-4D97-AF65-F5344CB8AC3E}">
        <p14:creationId xmlns:p14="http://schemas.microsoft.com/office/powerpoint/2010/main" val="551594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b="1" dirty="0">
                <a:solidFill>
                  <a:srgbClr val="92D050"/>
                </a:solidFill>
              </a:rPr>
              <a:t>5) Are ragged or rectangular multi-dimensioned arrays allowed, or both?</a:t>
            </a:r>
          </a:p>
          <a:p>
            <a:pPr marL="0" indent="0" algn="just">
              <a:lnSpc>
                <a:spcPct val="120000"/>
              </a:lnSpc>
              <a:buNone/>
            </a:pPr>
            <a:r>
              <a:rPr lang="en-US" b="1" dirty="0">
                <a:solidFill>
                  <a:srgbClr val="92D050"/>
                </a:solidFill>
              </a:rPr>
              <a:t> (Rectangular and Jagged Arrays)</a:t>
            </a:r>
          </a:p>
          <a:p>
            <a:pPr algn="just">
              <a:lnSpc>
                <a:spcPct val="120000"/>
              </a:lnSpc>
              <a:buFont typeface="Wingdings" panose="05000000000000000000" pitchFamily="2" charset="2"/>
              <a:buChar char="Ø"/>
            </a:pPr>
            <a:r>
              <a:rPr lang="en-US" sz="1400" dirty="0"/>
              <a:t>A rectangular array is a multi-dimensioned array in which all of the rows have the same number of elements and all of the columns have the same number of elements. Rectangular arrays model rectangular tables exactly.</a:t>
            </a:r>
          </a:p>
          <a:p>
            <a:pPr algn="just">
              <a:lnSpc>
                <a:spcPct val="120000"/>
              </a:lnSpc>
              <a:buFont typeface="Wingdings" panose="05000000000000000000" pitchFamily="2" charset="2"/>
              <a:buChar char="Ø"/>
            </a:pPr>
            <a:r>
              <a:rPr lang="en-US" sz="1400" dirty="0"/>
              <a:t>A jagged array is one in which the lengths of the rows need not be the same. For example, a jagged matrix may consist of three rows, one with 5 elements, one with 7 elements, and one with 12 elements. This also applies to the columns and higher dimensions. So, if there is a third dimension (layers), each layer can have a different number of elements. </a:t>
            </a:r>
          </a:p>
          <a:p>
            <a:pPr algn="just">
              <a:lnSpc>
                <a:spcPct val="120000"/>
              </a:lnSpc>
              <a:buFont typeface="Wingdings" panose="05000000000000000000" pitchFamily="2" charset="2"/>
              <a:buChar char="Ø"/>
            </a:pPr>
            <a:r>
              <a:rPr lang="en-US" sz="1400" dirty="0"/>
              <a:t>Jagged arrays are made possible when multi-dimensioned arrays are actually arrays of arrays. For example, a matrix would appear as an array of single-dimensioned arrays. </a:t>
            </a:r>
          </a:p>
          <a:p>
            <a:pPr algn="just">
              <a:lnSpc>
                <a:spcPct val="120000"/>
              </a:lnSpc>
              <a:buFont typeface="Wingdings" panose="05000000000000000000" pitchFamily="2" charset="2"/>
              <a:buChar char="Ø"/>
            </a:pPr>
            <a:r>
              <a:rPr lang="en-US" sz="1400" dirty="0"/>
              <a:t>C, C++, and Java support jagged arrays but not rectangular arrays. In those languages, a reference to an element of a multi-dimensioned array uses a separate pair of brackets for each dimension. </a:t>
            </a:r>
          </a:p>
          <a:p>
            <a:pPr marL="0" indent="0" algn="just">
              <a:lnSpc>
                <a:spcPct val="120000"/>
              </a:lnSpc>
              <a:buNone/>
            </a:pPr>
            <a:r>
              <a:rPr lang="en-US" sz="1400" dirty="0"/>
              <a:t>	For example ,   </a:t>
            </a:r>
            <a:r>
              <a:rPr lang="en-US" sz="1400" dirty="0" err="1"/>
              <a:t>int</a:t>
            </a:r>
            <a:r>
              <a:rPr lang="en-US" sz="1400" dirty="0"/>
              <a:t> </a:t>
            </a:r>
            <a:r>
              <a:rPr lang="en-US" sz="1400" dirty="0" err="1"/>
              <a:t>myArray</a:t>
            </a:r>
            <a:r>
              <a:rPr lang="en-US" sz="1400" dirty="0"/>
              <a:t>[3][7];</a:t>
            </a:r>
          </a:p>
          <a:p>
            <a:pPr algn="just">
              <a:lnSpc>
                <a:spcPct val="120000"/>
              </a:lnSpc>
              <a:buFont typeface="Wingdings" panose="05000000000000000000" pitchFamily="2" charset="2"/>
              <a:buChar char="Ø"/>
            </a:pPr>
            <a:r>
              <a:rPr lang="en-US" sz="1400" dirty="0"/>
              <a:t>Fortran, Ada, C#, and F# support rectangular arrays. (C# and F# also support jagged arrays.) In these cases, all subscript expressions in references to elements are placed in a single pair of brackets.</a:t>
            </a:r>
          </a:p>
          <a:p>
            <a:pPr marL="0" indent="0" algn="just">
              <a:lnSpc>
                <a:spcPct val="120000"/>
              </a:lnSpc>
              <a:buNone/>
            </a:pPr>
            <a:r>
              <a:rPr lang="en-US" sz="1400" dirty="0"/>
              <a:t>	For example,      </a:t>
            </a:r>
            <a:r>
              <a:rPr lang="en-US" sz="1400" dirty="0" err="1"/>
              <a:t>myArray</a:t>
            </a:r>
            <a:r>
              <a:rPr lang="en-US" sz="1400" dirty="0"/>
              <a:t>[3, 7]</a:t>
            </a:r>
          </a:p>
        </p:txBody>
      </p:sp>
    </p:spTree>
    <p:extLst>
      <p:ext uri="{BB962C8B-B14F-4D97-AF65-F5344CB8AC3E}">
        <p14:creationId xmlns:p14="http://schemas.microsoft.com/office/powerpoint/2010/main" val="42507368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b="1" dirty="0">
                <a:solidFill>
                  <a:srgbClr val="92D050"/>
                </a:solidFill>
              </a:rPr>
              <a:t>6) Can arrays be initialized when they have their storage allocated?  (Array Initialization)</a:t>
            </a:r>
          </a:p>
          <a:p>
            <a:pPr algn="just">
              <a:lnSpc>
                <a:spcPct val="120000"/>
              </a:lnSpc>
              <a:buFont typeface="Wingdings" panose="05000000000000000000" pitchFamily="2" charset="2"/>
              <a:buChar char="Ø"/>
            </a:pPr>
            <a:r>
              <a:rPr lang="en-US" dirty="0"/>
              <a:t>Some languages provide the means to initialize arrays at the time their storage is allocated. </a:t>
            </a:r>
          </a:p>
          <a:p>
            <a:pPr algn="just">
              <a:lnSpc>
                <a:spcPct val="120000"/>
              </a:lnSpc>
              <a:buFont typeface="Wingdings" panose="05000000000000000000" pitchFamily="2" charset="2"/>
              <a:buChar char="Ø"/>
            </a:pPr>
            <a:r>
              <a:rPr lang="en-US" dirty="0"/>
              <a:t>In Fortran 95+, an array can be initialized by assigning it an array aggregate in its declaration. An array aggregate for a single-dimensioned array is a list of literals delimited by parentheses and slashes. For example</a:t>
            </a:r>
          </a:p>
          <a:p>
            <a:pPr marL="0" indent="0" algn="just">
              <a:lnSpc>
                <a:spcPct val="120000"/>
              </a:lnSpc>
              <a:buNone/>
            </a:pPr>
            <a:r>
              <a:rPr lang="en-US" dirty="0"/>
              <a:t>		Integer, Dimension (3) :: List = (/0, 5, 5/)</a:t>
            </a:r>
          </a:p>
          <a:p>
            <a:pPr algn="just">
              <a:lnSpc>
                <a:spcPct val="120000"/>
              </a:lnSpc>
              <a:buFont typeface="Wingdings" panose="05000000000000000000" pitchFamily="2" charset="2"/>
              <a:buChar char="Ø"/>
            </a:pPr>
            <a:r>
              <a:rPr lang="en-US" dirty="0"/>
              <a:t>C, C++, Java, and C# also allow initialization of their arrays, but with one new twist: In the C declaration the compiler sets the length of the array. </a:t>
            </a:r>
          </a:p>
          <a:p>
            <a:pPr marL="0" indent="0" algn="just">
              <a:lnSpc>
                <a:spcPct val="120000"/>
              </a:lnSpc>
              <a:buNone/>
            </a:pPr>
            <a:r>
              <a:rPr lang="en-US" dirty="0"/>
              <a:t>		int list [] = {4, 5, 7, 83}</a:t>
            </a:r>
          </a:p>
          <a:p>
            <a:pPr algn="just">
              <a:lnSpc>
                <a:spcPct val="120000"/>
              </a:lnSpc>
              <a:buFont typeface="Wingdings" panose="05000000000000000000" pitchFamily="2" charset="2"/>
              <a:buChar char="Ø"/>
            </a:pPr>
            <a:r>
              <a:rPr lang="en-US" dirty="0"/>
              <a:t>Character strings in C and C++ are implemented as arrays of char. These arrays can be initialized to string constants, as below : </a:t>
            </a:r>
          </a:p>
          <a:p>
            <a:pPr marL="0" indent="0" algn="just">
              <a:lnSpc>
                <a:spcPct val="120000"/>
              </a:lnSpc>
              <a:buNone/>
            </a:pPr>
            <a:r>
              <a:rPr lang="en-US" dirty="0"/>
              <a:t>				char name [] = “Ramesh"</a:t>
            </a:r>
          </a:p>
        </p:txBody>
      </p:sp>
    </p:spTree>
    <p:extLst>
      <p:ext uri="{BB962C8B-B14F-4D97-AF65-F5344CB8AC3E}">
        <p14:creationId xmlns:p14="http://schemas.microsoft.com/office/powerpoint/2010/main" val="2894329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gn="just">
              <a:lnSpc>
                <a:spcPct val="120000"/>
              </a:lnSpc>
              <a:buNone/>
            </a:pPr>
            <a:r>
              <a:rPr lang="en-US" b="1" dirty="0">
                <a:solidFill>
                  <a:srgbClr val="92D050"/>
                </a:solidFill>
              </a:rPr>
              <a:t>6) Can arrays be initialized when they have their storage allocated?  (Array Initialization)</a:t>
            </a:r>
          </a:p>
          <a:p>
            <a:pPr algn="just">
              <a:lnSpc>
                <a:spcPct val="120000"/>
              </a:lnSpc>
              <a:buFont typeface="Wingdings" panose="05000000000000000000" pitchFamily="2" charset="2"/>
              <a:buChar char="Ø"/>
            </a:pPr>
            <a:r>
              <a:rPr lang="en-US" sz="1700" dirty="0"/>
              <a:t>Arrays of strings in C and C++ can also be initialized with string literals. In  this case, the array is one of pointers to characters. For example,</a:t>
            </a:r>
          </a:p>
          <a:p>
            <a:pPr marL="0" indent="0" algn="just">
              <a:lnSpc>
                <a:spcPct val="120000"/>
              </a:lnSpc>
              <a:buNone/>
            </a:pPr>
            <a:r>
              <a:rPr lang="en-US" sz="1700" dirty="0"/>
              <a:t>		char *names [] = {“Ramesh", “Suresh", “Seema"};</a:t>
            </a:r>
          </a:p>
          <a:p>
            <a:pPr marL="0" indent="0" algn="just">
              <a:lnSpc>
                <a:spcPct val="120000"/>
              </a:lnSpc>
              <a:buNone/>
            </a:pPr>
            <a:r>
              <a:rPr lang="en-US" sz="1700" dirty="0"/>
              <a:t>	The literals are considered to be pointers to characters, so this array is an array of pointers 	to 	characters. </a:t>
            </a:r>
          </a:p>
          <a:p>
            <a:pPr algn="just">
              <a:lnSpc>
                <a:spcPct val="120000"/>
              </a:lnSpc>
              <a:buFont typeface="Wingdings" panose="05000000000000000000" pitchFamily="2" charset="2"/>
              <a:buChar char="Ø"/>
            </a:pPr>
            <a:r>
              <a:rPr lang="en-US" sz="1700" dirty="0"/>
              <a:t>In Java, similar syntax is used to define and initialize an array of references to String objects. For example,</a:t>
            </a:r>
          </a:p>
          <a:p>
            <a:pPr marL="0" indent="0" algn="just">
              <a:lnSpc>
                <a:spcPct val="120000"/>
              </a:lnSpc>
              <a:buNone/>
            </a:pPr>
            <a:r>
              <a:rPr lang="en-US" sz="1700" dirty="0"/>
              <a:t>		String[] names = [“Ramesh", “Suresh", “Seema“];</a:t>
            </a:r>
          </a:p>
          <a:p>
            <a:pPr algn="just">
              <a:lnSpc>
                <a:spcPct val="120000"/>
              </a:lnSpc>
              <a:buFont typeface="Wingdings" panose="05000000000000000000" pitchFamily="2" charset="2"/>
              <a:buChar char="Ø"/>
            </a:pPr>
            <a:r>
              <a:rPr lang="en-US" sz="1700" dirty="0"/>
              <a:t>Ada provides two mechanisms for initializing arrays in the declaration statement: by listing them in the order in which they are to be stored, or by directly assigning them to an index position using the =&gt; operator, which in Ada is called an arrow. For example, consider the following:</a:t>
            </a:r>
          </a:p>
          <a:p>
            <a:pPr marL="0" indent="0" algn="just">
              <a:lnSpc>
                <a:spcPct val="120000"/>
              </a:lnSpc>
              <a:buNone/>
            </a:pPr>
            <a:r>
              <a:rPr lang="en-US" sz="1700" dirty="0"/>
              <a:t>			List : array (1..5) of Integer := (1, 3, 5, 7, 9);</a:t>
            </a:r>
          </a:p>
          <a:p>
            <a:pPr marL="0" indent="0" algn="just">
              <a:lnSpc>
                <a:spcPct val="120000"/>
              </a:lnSpc>
              <a:buNone/>
            </a:pPr>
            <a:r>
              <a:rPr lang="en-US" sz="1700" dirty="0"/>
              <a:t>			Bunch : array (1..5) of Integer := (1 =&gt; 17, 3 =&gt; 34, others =&gt; 0);</a:t>
            </a:r>
          </a:p>
        </p:txBody>
      </p:sp>
    </p:spTree>
    <p:extLst>
      <p:ext uri="{BB962C8B-B14F-4D97-AF65-F5344CB8AC3E}">
        <p14:creationId xmlns:p14="http://schemas.microsoft.com/office/powerpoint/2010/main" val="238409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nSpc>
                <a:spcPct val="120000"/>
              </a:lnSpc>
              <a:buNone/>
            </a:pPr>
            <a:r>
              <a:rPr lang="en-US" b="1" dirty="0">
                <a:solidFill>
                  <a:srgbClr val="92D050"/>
                </a:solidFill>
              </a:rPr>
              <a:t>7) What kinds of slices are allowed, if any?  (Slices)</a:t>
            </a:r>
          </a:p>
          <a:p>
            <a:pPr algn="just">
              <a:lnSpc>
                <a:spcPct val="120000"/>
              </a:lnSpc>
              <a:buFont typeface="Wingdings" panose="05000000000000000000" pitchFamily="2" charset="2"/>
              <a:buChar char="Ø"/>
            </a:pPr>
            <a:r>
              <a:rPr lang="en-US" sz="1700" dirty="0"/>
              <a:t>A slice of an array is some substructure of that array. For example, if A is a matrix, then the first row of A is one possible slice, as are the last row and the first column. </a:t>
            </a:r>
          </a:p>
          <a:p>
            <a:pPr algn="just">
              <a:lnSpc>
                <a:spcPct val="120000"/>
              </a:lnSpc>
              <a:buFont typeface="Wingdings" panose="05000000000000000000" pitchFamily="2" charset="2"/>
              <a:buChar char="Ø"/>
            </a:pPr>
            <a:r>
              <a:rPr lang="en-US" sz="1700" dirty="0"/>
              <a:t>Note that a slice is not a new data type. Rather, it is a mechanism for referencing part of an array as a unit. If arrays cannot be manipulated as units in a language, that language has no use for slices.</a:t>
            </a:r>
          </a:p>
          <a:p>
            <a:pPr algn="just">
              <a:lnSpc>
                <a:spcPct val="120000"/>
              </a:lnSpc>
              <a:buFont typeface="Wingdings" panose="05000000000000000000" pitchFamily="2" charset="2"/>
              <a:buChar char="Ø"/>
            </a:pPr>
            <a:r>
              <a:rPr lang="en-US" sz="1700" dirty="0"/>
              <a:t>Consider the following Python declarations:</a:t>
            </a:r>
          </a:p>
          <a:p>
            <a:pPr marL="0" indent="0" algn="just">
              <a:lnSpc>
                <a:spcPct val="120000"/>
              </a:lnSpc>
              <a:buNone/>
            </a:pPr>
            <a:r>
              <a:rPr lang="en-US" sz="1700" dirty="0"/>
              <a:t>		vector = [2, 4, 6, 8, 10, 12, 14, 16]</a:t>
            </a:r>
          </a:p>
          <a:p>
            <a:pPr marL="0" indent="0" algn="just">
              <a:lnSpc>
                <a:spcPct val="120000"/>
              </a:lnSpc>
              <a:buNone/>
            </a:pPr>
            <a:r>
              <a:rPr lang="en-US" sz="1700" dirty="0"/>
              <a:t>		mat = [[1, 2, 3],[4, 5, 6],[7, 8, 9]]</a:t>
            </a:r>
          </a:p>
          <a:p>
            <a:pPr marL="0" indent="0" algn="just">
              <a:lnSpc>
                <a:spcPct val="120000"/>
              </a:lnSpc>
              <a:buNone/>
            </a:pPr>
            <a:r>
              <a:rPr lang="en-US" sz="1700" dirty="0"/>
              <a:t>	vector[3:6] is a three-element array with the fourth through sixth elements of vector (those elements with 	the subscripts 3, 4, and 5). </a:t>
            </a:r>
          </a:p>
          <a:p>
            <a:pPr marL="0" indent="0" algn="just">
              <a:lnSpc>
                <a:spcPct val="120000"/>
              </a:lnSpc>
              <a:buNone/>
            </a:pPr>
            <a:r>
              <a:rPr lang="en-US" sz="1700" dirty="0"/>
              <a:t>	Similarly, a row of a matrix is specified by giving just one subscript is also a slice, i.e. mat[1] refers to the 	second row of mat. </a:t>
            </a:r>
          </a:p>
          <a:p>
            <a:pPr marL="0" indent="0" algn="just">
              <a:lnSpc>
                <a:spcPct val="120000"/>
              </a:lnSpc>
              <a:buNone/>
            </a:pPr>
            <a:r>
              <a:rPr lang="en-US" sz="1700" dirty="0"/>
              <a:t>	Python also supports more complex slices of arrays. For example, </a:t>
            </a:r>
          </a:p>
          <a:p>
            <a:pPr marL="0" indent="0" algn="just">
              <a:lnSpc>
                <a:spcPct val="120000"/>
              </a:lnSpc>
              <a:buNone/>
            </a:pPr>
            <a:r>
              <a:rPr lang="en-US" sz="1700" dirty="0"/>
              <a:t>		vector[0:7:2]    results in  [2, 6, 10, 14].</a:t>
            </a:r>
          </a:p>
        </p:txBody>
      </p:sp>
    </p:spTree>
    <p:extLst>
      <p:ext uri="{BB962C8B-B14F-4D97-AF65-F5344CB8AC3E}">
        <p14:creationId xmlns:p14="http://schemas.microsoft.com/office/powerpoint/2010/main" val="1899591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a:t>
            </a:r>
          </a:p>
        </p:txBody>
      </p:sp>
      <p:sp>
        <p:nvSpPr>
          <p:cNvPr id="3" name="Content Placeholder 2"/>
          <p:cNvSpPr>
            <a:spLocks noGrp="1"/>
          </p:cNvSpPr>
          <p:nvPr>
            <p:ph idx="1"/>
          </p:nvPr>
        </p:nvSpPr>
        <p:spPr>
          <a:xfrm>
            <a:off x="150502" y="867824"/>
            <a:ext cx="11661542" cy="5699990"/>
          </a:xfrm>
        </p:spPr>
        <p:txBody>
          <a:bodyPr>
            <a:noAutofit/>
          </a:bodyPr>
          <a:lstStyle/>
          <a:p>
            <a:pPr marL="0" indent="0">
              <a:lnSpc>
                <a:spcPct val="120000"/>
              </a:lnSpc>
              <a:buNone/>
            </a:pPr>
            <a:r>
              <a:rPr lang="en-US" b="1" dirty="0">
                <a:solidFill>
                  <a:srgbClr val="92D050"/>
                </a:solidFill>
              </a:rPr>
              <a:t>7) What kinds of slices are allowed, if any?  (Slices)</a:t>
            </a:r>
          </a:p>
          <a:p>
            <a:pPr algn="just">
              <a:lnSpc>
                <a:spcPct val="120000"/>
              </a:lnSpc>
              <a:buFont typeface="Wingdings" panose="05000000000000000000" pitchFamily="2" charset="2"/>
              <a:buChar char="Ø"/>
            </a:pPr>
            <a:r>
              <a:rPr lang="en-US" sz="1700" dirty="0"/>
              <a:t>Perl supports slices of two forms, a list of specific subscripts or a range of  subscripts. For example, @list[1..5]  and  @list2[3, 5, 7, 9, 13];</a:t>
            </a:r>
          </a:p>
          <a:p>
            <a:pPr algn="just">
              <a:lnSpc>
                <a:spcPct val="120000"/>
              </a:lnSpc>
              <a:buFont typeface="Wingdings" panose="05000000000000000000" pitchFamily="2" charset="2"/>
              <a:buChar char="Ø"/>
            </a:pPr>
            <a:r>
              <a:rPr lang="en-US" sz="1700" dirty="0"/>
              <a:t>Ruby supports slices with the slice method of its Array object, which can take three forms of parameters. A single integer expression parameter is interpreted as a subscript, in which case slice returns the element with the given subscript. If slice is given two integer expression parameters, the first is interpreted as a beginning subscript and the second is interpreted as the number of elements in the slice. For example, suppose list is defined as follows:</a:t>
            </a:r>
          </a:p>
          <a:p>
            <a:pPr marL="0" indent="0" algn="just">
              <a:lnSpc>
                <a:spcPct val="120000"/>
              </a:lnSpc>
              <a:buNone/>
            </a:pPr>
            <a:r>
              <a:rPr lang="en-US" sz="1700" dirty="0"/>
              <a:t>		list = [2, 4, 6, 8, 10]</a:t>
            </a:r>
          </a:p>
          <a:p>
            <a:pPr marL="0" indent="0" algn="just">
              <a:lnSpc>
                <a:spcPct val="120000"/>
              </a:lnSpc>
              <a:buNone/>
            </a:pPr>
            <a:r>
              <a:rPr lang="en-US" sz="1700" dirty="0"/>
              <a:t>		</a:t>
            </a:r>
            <a:r>
              <a:rPr lang="en-US" sz="1700" dirty="0" err="1"/>
              <a:t>list.slice</a:t>
            </a:r>
            <a:r>
              <a:rPr lang="en-US" sz="1700" dirty="0"/>
              <a:t>(2, 2) returns [6, 8]</a:t>
            </a:r>
          </a:p>
          <a:p>
            <a:pPr marL="0" indent="0" algn="just">
              <a:lnSpc>
                <a:spcPct val="120000"/>
              </a:lnSpc>
              <a:buNone/>
            </a:pPr>
            <a:r>
              <a:rPr lang="en-US" sz="1700" dirty="0"/>
              <a:t>		 </a:t>
            </a:r>
            <a:r>
              <a:rPr lang="en-US" sz="1700" dirty="0" err="1"/>
              <a:t>list.slice</a:t>
            </a:r>
            <a:r>
              <a:rPr lang="en-US" sz="1700" dirty="0"/>
              <a:t> (1..3) returns [4, 6, 8]</a:t>
            </a:r>
          </a:p>
        </p:txBody>
      </p:sp>
    </p:spTree>
    <p:extLst>
      <p:ext uri="{BB962C8B-B14F-4D97-AF65-F5344CB8AC3E}">
        <p14:creationId xmlns:p14="http://schemas.microsoft.com/office/powerpoint/2010/main" val="1903792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 </a:t>
            </a:r>
            <a:r>
              <a:rPr lang="en-IN" b="1" dirty="0">
                <a:solidFill>
                  <a:srgbClr val="92D050"/>
                </a:solidFill>
              </a:rPr>
              <a:t>Array Operations</a:t>
            </a:r>
          </a:p>
        </p:txBody>
      </p:sp>
      <p:sp>
        <p:nvSpPr>
          <p:cNvPr id="3" name="Content Placeholder 2"/>
          <p:cNvSpPr>
            <a:spLocks noGrp="1"/>
          </p:cNvSpPr>
          <p:nvPr>
            <p:ph idx="1"/>
          </p:nvPr>
        </p:nvSpPr>
        <p:spPr>
          <a:xfrm>
            <a:off x="150502" y="867824"/>
            <a:ext cx="11661542" cy="5699990"/>
          </a:xfrm>
        </p:spPr>
        <p:txBody>
          <a:bodyPr>
            <a:noAutofit/>
          </a:bodyPr>
          <a:lstStyle/>
          <a:p>
            <a:pPr algn="just">
              <a:lnSpc>
                <a:spcPct val="120000"/>
              </a:lnSpc>
              <a:buFont typeface="Wingdings" panose="05000000000000000000" pitchFamily="2" charset="2"/>
              <a:buChar char="Ø"/>
            </a:pPr>
            <a:r>
              <a:rPr lang="en-US" sz="1700" dirty="0"/>
              <a:t>The most common array operations are assignment, catenation, comparison for equality and inequality, and slices</a:t>
            </a:r>
          </a:p>
          <a:p>
            <a:pPr algn="just">
              <a:lnSpc>
                <a:spcPct val="120000"/>
              </a:lnSpc>
              <a:buFont typeface="Wingdings" panose="05000000000000000000" pitchFamily="2" charset="2"/>
              <a:buChar char="Ø"/>
            </a:pPr>
            <a:r>
              <a:rPr lang="en-US" sz="1700" dirty="0"/>
              <a:t>The C-based languages do not provide any array operations, except through the methods of Java, C++, and C#. </a:t>
            </a:r>
          </a:p>
          <a:p>
            <a:pPr algn="just">
              <a:lnSpc>
                <a:spcPct val="120000"/>
              </a:lnSpc>
              <a:buFont typeface="Wingdings" panose="05000000000000000000" pitchFamily="2" charset="2"/>
              <a:buChar char="Ø"/>
            </a:pPr>
            <a:r>
              <a:rPr lang="en-US" sz="1700" dirty="0"/>
              <a:t>Perl supports array assignments but does not support comparisons.</a:t>
            </a:r>
          </a:p>
          <a:p>
            <a:pPr algn="just">
              <a:lnSpc>
                <a:spcPct val="120000"/>
              </a:lnSpc>
              <a:buFont typeface="Wingdings" panose="05000000000000000000" pitchFamily="2" charset="2"/>
              <a:buChar char="Ø"/>
            </a:pPr>
            <a:r>
              <a:rPr lang="en-US" sz="1700" dirty="0"/>
              <a:t>Ada allows array assignments, including those where the right side is an aggregate value rather than an array name. Ada also provides concatenation, specified by the ampersand (&amp;) and the built-in relational operators for equality and inequality on arrays.</a:t>
            </a:r>
          </a:p>
          <a:p>
            <a:pPr algn="just">
              <a:lnSpc>
                <a:spcPct val="120000"/>
              </a:lnSpc>
              <a:buFont typeface="Wingdings" panose="05000000000000000000" pitchFamily="2" charset="2"/>
              <a:buChar char="Ø"/>
            </a:pPr>
            <a:r>
              <a:rPr lang="en-US" sz="1700" dirty="0"/>
              <a:t>Python provides array assignment, although it is only a reference change. Python also has operations for array catenation (+) and element membership (in). It includes two different comparison operators: one that determines whether the two variables reference the same object (is) and one that compares all corresponding objects in the referenced objects, regardless of how deeply they are nested, for equality (==).</a:t>
            </a:r>
          </a:p>
          <a:p>
            <a:pPr algn="just">
              <a:lnSpc>
                <a:spcPct val="120000"/>
              </a:lnSpc>
              <a:buFont typeface="Wingdings" panose="05000000000000000000" pitchFamily="2" charset="2"/>
              <a:buChar char="Ø"/>
            </a:pPr>
            <a:r>
              <a:rPr lang="en-US" sz="1700" dirty="0"/>
              <a:t>Like Python, the elements of Ruby’s arrays are references to objects. And like Python, when a == operator is used between two arrays, the result is true only if the two arrays have the same length and the corresponding elements are equal. Ruby’s arrays can be catenated with an Array method.</a:t>
            </a:r>
          </a:p>
        </p:txBody>
      </p:sp>
    </p:spTree>
    <p:extLst>
      <p:ext uri="{BB962C8B-B14F-4D97-AF65-F5344CB8AC3E}">
        <p14:creationId xmlns:p14="http://schemas.microsoft.com/office/powerpoint/2010/main" val="535066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9404723" cy="829982"/>
          </a:xfrm>
        </p:spPr>
        <p:txBody>
          <a:bodyPr/>
          <a:lstStyle/>
          <a:p>
            <a:r>
              <a:rPr lang="en-IN" b="1" dirty="0"/>
              <a:t>3.7 Array Types : </a:t>
            </a:r>
            <a:r>
              <a:rPr lang="en-IN" b="1" dirty="0">
                <a:solidFill>
                  <a:srgbClr val="92D050"/>
                </a:solidFill>
              </a:rPr>
              <a:t>Array Operations</a:t>
            </a:r>
          </a:p>
        </p:txBody>
      </p:sp>
      <p:sp>
        <p:nvSpPr>
          <p:cNvPr id="3" name="Content Placeholder 2"/>
          <p:cNvSpPr>
            <a:spLocks noGrp="1"/>
          </p:cNvSpPr>
          <p:nvPr>
            <p:ph idx="1"/>
          </p:nvPr>
        </p:nvSpPr>
        <p:spPr>
          <a:xfrm>
            <a:off x="150502" y="867824"/>
            <a:ext cx="11661542" cy="5699990"/>
          </a:xfrm>
        </p:spPr>
        <p:txBody>
          <a:bodyPr>
            <a:noAutofit/>
          </a:bodyPr>
          <a:lstStyle/>
          <a:p>
            <a:pPr algn="just">
              <a:lnSpc>
                <a:spcPct val="120000"/>
              </a:lnSpc>
              <a:buFont typeface="Wingdings" panose="05000000000000000000" pitchFamily="2" charset="2"/>
              <a:buChar char="Ø"/>
            </a:pPr>
            <a:r>
              <a:rPr lang="en-US" sz="2400" dirty="0"/>
              <a:t>Fortran 95+ includes a number of array operations that are called elemental because they are operations between pairs of array elements. For example, the add operator (+) between two arrays results in an array of the sums of the element pairs of the two arrays. The assignment, arithmetic, relational, and logical operators are all overloaded for arrays of any size or shape. Fortran 95+ also includes intrinsic, or library, functions for matrix multiplication, matrix transpose, and vector dot product.</a:t>
            </a:r>
          </a:p>
          <a:p>
            <a:pPr algn="just">
              <a:lnSpc>
                <a:spcPct val="120000"/>
              </a:lnSpc>
              <a:buFont typeface="Wingdings" panose="05000000000000000000" pitchFamily="2" charset="2"/>
              <a:buChar char="Ø"/>
            </a:pPr>
            <a:r>
              <a:rPr lang="en-US" sz="2400" dirty="0"/>
              <a:t>F# includes many array operators in its Array module. Among these are </a:t>
            </a:r>
            <a:r>
              <a:rPr lang="en-US" sz="2400" dirty="0" err="1"/>
              <a:t>Array.append</a:t>
            </a:r>
            <a:r>
              <a:rPr lang="en-US" sz="2400" dirty="0"/>
              <a:t>, </a:t>
            </a:r>
            <a:r>
              <a:rPr lang="en-US" sz="2400" dirty="0" err="1"/>
              <a:t>Array.copy</a:t>
            </a:r>
            <a:r>
              <a:rPr lang="en-US" sz="2400" dirty="0"/>
              <a:t>, and </a:t>
            </a:r>
            <a:r>
              <a:rPr lang="en-US" sz="2400" dirty="0" err="1"/>
              <a:t>Array.length</a:t>
            </a:r>
            <a:r>
              <a:rPr lang="en-US" sz="2400" dirty="0"/>
              <a:t>.</a:t>
            </a:r>
          </a:p>
        </p:txBody>
      </p:sp>
    </p:spTree>
    <p:extLst>
      <p:ext uri="{BB962C8B-B14F-4D97-AF65-F5344CB8AC3E}">
        <p14:creationId xmlns:p14="http://schemas.microsoft.com/office/powerpoint/2010/main" val="1123565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10899790" cy="829982"/>
          </a:xfrm>
        </p:spPr>
        <p:txBody>
          <a:bodyPr/>
          <a:lstStyle/>
          <a:p>
            <a:r>
              <a:rPr lang="en-IN" b="1" dirty="0"/>
              <a:t>3.7 Array Types : </a:t>
            </a:r>
            <a:r>
              <a:rPr lang="en-US" sz="4400" b="1" dirty="0">
                <a:solidFill>
                  <a:srgbClr val="92D050"/>
                </a:solidFill>
              </a:rPr>
              <a:t>Evaluation (Advantages / Benefits / Importance)</a:t>
            </a:r>
            <a:endParaRPr lang="en-IN" b="1" dirty="0">
              <a:solidFill>
                <a:srgbClr val="92D050"/>
              </a:solidFill>
            </a:endParaRPr>
          </a:p>
        </p:txBody>
      </p:sp>
      <p:sp>
        <p:nvSpPr>
          <p:cNvPr id="3" name="Content Placeholder 2"/>
          <p:cNvSpPr>
            <a:spLocks noGrp="1"/>
          </p:cNvSpPr>
          <p:nvPr>
            <p:ph idx="1"/>
          </p:nvPr>
        </p:nvSpPr>
        <p:spPr>
          <a:xfrm>
            <a:off x="150502" y="1673816"/>
            <a:ext cx="11661542" cy="4893997"/>
          </a:xfrm>
        </p:spPr>
        <p:txBody>
          <a:bodyPr>
            <a:noAutofit/>
          </a:bodyPr>
          <a:lstStyle/>
          <a:p>
            <a:pPr>
              <a:lnSpc>
                <a:spcPct val="120000"/>
              </a:lnSpc>
              <a:buFont typeface="Wingdings" panose="05000000000000000000" pitchFamily="2" charset="2"/>
              <a:buChar char="Ø"/>
            </a:pPr>
            <a:r>
              <a:rPr lang="en-US" sz="2800" dirty="0"/>
              <a:t>Arrays have been included in virtually all programming languages. </a:t>
            </a:r>
          </a:p>
          <a:p>
            <a:pPr>
              <a:lnSpc>
                <a:spcPct val="120000"/>
              </a:lnSpc>
              <a:buFont typeface="Wingdings" panose="05000000000000000000" pitchFamily="2" charset="2"/>
              <a:buChar char="Ø"/>
            </a:pPr>
            <a:r>
              <a:rPr lang="en-US" sz="2800" dirty="0"/>
              <a:t>The primary advances since their introduction in Fortran I have been the inclusion of all ordinal types as possible subscript types, slices, and, of course, dynamic arrays. </a:t>
            </a:r>
          </a:p>
        </p:txBody>
      </p:sp>
    </p:spTree>
    <p:extLst>
      <p:ext uri="{BB962C8B-B14F-4D97-AF65-F5344CB8AC3E}">
        <p14:creationId xmlns:p14="http://schemas.microsoft.com/office/powerpoint/2010/main" val="2079896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10899790" cy="829982"/>
          </a:xfrm>
        </p:spPr>
        <p:txBody>
          <a:bodyPr/>
          <a:lstStyle/>
          <a:p>
            <a:r>
              <a:rPr lang="en-IN" b="1" dirty="0"/>
              <a:t>3.7 Array Types : </a:t>
            </a:r>
            <a:r>
              <a:rPr lang="en-US" sz="4400" b="1" dirty="0">
                <a:solidFill>
                  <a:srgbClr val="92D050"/>
                </a:solidFill>
              </a:rPr>
              <a:t>Implementation</a:t>
            </a:r>
            <a:endParaRPr lang="en-IN" b="1" dirty="0">
              <a:solidFill>
                <a:srgbClr val="92D050"/>
              </a:solidFill>
            </a:endParaRPr>
          </a:p>
        </p:txBody>
      </p:sp>
      <p:sp>
        <p:nvSpPr>
          <p:cNvPr id="3" name="Content Placeholder 2"/>
          <p:cNvSpPr>
            <a:spLocks noGrp="1"/>
          </p:cNvSpPr>
          <p:nvPr>
            <p:ph idx="1"/>
          </p:nvPr>
        </p:nvSpPr>
        <p:spPr>
          <a:xfrm>
            <a:off x="150502" y="1005610"/>
            <a:ext cx="11661542" cy="5562203"/>
          </a:xfrm>
        </p:spPr>
        <p:txBody>
          <a:bodyPr>
            <a:noAutofit/>
          </a:bodyPr>
          <a:lstStyle/>
          <a:p>
            <a:pPr>
              <a:lnSpc>
                <a:spcPct val="120000"/>
              </a:lnSpc>
              <a:buFont typeface="Wingdings" panose="05000000000000000000" pitchFamily="2" charset="2"/>
              <a:buChar char="Ø"/>
            </a:pPr>
            <a:r>
              <a:rPr lang="en-US" dirty="0"/>
              <a:t>Implementing arrays requires considerably more compile-time effort than does  implementing primitive types. The code to allow accessing of array elements must be generated at compile time. At run time, this code must be executed to produce element addresses. </a:t>
            </a:r>
          </a:p>
          <a:p>
            <a:pPr>
              <a:lnSpc>
                <a:spcPct val="120000"/>
              </a:lnSpc>
              <a:buFont typeface="Wingdings" panose="05000000000000000000" pitchFamily="2" charset="2"/>
              <a:buChar char="Ø"/>
            </a:pPr>
            <a:r>
              <a:rPr lang="en-US" dirty="0"/>
              <a:t>There is no way to precompute the address to be accessed by a reference.</a:t>
            </a:r>
          </a:p>
          <a:p>
            <a:pPr marL="0" indent="0">
              <a:lnSpc>
                <a:spcPct val="120000"/>
              </a:lnSpc>
              <a:buNone/>
            </a:pPr>
            <a:r>
              <a:rPr lang="en-US" dirty="0"/>
              <a:t>	For e.g. Suppose the array list is defined to have a subscript range lower bound of 0. The 	access function for list is often of the form</a:t>
            </a:r>
          </a:p>
          <a:p>
            <a:pPr marL="0" indent="0">
              <a:lnSpc>
                <a:spcPct val="120000"/>
              </a:lnSpc>
              <a:buNone/>
            </a:pPr>
            <a:r>
              <a:rPr lang="en-US" dirty="0"/>
              <a:t>			address(list[k]) = address(list[0]) + k * </a:t>
            </a:r>
            <a:r>
              <a:rPr lang="en-US" dirty="0" err="1"/>
              <a:t>element_size</a:t>
            </a:r>
            <a:endParaRPr lang="en-US" dirty="0"/>
          </a:p>
          <a:p>
            <a:pPr marL="0" indent="0">
              <a:lnSpc>
                <a:spcPct val="120000"/>
              </a:lnSpc>
              <a:buNone/>
            </a:pPr>
            <a:r>
              <a:rPr lang="en-US" dirty="0"/>
              <a:t>	The generalization of this access function for an arbitrary lower bound is </a:t>
            </a:r>
          </a:p>
          <a:p>
            <a:pPr marL="0" indent="0">
              <a:lnSpc>
                <a:spcPct val="120000"/>
              </a:lnSpc>
              <a:buNone/>
            </a:pPr>
            <a:r>
              <a:rPr lang="en-US" dirty="0"/>
              <a:t>			address(list[k]) = address(list[</a:t>
            </a:r>
            <a:r>
              <a:rPr lang="en-US" dirty="0" err="1"/>
              <a:t>lower_bound</a:t>
            </a:r>
            <a:r>
              <a:rPr lang="en-US" dirty="0"/>
              <a:t>]) +  ((</a:t>
            </a:r>
            <a:r>
              <a:rPr lang="en-US" dirty="0" err="1"/>
              <a:t>ks</a:t>
            </a:r>
            <a:r>
              <a:rPr lang="en-US" dirty="0"/>
              <a:t> - </a:t>
            </a:r>
            <a:r>
              <a:rPr lang="en-US" dirty="0" err="1"/>
              <a:t>lower_bound</a:t>
            </a:r>
            <a:r>
              <a:rPr lang="en-US" dirty="0"/>
              <a:t>) * </a:t>
            </a:r>
            <a:r>
              <a:rPr lang="en-US" dirty="0" err="1"/>
              <a:t>element_size</a:t>
            </a:r>
            <a:r>
              <a:rPr lang="en-US" dirty="0"/>
              <a:t>)</a:t>
            </a:r>
          </a:p>
        </p:txBody>
      </p:sp>
    </p:spTree>
    <p:extLst>
      <p:ext uri="{BB962C8B-B14F-4D97-AF65-F5344CB8AC3E}">
        <p14:creationId xmlns:p14="http://schemas.microsoft.com/office/powerpoint/2010/main" val="22957278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10899790" cy="829982"/>
          </a:xfrm>
        </p:spPr>
        <p:txBody>
          <a:bodyPr/>
          <a:lstStyle/>
          <a:p>
            <a:r>
              <a:rPr lang="en-IN" b="1" dirty="0"/>
              <a:t>3.7 Array Types : </a:t>
            </a:r>
            <a:r>
              <a:rPr lang="en-US" sz="4400" b="1" dirty="0">
                <a:solidFill>
                  <a:srgbClr val="92D050"/>
                </a:solidFill>
              </a:rPr>
              <a:t>Implementation</a:t>
            </a:r>
            <a:endParaRPr lang="en-IN" b="1" dirty="0">
              <a:solidFill>
                <a:srgbClr val="92D050"/>
              </a:solidFill>
            </a:endParaRPr>
          </a:p>
        </p:txBody>
      </p:sp>
      <p:sp>
        <p:nvSpPr>
          <p:cNvPr id="3" name="Content Placeholder 2"/>
          <p:cNvSpPr>
            <a:spLocks noGrp="1"/>
          </p:cNvSpPr>
          <p:nvPr>
            <p:ph idx="1"/>
          </p:nvPr>
        </p:nvSpPr>
        <p:spPr>
          <a:xfrm>
            <a:off x="150502" y="1005610"/>
            <a:ext cx="11661542" cy="5562203"/>
          </a:xfrm>
        </p:spPr>
        <p:txBody>
          <a:bodyPr>
            <a:noAutofit/>
          </a:bodyPr>
          <a:lstStyle/>
          <a:p>
            <a:pPr algn="just">
              <a:lnSpc>
                <a:spcPct val="120000"/>
              </a:lnSpc>
              <a:buFont typeface="Wingdings" panose="05000000000000000000" pitchFamily="2" charset="2"/>
              <a:buChar char="Ø"/>
            </a:pPr>
            <a:r>
              <a:rPr lang="en-US" sz="1800" dirty="0"/>
              <a:t>The compile-time descriptor for single-dimensioned arrays can have the form shown below : </a:t>
            </a:r>
          </a:p>
          <a:p>
            <a:pPr algn="just">
              <a:lnSpc>
                <a:spcPct val="120000"/>
              </a:lnSpc>
              <a:buFont typeface="Wingdings" panose="05000000000000000000" pitchFamily="2" charset="2"/>
              <a:buChar char="Ø"/>
            </a:pPr>
            <a:endParaRPr lang="en-US" sz="1800" dirty="0"/>
          </a:p>
          <a:p>
            <a:pPr algn="just">
              <a:lnSpc>
                <a:spcPct val="120000"/>
              </a:lnSpc>
              <a:buFont typeface="Wingdings" panose="05000000000000000000" pitchFamily="2" charset="2"/>
              <a:buChar char="Ø"/>
            </a:pPr>
            <a:endParaRPr lang="en-US" sz="1800" dirty="0"/>
          </a:p>
          <a:p>
            <a:pPr algn="just">
              <a:lnSpc>
                <a:spcPct val="120000"/>
              </a:lnSpc>
              <a:buFont typeface="Wingdings" panose="05000000000000000000" pitchFamily="2" charset="2"/>
              <a:buChar char="Ø"/>
            </a:pPr>
            <a:endParaRPr lang="en-US" sz="1800" dirty="0"/>
          </a:p>
          <a:p>
            <a:pPr algn="just">
              <a:lnSpc>
                <a:spcPct val="120000"/>
              </a:lnSpc>
              <a:buFont typeface="Wingdings" panose="05000000000000000000" pitchFamily="2" charset="2"/>
              <a:buChar char="Ø"/>
            </a:pPr>
            <a:endParaRPr lang="en-US" sz="1800" dirty="0"/>
          </a:p>
          <a:p>
            <a:pPr algn="just">
              <a:lnSpc>
                <a:spcPct val="120000"/>
              </a:lnSpc>
              <a:buFont typeface="Wingdings" panose="05000000000000000000" pitchFamily="2" charset="2"/>
              <a:buChar char="Ø"/>
            </a:pPr>
            <a:endParaRPr lang="en-US" sz="1800" dirty="0"/>
          </a:p>
          <a:p>
            <a:pPr algn="just">
              <a:lnSpc>
                <a:spcPct val="120000"/>
              </a:lnSpc>
              <a:buFont typeface="Wingdings" panose="05000000000000000000" pitchFamily="2" charset="2"/>
              <a:buChar char="Ø"/>
            </a:pPr>
            <a:endParaRPr lang="en-US" sz="1800" dirty="0"/>
          </a:p>
          <a:p>
            <a:pPr algn="just">
              <a:lnSpc>
                <a:spcPct val="120000"/>
              </a:lnSpc>
              <a:buFont typeface="Wingdings" panose="05000000000000000000" pitchFamily="2" charset="2"/>
              <a:buChar char="Ø"/>
            </a:pPr>
            <a:r>
              <a:rPr lang="en-US" sz="1800" dirty="0"/>
              <a:t>True multidimensional arrays, that is, those that are not arrays of arrays, are more complex to implement than single-dimensioned arrays. Hardware memory is linear—it is usually a simple sequence of bytes. So values of data types that have two or more dimensions must be mapped onto the single-dimensioned memory. </a:t>
            </a:r>
          </a:p>
          <a:p>
            <a:pPr algn="just">
              <a:lnSpc>
                <a:spcPct val="120000"/>
              </a:lnSpc>
              <a:buFont typeface="Wingdings" panose="05000000000000000000" pitchFamily="2" charset="2"/>
              <a:buChar char="Ø"/>
            </a:pPr>
            <a:r>
              <a:rPr lang="en-US" sz="1800" dirty="0"/>
              <a:t>There are two ways in which multidimensional arrays can be mapped to one dimension: </a:t>
            </a:r>
            <a:r>
              <a:rPr lang="en-US" sz="1800" b="1" dirty="0"/>
              <a:t>row major order and column major order</a:t>
            </a:r>
            <a:r>
              <a:rPr lang="en-US" sz="1800" dirty="0"/>
              <a:t>. Column major order is used in Fortran, but other languages that have true multidimensional arrays use row major order.</a:t>
            </a:r>
          </a:p>
        </p:txBody>
      </p:sp>
      <p:pic>
        <p:nvPicPr>
          <p:cNvPr id="5" name="Picture 4">
            <a:extLst>
              <a:ext uri="{FF2B5EF4-FFF2-40B4-BE49-F238E27FC236}">
                <a16:creationId xmlns:a16="http://schemas.microsoft.com/office/drawing/2014/main" id="{CB8DF100-2769-4F43-893F-03B146633AE4}"/>
              </a:ext>
            </a:extLst>
          </p:cNvPr>
          <p:cNvPicPr>
            <a:picLocks noChangeAspect="1"/>
          </p:cNvPicPr>
          <p:nvPr/>
        </p:nvPicPr>
        <p:blipFill>
          <a:blip r:embed="rId3"/>
          <a:stretch>
            <a:fillRect/>
          </a:stretch>
        </p:blipFill>
        <p:spPr>
          <a:xfrm>
            <a:off x="2648031" y="1590233"/>
            <a:ext cx="1856373" cy="2594310"/>
          </a:xfrm>
          <a:prstGeom prst="rect">
            <a:avLst/>
          </a:prstGeom>
        </p:spPr>
      </p:pic>
    </p:spTree>
    <p:extLst>
      <p:ext uri="{BB962C8B-B14F-4D97-AF65-F5344CB8AC3E}">
        <p14:creationId xmlns:p14="http://schemas.microsoft.com/office/powerpoint/2010/main" val="50368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780" y="210980"/>
            <a:ext cx="9404723" cy="1400530"/>
          </a:xfrm>
        </p:spPr>
        <p:txBody>
          <a:bodyPr/>
          <a:lstStyle/>
          <a:p>
            <a:r>
              <a:rPr lang="en-US" sz="4400" b="1" dirty="0"/>
              <a:t>3.2 Primitive Data Types</a:t>
            </a:r>
            <a:endParaRPr lang="en-IN" b="1" dirty="0"/>
          </a:p>
        </p:txBody>
      </p:sp>
      <p:sp>
        <p:nvSpPr>
          <p:cNvPr id="3" name="Content Placeholder 2"/>
          <p:cNvSpPr>
            <a:spLocks noGrp="1"/>
          </p:cNvSpPr>
          <p:nvPr>
            <p:ph idx="1"/>
          </p:nvPr>
        </p:nvSpPr>
        <p:spPr>
          <a:xfrm>
            <a:off x="393700" y="987972"/>
            <a:ext cx="11239500" cy="5260427"/>
          </a:xfrm>
        </p:spPr>
        <p:txBody>
          <a:bodyPr>
            <a:normAutofit/>
          </a:bodyPr>
          <a:lstStyle/>
          <a:p>
            <a:pPr>
              <a:buFont typeface="Wingdings" panose="05000000000000000000" pitchFamily="2" charset="2"/>
              <a:buChar char="Ø"/>
            </a:pPr>
            <a:r>
              <a:rPr lang="en-US" sz="1600" dirty="0"/>
              <a:t>Data types that are not defined in terms of other types are called primitive data types. </a:t>
            </a:r>
          </a:p>
          <a:p>
            <a:pPr>
              <a:buFont typeface="Wingdings" panose="05000000000000000000" pitchFamily="2" charset="2"/>
              <a:buChar char="Ø"/>
            </a:pPr>
            <a:r>
              <a:rPr lang="en-US" sz="1600" dirty="0"/>
              <a:t>Nearly all programming languages provide a set of primitive data types. </a:t>
            </a:r>
          </a:p>
          <a:p>
            <a:pPr>
              <a:buFont typeface="Wingdings" panose="05000000000000000000" pitchFamily="2" charset="2"/>
              <a:buChar char="Ø"/>
            </a:pPr>
            <a:r>
              <a:rPr lang="en-US" sz="1600" dirty="0"/>
              <a:t>Some of the primitive types are merely reflections of the hardware—for example, most integer types. Others require only a little </a:t>
            </a:r>
            <a:r>
              <a:rPr lang="en-US" sz="1600" dirty="0" err="1"/>
              <a:t>nonhardware</a:t>
            </a:r>
            <a:r>
              <a:rPr lang="en-US" sz="1600" dirty="0"/>
              <a:t> support for their implementation.</a:t>
            </a:r>
          </a:p>
        </p:txBody>
      </p:sp>
      <p:graphicFrame>
        <p:nvGraphicFramePr>
          <p:cNvPr id="8" name="Diagram 7"/>
          <p:cNvGraphicFramePr/>
          <p:nvPr>
            <p:extLst>
              <p:ext uri="{D42A27DB-BD31-4B8C-83A1-F6EECF244321}">
                <p14:modId xmlns:p14="http://schemas.microsoft.com/office/powerpoint/2010/main" val="2732181958"/>
              </p:ext>
            </p:extLst>
          </p:nvPr>
        </p:nvGraphicFramePr>
        <p:xfrm>
          <a:off x="2032001" y="2522483"/>
          <a:ext cx="7080468" cy="3615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2302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10899790" cy="829982"/>
          </a:xfrm>
        </p:spPr>
        <p:txBody>
          <a:bodyPr/>
          <a:lstStyle/>
          <a:p>
            <a:r>
              <a:rPr lang="en-IN" b="1" dirty="0"/>
              <a:t>3.7 Array Types : </a:t>
            </a:r>
            <a:r>
              <a:rPr lang="en-US" sz="4400" b="1" dirty="0">
                <a:solidFill>
                  <a:srgbClr val="92D050"/>
                </a:solidFill>
              </a:rPr>
              <a:t>Implementation</a:t>
            </a:r>
            <a:endParaRPr lang="en-IN" b="1" dirty="0">
              <a:solidFill>
                <a:srgbClr val="92D050"/>
              </a:solidFill>
            </a:endParaRPr>
          </a:p>
        </p:txBody>
      </p:sp>
      <p:sp>
        <p:nvSpPr>
          <p:cNvPr id="3" name="Content Placeholder 2"/>
          <p:cNvSpPr>
            <a:spLocks noGrp="1"/>
          </p:cNvSpPr>
          <p:nvPr>
            <p:ph idx="1"/>
          </p:nvPr>
        </p:nvSpPr>
        <p:spPr>
          <a:xfrm>
            <a:off x="150502" y="1208868"/>
            <a:ext cx="11661542" cy="5358945"/>
          </a:xfrm>
        </p:spPr>
        <p:txBody>
          <a:bodyPr>
            <a:noAutofit/>
          </a:bodyPr>
          <a:lstStyle/>
          <a:p>
            <a:pPr>
              <a:lnSpc>
                <a:spcPct val="120000"/>
              </a:lnSpc>
              <a:buFont typeface="Wingdings" panose="05000000000000000000" pitchFamily="2" charset="2"/>
              <a:buChar char="Ø"/>
            </a:pPr>
            <a:r>
              <a:rPr lang="en-US" sz="2400" b="1" dirty="0"/>
              <a:t>In row major order</a:t>
            </a:r>
            <a:r>
              <a:rPr lang="en-US" sz="1800" dirty="0"/>
              <a:t>, the elements of the array that have as their first subscript the lower bound value of that subscript are stored first, followed by the elements of the second value of the first subscript, and so forth. If the array is a matrix, it is stored by rows. For example, if the matrix had the value</a:t>
            </a:r>
          </a:p>
          <a:p>
            <a:pPr marL="0" indent="0">
              <a:lnSpc>
                <a:spcPct val="120000"/>
              </a:lnSpc>
              <a:buNone/>
            </a:pPr>
            <a:r>
              <a:rPr lang="en-US" dirty="0"/>
              <a:t>			3 4 7</a:t>
            </a:r>
          </a:p>
          <a:p>
            <a:pPr marL="0" indent="0">
              <a:lnSpc>
                <a:spcPct val="120000"/>
              </a:lnSpc>
              <a:buNone/>
            </a:pPr>
            <a:r>
              <a:rPr lang="en-US" dirty="0"/>
              <a:t>			6 2 5</a:t>
            </a:r>
          </a:p>
          <a:p>
            <a:pPr marL="0" indent="0">
              <a:lnSpc>
                <a:spcPct val="120000"/>
              </a:lnSpc>
              <a:buNone/>
            </a:pPr>
            <a:r>
              <a:rPr lang="en-US" dirty="0"/>
              <a:t>			1 3 8</a:t>
            </a:r>
          </a:p>
          <a:p>
            <a:pPr marL="0" indent="0">
              <a:lnSpc>
                <a:spcPct val="120000"/>
              </a:lnSpc>
              <a:buNone/>
            </a:pPr>
            <a:r>
              <a:rPr lang="en-US" dirty="0"/>
              <a:t>	it would be stored in row major order as 3, 4, 7, 6, 2, 5, 1, 3, 8</a:t>
            </a:r>
          </a:p>
          <a:p>
            <a:pPr marL="0" indent="0">
              <a:lnSpc>
                <a:spcPct val="120000"/>
              </a:lnSpc>
              <a:buNone/>
            </a:pPr>
            <a:r>
              <a:rPr lang="en-US" sz="1800" dirty="0"/>
              <a:t>	 To get an actual address value, the access </a:t>
            </a:r>
            <a:r>
              <a:rPr lang="en-US" sz="1800" dirty="0" err="1"/>
              <a:t>function</a:t>
            </a:r>
            <a:r>
              <a:rPr lang="en-US" sz="1800" dirty="0"/>
              <a:t> can be written as</a:t>
            </a:r>
          </a:p>
          <a:p>
            <a:pPr marL="0" indent="0">
              <a:lnSpc>
                <a:spcPct val="120000"/>
              </a:lnSpc>
              <a:buNone/>
            </a:pPr>
            <a:r>
              <a:rPr lang="en-US" sz="1800" dirty="0"/>
              <a:t>			location(a[</a:t>
            </a:r>
            <a:r>
              <a:rPr lang="en-US" sz="1800" dirty="0" err="1"/>
              <a:t>i</a:t>
            </a:r>
            <a:r>
              <a:rPr lang="en-US" sz="1800" dirty="0"/>
              <a:t>, j]) = address of a[0, 0] + (((</a:t>
            </a:r>
            <a:r>
              <a:rPr lang="en-US" sz="1800" dirty="0" err="1"/>
              <a:t>i</a:t>
            </a:r>
            <a:r>
              <a:rPr lang="en-US" sz="1800" dirty="0"/>
              <a:t> * n) + j) *  </a:t>
            </a:r>
            <a:r>
              <a:rPr lang="en-US" sz="1800" dirty="0" err="1"/>
              <a:t>element_size</a:t>
            </a:r>
            <a:r>
              <a:rPr lang="en-US" sz="1800" dirty="0"/>
              <a:t>)</a:t>
            </a:r>
          </a:p>
          <a:p>
            <a:pPr marL="0" indent="0">
              <a:lnSpc>
                <a:spcPct val="120000"/>
              </a:lnSpc>
              <a:buNone/>
            </a:pPr>
            <a:r>
              <a:rPr lang="en-US" sz="1800" dirty="0"/>
              <a:t>	where n is the number of elements per row. </a:t>
            </a:r>
          </a:p>
        </p:txBody>
      </p:sp>
    </p:spTree>
    <p:extLst>
      <p:ext uri="{BB962C8B-B14F-4D97-AF65-F5344CB8AC3E}">
        <p14:creationId xmlns:p14="http://schemas.microsoft.com/office/powerpoint/2010/main" val="9174169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10899790" cy="829982"/>
          </a:xfrm>
        </p:spPr>
        <p:txBody>
          <a:bodyPr/>
          <a:lstStyle/>
          <a:p>
            <a:r>
              <a:rPr lang="en-IN" b="1" dirty="0"/>
              <a:t>3.7 Array Types : </a:t>
            </a:r>
            <a:r>
              <a:rPr lang="en-US" sz="4400" b="1" dirty="0">
                <a:solidFill>
                  <a:srgbClr val="92D050"/>
                </a:solidFill>
              </a:rPr>
              <a:t>Implementation</a:t>
            </a:r>
            <a:endParaRPr lang="en-IN" b="1" dirty="0">
              <a:solidFill>
                <a:srgbClr val="92D050"/>
              </a:solidFill>
            </a:endParaRPr>
          </a:p>
        </p:txBody>
      </p:sp>
      <p:sp>
        <p:nvSpPr>
          <p:cNvPr id="3" name="Content Placeholder 2"/>
          <p:cNvSpPr>
            <a:spLocks noGrp="1"/>
          </p:cNvSpPr>
          <p:nvPr>
            <p:ph idx="1"/>
          </p:nvPr>
        </p:nvSpPr>
        <p:spPr>
          <a:xfrm>
            <a:off x="150502" y="1208868"/>
            <a:ext cx="11721200" cy="5358945"/>
          </a:xfrm>
        </p:spPr>
        <p:txBody>
          <a:bodyPr>
            <a:noAutofit/>
          </a:bodyPr>
          <a:lstStyle/>
          <a:p>
            <a:pPr>
              <a:lnSpc>
                <a:spcPct val="120000"/>
              </a:lnSpc>
              <a:buFont typeface="Wingdings" panose="05000000000000000000" pitchFamily="2" charset="2"/>
              <a:buChar char="Ø"/>
            </a:pPr>
            <a:r>
              <a:rPr lang="en-US" sz="3200" b="1" dirty="0"/>
              <a:t>In column major order, </a:t>
            </a:r>
            <a:r>
              <a:rPr lang="en-US" sz="2400" dirty="0"/>
              <a:t>the elements of an array that have as their last subscript the lower bound value of that subscript are stored first, followed by the elements of the second value of the last subscript, and so forth.   For e.g. the following matrix 			</a:t>
            </a:r>
          </a:p>
          <a:p>
            <a:pPr marL="0" indent="0">
              <a:lnSpc>
                <a:spcPct val="120000"/>
              </a:lnSpc>
              <a:buNone/>
            </a:pPr>
            <a:r>
              <a:rPr lang="en-US" sz="2400" dirty="0"/>
              <a:t>			3 4 7</a:t>
            </a:r>
          </a:p>
          <a:p>
            <a:pPr marL="0" indent="0">
              <a:lnSpc>
                <a:spcPct val="120000"/>
              </a:lnSpc>
              <a:buNone/>
            </a:pPr>
            <a:r>
              <a:rPr lang="en-US" sz="2400" dirty="0"/>
              <a:t>			6 2 5</a:t>
            </a:r>
          </a:p>
          <a:p>
            <a:pPr marL="0" indent="0">
              <a:lnSpc>
                <a:spcPct val="120000"/>
              </a:lnSpc>
              <a:buNone/>
            </a:pPr>
            <a:r>
              <a:rPr lang="en-US" sz="2400" dirty="0"/>
              <a:t>			1 3 8</a:t>
            </a:r>
          </a:p>
          <a:p>
            <a:pPr marL="0" indent="0">
              <a:lnSpc>
                <a:spcPct val="120000"/>
              </a:lnSpc>
              <a:buNone/>
            </a:pPr>
            <a:r>
              <a:rPr lang="en-US" sz="2400" dirty="0"/>
              <a:t>	will be stored in column order as     3, 6, 1, 4, 2, 3, 7, 5, 8</a:t>
            </a:r>
            <a:endParaRPr lang="en-US" sz="1800" dirty="0"/>
          </a:p>
        </p:txBody>
      </p:sp>
    </p:spTree>
    <p:extLst>
      <p:ext uri="{BB962C8B-B14F-4D97-AF65-F5344CB8AC3E}">
        <p14:creationId xmlns:p14="http://schemas.microsoft.com/office/powerpoint/2010/main" val="2127762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10899790" cy="829982"/>
          </a:xfrm>
        </p:spPr>
        <p:txBody>
          <a:bodyPr/>
          <a:lstStyle/>
          <a:p>
            <a:r>
              <a:rPr lang="en-IN" b="1" dirty="0"/>
              <a:t>3.7 Array Types : </a:t>
            </a:r>
            <a:r>
              <a:rPr lang="en-US" sz="4400" b="1" dirty="0">
                <a:solidFill>
                  <a:srgbClr val="92D050"/>
                </a:solidFill>
              </a:rPr>
              <a:t>Heterogeneous Arrays</a:t>
            </a:r>
            <a:endParaRPr lang="en-IN" b="1" dirty="0">
              <a:solidFill>
                <a:srgbClr val="92D050"/>
              </a:solidFill>
            </a:endParaRPr>
          </a:p>
        </p:txBody>
      </p:sp>
      <p:sp>
        <p:nvSpPr>
          <p:cNvPr id="3" name="Content Placeholder 2"/>
          <p:cNvSpPr>
            <a:spLocks noGrp="1"/>
          </p:cNvSpPr>
          <p:nvPr>
            <p:ph idx="1"/>
          </p:nvPr>
        </p:nvSpPr>
        <p:spPr>
          <a:xfrm>
            <a:off x="150502" y="1208868"/>
            <a:ext cx="11721200" cy="5358945"/>
          </a:xfrm>
        </p:spPr>
        <p:txBody>
          <a:bodyPr>
            <a:noAutofit/>
          </a:bodyPr>
          <a:lstStyle/>
          <a:p>
            <a:pPr>
              <a:lnSpc>
                <a:spcPct val="120000"/>
              </a:lnSpc>
              <a:buFont typeface="Wingdings" panose="05000000000000000000" pitchFamily="2" charset="2"/>
              <a:buChar char="Ø"/>
            </a:pPr>
            <a:r>
              <a:rPr lang="en-US" sz="2800" dirty="0"/>
              <a:t>Heterogeneous array has elements of different data types.</a:t>
            </a:r>
          </a:p>
          <a:p>
            <a:pPr>
              <a:lnSpc>
                <a:spcPct val="120000"/>
              </a:lnSpc>
              <a:buFont typeface="Wingdings" panose="05000000000000000000" pitchFamily="2" charset="2"/>
              <a:buChar char="Ø"/>
            </a:pPr>
            <a:r>
              <a:rPr lang="en-US" sz="2800" dirty="0"/>
              <a:t>Perl, JavaScript, Ruby and Python supports heterogeneous arrays.</a:t>
            </a:r>
          </a:p>
          <a:p>
            <a:pPr>
              <a:lnSpc>
                <a:spcPct val="120000"/>
              </a:lnSpc>
              <a:buFont typeface="Wingdings" panose="05000000000000000000" pitchFamily="2" charset="2"/>
              <a:buChar char="Ø"/>
            </a:pPr>
            <a:r>
              <a:rPr lang="en-US" sz="2800" dirty="0"/>
              <a:t>For example, in Python heterogenous array is declared as list :</a:t>
            </a:r>
          </a:p>
          <a:p>
            <a:pPr marL="0" indent="0">
              <a:lnSpc>
                <a:spcPct val="120000"/>
              </a:lnSpc>
              <a:buNone/>
            </a:pPr>
            <a:r>
              <a:rPr lang="en-US" sz="2800" dirty="0"/>
              <a:t>		</a:t>
            </a:r>
            <a:r>
              <a:rPr lang="en-US" sz="2800" dirty="0" err="1"/>
              <a:t>mylist</a:t>
            </a:r>
            <a:r>
              <a:rPr lang="en-US" sz="2800" dirty="0"/>
              <a:t> = [10, 23,45f, 345,678, “Hello”]</a:t>
            </a:r>
          </a:p>
          <a:p>
            <a:pPr marL="0" indent="0">
              <a:lnSpc>
                <a:spcPct val="120000"/>
              </a:lnSpc>
              <a:buNone/>
            </a:pPr>
            <a:endParaRPr lang="en-US" sz="1800" dirty="0"/>
          </a:p>
        </p:txBody>
      </p:sp>
    </p:spTree>
    <p:extLst>
      <p:ext uri="{BB962C8B-B14F-4D97-AF65-F5344CB8AC3E}">
        <p14:creationId xmlns:p14="http://schemas.microsoft.com/office/powerpoint/2010/main" val="138463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10899790" cy="829982"/>
          </a:xfrm>
        </p:spPr>
        <p:txBody>
          <a:bodyPr/>
          <a:lstStyle/>
          <a:p>
            <a:r>
              <a:rPr lang="en-IN" b="1" dirty="0"/>
              <a:t>3.9 Associative Arrays</a:t>
            </a:r>
            <a:endParaRPr lang="en-IN" b="1" dirty="0">
              <a:solidFill>
                <a:srgbClr val="92D050"/>
              </a:solidFill>
            </a:endParaRPr>
          </a:p>
        </p:txBody>
      </p:sp>
      <p:sp>
        <p:nvSpPr>
          <p:cNvPr id="3" name="Content Placeholder 2"/>
          <p:cNvSpPr>
            <a:spLocks noGrp="1"/>
          </p:cNvSpPr>
          <p:nvPr>
            <p:ph idx="1"/>
          </p:nvPr>
        </p:nvSpPr>
        <p:spPr>
          <a:xfrm>
            <a:off x="150502" y="1208868"/>
            <a:ext cx="11721200" cy="5358945"/>
          </a:xfrm>
        </p:spPr>
        <p:txBody>
          <a:bodyPr>
            <a:noAutofit/>
          </a:bodyPr>
          <a:lstStyle/>
          <a:p>
            <a:pPr algn="just">
              <a:lnSpc>
                <a:spcPct val="120000"/>
              </a:lnSpc>
              <a:buFont typeface="Wingdings" panose="05000000000000000000" pitchFamily="2" charset="2"/>
              <a:buChar char="Ø"/>
            </a:pPr>
            <a:r>
              <a:rPr lang="en-US" sz="2400" dirty="0"/>
              <a:t>An associative array is an unordered collection of data elements that are indexed by an equal number of values called keys. </a:t>
            </a:r>
          </a:p>
          <a:p>
            <a:pPr algn="just">
              <a:lnSpc>
                <a:spcPct val="120000"/>
              </a:lnSpc>
              <a:buFont typeface="Wingdings" panose="05000000000000000000" pitchFamily="2" charset="2"/>
              <a:buChar char="Ø"/>
            </a:pPr>
            <a:r>
              <a:rPr lang="en-US" sz="2400" dirty="0"/>
              <a:t>In the case of non-associative arrays, the indices never need to be stored (because of their regularity). In an associative array, however, the user-defined keys must be stored in the structure.  So each element of an associative array is in fact a pair of entities, a key and a value. </a:t>
            </a:r>
          </a:p>
          <a:p>
            <a:pPr algn="just">
              <a:lnSpc>
                <a:spcPct val="120000"/>
              </a:lnSpc>
              <a:buFont typeface="Wingdings" panose="05000000000000000000" pitchFamily="2" charset="2"/>
              <a:buChar char="Ø"/>
            </a:pPr>
            <a:r>
              <a:rPr lang="en-US" sz="2400" dirty="0"/>
              <a:t>Associative arrays are supported directly by Perl, Python, Ruby, and Lua and by the standard class libraries of Java, C++, C#, and F#.</a:t>
            </a:r>
          </a:p>
          <a:p>
            <a:pPr algn="just">
              <a:lnSpc>
                <a:spcPct val="120000"/>
              </a:lnSpc>
              <a:buFont typeface="Wingdings" panose="05000000000000000000" pitchFamily="2" charset="2"/>
              <a:buChar char="Ø"/>
            </a:pPr>
            <a:r>
              <a:rPr lang="en-US" sz="2400" dirty="0"/>
              <a:t>The only design issue that is specific for associative arrays is the form of references to their elements.</a:t>
            </a:r>
          </a:p>
        </p:txBody>
      </p:sp>
    </p:spTree>
    <p:extLst>
      <p:ext uri="{BB962C8B-B14F-4D97-AF65-F5344CB8AC3E}">
        <p14:creationId xmlns:p14="http://schemas.microsoft.com/office/powerpoint/2010/main" val="16807667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10899790" cy="829982"/>
          </a:xfrm>
        </p:spPr>
        <p:txBody>
          <a:bodyPr/>
          <a:lstStyle/>
          <a:p>
            <a:r>
              <a:rPr lang="en-IN" sz="3200" b="1" dirty="0"/>
              <a:t>3.9 Associative Arrays : </a:t>
            </a:r>
            <a:r>
              <a:rPr lang="en-IN" sz="3200" b="1" dirty="0">
                <a:solidFill>
                  <a:srgbClr val="92D050"/>
                </a:solidFill>
              </a:rPr>
              <a:t>Structure and Operations </a:t>
            </a:r>
          </a:p>
        </p:txBody>
      </p:sp>
      <p:sp>
        <p:nvSpPr>
          <p:cNvPr id="3" name="Content Placeholder 2"/>
          <p:cNvSpPr>
            <a:spLocks noGrp="1"/>
          </p:cNvSpPr>
          <p:nvPr>
            <p:ph idx="1"/>
          </p:nvPr>
        </p:nvSpPr>
        <p:spPr>
          <a:xfrm>
            <a:off x="150502" y="836908"/>
            <a:ext cx="11721200" cy="5730905"/>
          </a:xfrm>
        </p:spPr>
        <p:txBody>
          <a:bodyPr>
            <a:noAutofit/>
          </a:bodyPr>
          <a:lstStyle/>
          <a:p>
            <a:pPr algn="just">
              <a:lnSpc>
                <a:spcPct val="120000"/>
              </a:lnSpc>
              <a:buFont typeface="Wingdings" panose="05000000000000000000" pitchFamily="2" charset="2"/>
              <a:buChar char="Ø"/>
            </a:pPr>
            <a:r>
              <a:rPr lang="en-US" sz="1600" dirty="0"/>
              <a:t>In Perl, associative arrays are called hashes, because in the implementation their elements are stored and retrieved with hash functions. </a:t>
            </a:r>
          </a:p>
          <a:p>
            <a:pPr algn="just">
              <a:lnSpc>
                <a:spcPct val="120000"/>
              </a:lnSpc>
              <a:buFont typeface="Wingdings" panose="05000000000000000000" pitchFamily="2" charset="2"/>
              <a:buChar char="Ø"/>
            </a:pPr>
            <a:r>
              <a:rPr lang="en-US" sz="1600" dirty="0"/>
              <a:t>The namespace for Perl hashes is distinct: Every hash variable name must begin with a percent sign (%). </a:t>
            </a:r>
          </a:p>
          <a:p>
            <a:pPr algn="just">
              <a:lnSpc>
                <a:spcPct val="120000"/>
              </a:lnSpc>
              <a:buFont typeface="Wingdings" panose="05000000000000000000" pitchFamily="2" charset="2"/>
              <a:buChar char="Ø"/>
            </a:pPr>
            <a:r>
              <a:rPr lang="en-US" sz="1600" dirty="0"/>
              <a:t>Each hash element consists of two parts: a key, which is a string, and a value, which is a scalar (number, string, or reference). </a:t>
            </a:r>
          </a:p>
          <a:p>
            <a:pPr algn="just">
              <a:lnSpc>
                <a:spcPct val="120000"/>
              </a:lnSpc>
              <a:buFont typeface="Wingdings" panose="05000000000000000000" pitchFamily="2" charset="2"/>
              <a:buChar char="Ø"/>
            </a:pPr>
            <a:r>
              <a:rPr lang="en-US" sz="1600" dirty="0"/>
              <a:t>Hashes can be set to literal values with the assignment statement.</a:t>
            </a:r>
          </a:p>
          <a:p>
            <a:pPr marL="0" indent="0" algn="just">
              <a:lnSpc>
                <a:spcPct val="120000"/>
              </a:lnSpc>
              <a:buNone/>
            </a:pPr>
            <a:r>
              <a:rPr lang="en-US" sz="1600" dirty="0"/>
              <a:t>	For example </a:t>
            </a:r>
          </a:p>
          <a:p>
            <a:pPr marL="0" indent="0" algn="just">
              <a:lnSpc>
                <a:spcPct val="120000"/>
              </a:lnSpc>
              <a:buNone/>
            </a:pPr>
            <a:r>
              <a:rPr lang="en-US" sz="1600" dirty="0"/>
              <a:t>		%salaries = (“Kale" =&gt; 75000, “Shah" =&gt; 57000,  “Jagtap" =&gt; 55750, “Verma" =&gt; 47850);</a:t>
            </a:r>
          </a:p>
          <a:p>
            <a:pPr algn="just">
              <a:lnSpc>
                <a:spcPct val="120000"/>
              </a:lnSpc>
              <a:buFont typeface="Wingdings" panose="05000000000000000000" pitchFamily="2" charset="2"/>
              <a:buChar char="Ø"/>
            </a:pPr>
            <a:r>
              <a:rPr lang="en-US" sz="1600" dirty="0">
                <a:solidFill>
                  <a:srgbClr val="92D050"/>
                </a:solidFill>
              </a:rPr>
              <a:t>Individual element values are referenced </a:t>
            </a:r>
            <a:r>
              <a:rPr lang="en-US" sz="1600" dirty="0"/>
              <a:t>as follows : </a:t>
            </a:r>
          </a:p>
          <a:p>
            <a:pPr marL="0" indent="0" algn="just">
              <a:lnSpc>
                <a:spcPct val="120000"/>
              </a:lnSpc>
              <a:buNone/>
            </a:pPr>
            <a:r>
              <a:rPr lang="en-US" sz="1600" dirty="0"/>
              <a:t>		$salaries{“Jagtap"} = 58850</a:t>
            </a:r>
          </a:p>
          <a:p>
            <a:pPr algn="just">
              <a:lnSpc>
                <a:spcPct val="120000"/>
              </a:lnSpc>
              <a:buFont typeface="Wingdings" panose="05000000000000000000" pitchFamily="2" charset="2"/>
              <a:buChar char="Ø"/>
            </a:pPr>
            <a:r>
              <a:rPr lang="en-US" sz="1600" dirty="0"/>
              <a:t>A new element is added using the same assignment statement form. </a:t>
            </a:r>
          </a:p>
          <a:p>
            <a:pPr algn="just">
              <a:lnSpc>
                <a:spcPct val="120000"/>
              </a:lnSpc>
              <a:buFont typeface="Wingdings" panose="05000000000000000000" pitchFamily="2" charset="2"/>
              <a:buChar char="Ø"/>
            </a:pPr>
            <a:r>
              <a:rPr lang="en-US" sz="1600" dirty="0"/>
              <a:t>An element can be removed from the hash with the </a:t>
            </a:r>
            <a:r>
              <a:rPr lang="en-US" sz="1600" dirty="0">
                <a:solidFill>
                  <a:srgbClr val="92D050"/>
                </a:solidFill>
              </a:rPr>
              <a:t>delete</a:t>
            </a:r>
            <a:r>
              <a:rPr lang="en-US" sz="1600" dirty="0"/>
              <a:t> operator, </a:t>
            </a:r>
          </a:p>
          <a:p>
            <a:pPr marL="0" indent="0" algn="just">
              <a:lnSpc>
                <a:spcPct val="120000"/>
              </a:lnSpc>
              <a:buNone/>
            </a:pPr>
            <a:r>
              <a:rPr lang="en-US" sz="1600" dirty="0"/>
              <a:t>		delete $salaries{"Gary"};</a:t>
            </a:r>
          </a:p>
          <a:p>
            <a:pPr algn="just">
              <a:lnSpc>
                <a:spcPct val="120000"/>
              </a:lnSpc>
              <a:buFont typeface="Wingdings" panose="05000000000000000000" pitchFamily="2" charset="2"/>
              <a:buChar char="Ø"/>
            </a:pPr>
            <a:r>
              <a:rPr lang="en-US" sz="1600" dirty="0"/>
              <a:t>The entire hash can be </a:t>
            </a:r>
            <a:r>
              <a:rPr lang="en-US" sz="1600" dirty="0">
                <a:solidFill>
                  <a:srgbClr val="92D050"/>
                </a:solidFill>
              </a:rPr>
              <a:t>emptied</a:t>
            </a:r>
            <a:r>
              <a:rPr lang="en-US" sz="1600" dirty="0"/>
              <a:t> by assigning the empty literal to it, </a:t>
            </a:r>
          </a:p>
          <a:p>
            <a:pPr marL="0" indent="0" algn="just">
              <a:lnSpc>
                <a:spcPct val="120000"/>
              </a:lnSpc>
              <a:buNone/>
            </a:pPr>
            <a:r>
              <a:rPr lang="en-US" sz="1600" dirty="0"/>
              <a:t>		@salaries = ();</a:t>
            </a:r>
          </a:p>
        </p:txBody>
      </p:sp>
    </p:spTree>
    <p:extLst>
      <p:ext uri="{BB962C8B-B14F-4D97-AF65-F5344CB8AC3E}">
        <p14:creationId xmlns:p14="http://schemas.microsoft.com/office/powerpoint/2010/main" val="39529243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10899790" cy="829982"/>
          </a:xfrm>
        </p:spPr>
        <p:txBody>
          <a:bodyPr/>
          <a:lstStyle/>
          <a:p>
            <a:r>
              <a:rPr lang="en-IN" sz="3200" b="1" dirty="0"/>
              <a:t>3.9 Associative Arrays : </a:t>
            </a:r>
            <a:r>
              <a:rPr lang="en-IN" sz="3200" b="1" dirty="0">
                <a:solidFill>
                  <a:srgbClr val="92D050"/>
                </a:solidFill>
              </a:rPr>
              <a:t>Structure and Operations </a:t>
            </a:r>
          </a:p>
        </p:txBody>
      </p:sp>
      <p:sp>
        <p:nvSpPr>
          <p:cNvPr id="3" name="Content Placeholder 2"/>
          <p:cNvSpPr>
            <a:spLocks noGrp="1"/>
          </p:cNvSpPr>
          <p:nvPr>
            <p:ph idx="1"/>
          </p:nvPr>
        </p:nvSpPr>
        <p:spPr>
          <a:xfrm>
            <a:off x="150502" y="836908"/>
            <a:ext cx="11721200" cy="5730905"/>
          </a:xfrm>
        </p:spPr>
        <p:txBody>
          <a:bodyPr>
            <a:noAutofit/>
          </a:bodyPr>
          <a:lstStyle/>
          <a:p>
            <a:pPr algn="just">
              <a:lnSpc>
                <a:spcPct val="120000"/>
              </a:lnSpc>
              <a:buFont typeface="Wingdings" panose="05000000000000000000" pitchFamily="2" charset="2"/>
              <a:buChar char="Ø"/>
            </a:pPr>
            <a:r>
              <a:rPr lang="en-US" sz="1600" dirty="0"/>
              <a:t>The size of a Perl hash is dynamic: It grows when an element is added and shrinks when an element is deleted, and also when it is emptied by assignment of the empty literal. </a:t>
            </a:r>
          </a:p>
          <a:p>
            <a:pPr algn="just">
              <a:lnSpc>
                <a:spcPct val="120000"/>
              </a:lnSpc>
              <a:buFont typeface="Wingdings" panose="05000000000000000000" pitchFamily="2" charset="2"/>
              <a:buChar char="Ø"/>
            </a:pPr>
            <a:r>
              <a:rPr lang="en-US" sz="1600" dirty="0"/>
              <a:t>The </a:t>
            </a:r>
            <a:r>
              <a:rPr lang="en-US" sz="1600" dirty="0">
                <a:solidFill>
                  <a:srgbClr val="92D050"/>
                </a:solidFill>
              </a:rPr>
              <a:t>exists</a:t>
            </a:r>
            <a:r>
              <a:rPr lang="en-US" sz="1600" dirty="0"/>
              <a:t> operator returns true or false, depending on whether its operand key is an element in the hash. For example,</a:t>
            </a:r>
          </a:p>
          <a:p>
            <a:pPr marL="0" indent="0" algn="just">
              <a:lnSpc>
                <a:spcPct val="120000"/>
              </a:lnSpc>
              <a:buNone/>
            </a:pPr>
            <a:r>
              <a:rPr lang="en-US" sz="1600" dirty="0"/>
              <a:t>		if (exists $salaries{“Joshi"}) . . .</a:t>
            </a:r>
          </a:p>
          <a:p>
            <a:pPr algn="just">
              <a:lnSpc>
                <a:spcPct val="120000"/>
              </a:lnSpc>
              <a:buFont typeface="Wingdings" panose="05000000000000000000" pitchFamily="2" charset="2"/>
              <a:buChar char="Ø"/>
            </a:pPr>
            <a:r>
              <a:rPr lang="en-US" sz="1600" dirty="0"/>
              <a:t>The </a:t>
            </a:r>
            <a:r>
              <a:rPr lang="en-US" sz="1600" dirty="0">
                <a:solidFill>
                  <a:srgbClr val="92D050"/>
                </a:solidFill>
              </a:rPr>
              <a:t>keys</a:t>
            </a:r>
            <a:r>
              <a:rPr lang="en-US" sz="1600" dirty="0"/>
              <a:t> operator, when applied to a hash, returns an array of the keys of the hash. </a:t>
            </a:r>
          </a:p>
          <a:p>
            <a:pPr algn="just">
              <a:lnSpc>
                <a:spcPct val="120000"/>
              </a:lnSpc>
              <a:buFont typeface="Wingdings" panose="05000000000000000000" pitchFamily="2" charset="2"/>
              <a:buChar char="Ø"/>
            </a:pPr>
            <a:r>
              <a:rPr lang="en-US" sz="1600" dirty="0"/>
              <a:t>The </a:t>
            </a:r>
            <a:r>
              <a:rPr lang="en-US" sz="1600" dirty="0">
                <a:solidFill>
                  <a:srgbClr val="92D050"/>
                </a:solidFill>
              </a:rPr>
              <a:t>values</a:t>
            </a:r>
            <a:r>
              <a:rPr lang="en-US" sz="1600" dirty="0"/>
              <a:t> operator does the same for the values of the hash. </a:t>
            </a:r>
          </a:p>
          <a:p>
            <a:pPr algn="just">
              <a:lnSpc>
                <a:spcPct val="120000"/>
              </a:lnSpc>
              <a:buFont typeface="Wingdings" panose="05000000000000000000" pitchFamily="2" charset="2"/>
              <a:buChar char="Ø"/>
            </a:pPr>
            <a:r>
              <a:rPr lang="en-US" sz="1600" dirty="0"/>
              <a:t>The </a:t>
            </a:r>
            <a:r>
              <a:rPr lang="en-US" sz="1600" dirty="0">
                <a:solidFill>
                  <a:srgbClr val="92D050"/>
                </a:solidFill>
              </a:rPr>
              <a:t>each</a:t>
            </a:r>
            <a:r>
              <a:rPr lang="en-US" sz="1600" dirty="0"/>
              <a:t> operator iterates over the element pairs of a hash.</a:t>
            </a:r>
          </a:p>
          <a:p>
            <a:pPr algn="just">
              <a:lnSpc>
                <a:spcPct val="120000"/>
              </a:lnSpc>
              <a:buFont typeface="Wingdings" panose="05000000000000000000" pitchFamily="2" charset="2"/>
              <a:buChar char="Ø"/>
            </a:pPr>
            <a:r>
              <a:rPr lang="en-US" sz="1600" dirty="0"/>
              <a:t>Python’s associative arrays, which are called dictionaries, are similar to those of Perl, except the values are all references to objects. </a:t>
            </a:r>
          </a:p>
          <a:p>
            <a:pPr algn="just">
              <a:lnSpc>
                <a:spcPct val="120000"/>
              </a:lnSpc>
              <a:buFont typeface="Wingdings" panose="05000000000000000000" pitchFamily="2" charset="2"/>
              <a:buChar char="Ø"/>
            </a:pPr>
            <a:r>
              <a:rPr lang="en-US" sz="1600" dirty="0"/>
              <a:t>The associative arrays supported by Ruby are similar to those of Python, except that the keys can be any object,</a:t>
            </a:r>
          </a:p>
          <a:p>
            <a:pPr algn="just">
              <a:lnSpc>
                <a:spcPct val="120000"/>
              </a:lnSpc>
              <a:buFont typeface="Wingdings" panose="05000000000000000000" pitchFamily="2" charset="2"/>
              <a:buChar char="Ø"/>
            </a:pPr>
            <a:r>
              <a:rPr lang="en-US" sz="1600" dirty="0"/>
              <a:t> rather than just strings. </a:t>
            </a:r>
          </a:p>
          <a:p>
            <a:pPr algn="just">
              <a:lnSpc>
                <a:spcPct val="120000"/>
              </a:lnSpc>
              <a:buFont typeface="Wingdings" panose="05000000000000000000" pitchFamily="2" charset="2"/>
              <a:buChar char="Ø"/>
            </a:pPr>
            <a:r>
              <a:rPr lang="en-US" sz="1600" dirty="0"/>
              <a:t>PHP’s arrays are both normal arrays and associative arrays. They can be treated as either. The language provides functions that allow both indexed and hashed access to elements.</a:t>
            </a:r>
          </a:p>
        </p:txBody>
      </p:sp>
    </p:spTree>
    <p:extLst>
      <p:ext uri="{BB962C8B-B14F-4D97-AF65-F5344CB8AC3E}">
        <p14:creationId xmlns:p14="http://schemas.microsoft.com/office/powerpoint/2010/main" val="2578377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2" y="175628"/>
            <a:ext cx="10899790" cy="829982"/>
          </a:xfrm>
        </p:spPr>
        <p:txBody>
          <a:bodyPr/>
          <a:lstStyle/>
          <a:p>
            <a:r>
              <a:rPr lang="en-IN" sz="3200" b="1" dirty="0"/>
              <a:t>3.9 Associative Arrays : </a:t>
            </a:r>
            <a:r>
              <a:rPr lang="en-IN" sz="3200" b="1" dirty="0">
                <a:solidFill>
                  <a:srgbClr val="92D050"/>
                </a:solidFill>
              </a:rPr>
              <a:t>Implementation</a:t>
            </a:r>
          </a:p>
        </p:txBody>
      </p:sp>
      <p:sp>
        <p:nvSpPr>
          <p:cNvPr id="3" name="Content Placeholder 2"/>
          <p:cNvSpPr>
            <a:spLocks noGrp="1"/>
          </p:cNvSpPr>
          <p:nvPr>
            <p:ph idx="1"/>
          </p:nvPr>
        </p:nvSpPr>
        <p:spPr>
          <a:xfrm>
            <a:off x="150502" y="836908"/>
            <a:ext cx="11721200" cy="5730905"/>
          </a:xfrm>
        </p:spPr>
        <p:txBody>
          <a:bodyPr>
            <a:noAutofit/>
          </a:bodyPr>
          <a:lstStyle/>
          <a:p>
            <a:pPr algn="just">
              <a:lnSpc>
                <a:spcPct val="120000"/>
              </a:lnSpc>
              <a:buFont typeface="Wingdings" panose="05000000000000000000" pitchFamily="2" charset="2"/>
              <a:buChar char="Ø"/>
            </a:pPr>
            <a:r>
              <a:rPr lang="en-US" sz="2200" dirty="0"/>
              <a:t>The implementation of Perl’s associative arrays is optimized for fast lookups, </a:t>
            </a:r>
          </a:p>
          <a:p>
            <a:pPr algn="just">
              <a:lnSpc>
                <a:spcPct val="120000"/>
              </a:lnSpc>
              <a:buFont typeface="Wingdings" panose="05000000000000000000" pitchFamily="2" charset="2"/>
              <a:buChar char="Ø"/>
            </a:pPr>
            <a:r>
              <a:rPr lang="en-US" sz="2200" dirty="0"/>
              <a:t>A 32-bit hash value is computed for each entry and is stored with the entry, although an associative array initially uses only a small part of the hash value. </a:t>
            </a:r>
          </a:p>
          <a:p>
            <a:pPr algn="just">
              <a:lnSpc>
                <a:spcPct val="120000"/>
              </a:lnSpc>
              <a:buFont typeface="Wingdings" panose="05000000000000000000" pitchFamily="2" charset="2"/>
              <a:buChar char="Ø"/>
            </a:pPr>
            <a:r>
              <a:rPr lang="en-US" sz="2200" dirty="0"/>
              <a:t>When an associative array must be expanded beyond its initial size, the hash function need not be changed; rather, more bits of the hash value are used.  Only half of the entries must be moved when this happens. So, although expansion of an associative array is not free, it is not as costly as might be expected.</a:t>
            </a:r>
          </a:p>
          <a:p>
            <a:pPr algn="just">
              <a:lnSpc>
                <a:spcPct val="120000"/>
              </a:lnSpc>
              <a:buFont typeface="Wingdings" panose="05000000000000000000" pitchFamily="2" charset="2"/>
              <a:buChar char="Ø"/>
            </a:pPr>
            <a:r>
              <a:rPr lang="en-US" sz="2200" dirty="0"/>
              <a:t>The elements in PHP’s arrays are placed in memory through a hash function. However, all elements are linked together in the order in which they were created. The links are used to support iterative access to elements through the current and next functions.</a:t>
            </a:r>
          </a:p>
        </p:txBody>
      </p:sp>
    </p:spTree>
    <p:extLst>
      <p:ext uri="{BB962C8B-B14F-4D97-AF65-F5344CB8AC3E}">
        <p14:creationId xmlns:p14="http://schemas.microsoft.com/office/powerpoint/2010/main" val="276024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14" y="158428"/>
            <a:ext cx="9404723" cy="817282"/>
          </a:xfrm>
        </p:spPr>
        <p:txBody>
          <a:bodyPr/>
          <a:lstStyle/>
          <a:p>
            <a:r>
              <a:rPr lang="en-US" sz="4400" b="1" dirty="0"/>
              <a:t>1. Numeric : Integer</a:t>
            </a:r>
            <a:endParaRPr lang="en-IN" dirty="0"/>
          </a:p>
        </p:txBody>
      </p:sp>
      <p:sp>
        <p:nvSpPr>
          <p:cNvPr id="3" name="Content Placeholder 2"/>
          <p:cNvSpPr>
            <a:spLocks noGrp="1"/>
          </p:cNvSpPr>
          <p:nvPr>
            <p:ph idx="1"/>
          </p:nvPr>
        </p:nvSpPr>
        <p:spPr>
          <a:xfrm>
            <a:off x="252248" y="893380"/>
            <a:ext cx="11687504" cy="5696606"/>
          </a:xfrm>
        </p:spPr>
        <p:txBody>
          <a:bodyPr>
            <a:normAutofit fontScale="85000" lnSpcReduction="20000"/>
          </a:bodyPr>
          <a:lstStyle/>
          <a:p>
            <a:pPr algn="just">
              <a:lnSpc>
                <a:spcPct val="120000"/>
              </a:lnSpc>
              <a:buFont typeface="Wingdings" panose="05000000000000000000" pitchFamily="2" charset="2"/>
              <a:buChar char="Ø"/>
            </a:pPr>
            <a:r>
              <a:rPr lang="en-US" dirty="0">
                <a:latin typeface="+mn-lt"/>
              </a:rPr>
              <a:t>The most common primitive numeric data type is integer. </a:t>
            </a:r>
          </a:p>
          <a:p>
            <a:pPr algn="just">
              <a:lnSpc>
                <a:spcPct val="120000"/>
              </a:lnSpc>
              <a:buFont typeface="Wingdings" panose="05000000000000000000" pitchFamily="2" charset="2"/>
              <a:buChar char="Ø"/>
            </a:pPr>
            <a:r>
              <a:rPr lang="en-US" dirty="0">
                <a:latin typeface="+mn-lt"/>
              </a:rPr>
              <a:t>Many computers now support several sizes of integers. These sizes of integers, and often a few others, are supported by some programming languages. </a:t>
            </a:r>
          </a:p>
          <a:p>
            <a:pPr marL="0" indent="0" algn="just">
              <a:lnSpc>
                <a:spcPct val="120000"/>
              </a:lnSpc>
              <a:buNone/>
            </a:pPr>
            <a:r>
              <a:rPr lang="en-US" dirty="0">
                <a:latin typeface="+mn-lt"/>
              </a:rPr>
              <a:t>	For example, Java includes four signed integer sizes: byte, short, </a:t>
            </a:r>
            <a:r>
              <a:rPr lang="en-US" dirty="0" err="1">
                <a:latin typeface="+mn-lt"/>
              </a:rPr>
              <a:t>int</a:t>
            </a:r>
            <a:r>
              <a:rPr lang="en-US" dirty="0">
                <a:latin typeface="+mn-lt"/>
              </a:rPr>
              <a:t>, and long. Some 	languages, for 	example, C++ and C#, include unsigned integer types, which are simply types 	for 	integer values 	without signs. </a:t>
            </a:r>
          </a:p>
          <a:p>
            <a:pPr algn="just">
              <a:lnSpc>
                <a:spcPct val="120000"/>
              </a:lnSpc>
              <a:buFont typeface="Wingdings" panose="05000000000000000000" pitchFamily="2" charset="2"/>
              <a:buChar char="Ø"/>
            </a:pPr>
            <a:r>
              <a:rPr lang="en-US" dirty="0">
                <a:latin typeface="+mn-lt"/>
              </a:rPr>
              <a:t>Unsigned types are often used for binary data.</a:t>
            </a:r>
          </a:p>
          <a:p>
            <a:pPr algn="just">
              <a:lnSpc>
                <a:spcPct val="120000"/>
              </a:lnSpc>
              <a:buFont typeface="Wingdings" panose="05000000000000000000" pitchFamily="2" charset="2"/>
              <a:buChar char="Ø"/>
            </a:pPr>
            <a:r>
              <a:rPr lang="en-US" dirty="0">
                <a:latin typeface="+mn-lt"/>
              </a:rPr>
              <a:t>A signed integer value is represented in a computer by a string of bits, with one of the bits (typically the leftmost) representing the sign. </a:t>
            </a:r>
          </a:p>
          <a:p>
            <a:pPr algn="just">
              <a:lnSpc>
                <a:spcPct val="120000"/>
              </a:lnSpc>
              <a:buFont typeface="Wingdings" panose="05000000000000000000" pitchFamily="2" charset="2"/>
              <a:buChar char="Ø"/>
            </a:pPr>
            <a:r>
              <a:rPr lang="en-US" dirty="0">
                <a:latin typeface="+mn-lt"/>
              </a:rPr>
              <a:t>Most integer types are supported directly by the hardware. </a:t>
            </a:r>
          </a:p>
          <a:p>
            <a:pPr algn="just">
              <a:lnSpc>
                <a:spcPct val="120000"/>
              </a:lnSpc>
              <a:buFont typeface="Wingdings" panose="05000000000000000000" pitchFamily="2" charset="2"/>
              <a:buChar char="Ø"/>
            </a:pPr>
            <a:r>
              <a:rPr lang="en-US" dirty="0">
                <a:latin typeface="+mn-lt"/>
              </a:rPr>
              <a:t>One example of an integer type that is not supported directly by the hardware is the long integer type of Python. Values of this type can have unlimited length.</a:t>
            </a:r>
          </a:p>
          <a:p>
            <a:pPr algn="just">
              <a:lnSpc>
                <a:spcPct val="120000"/>
              </a:lnSpc>
              <a:buFont typeface="Wingdings" panose="05000000000000000000" pitchFamily="2" charset="2"/>
              <a:buChar char="Ø"/>
            </a:pPr>
            <a:r>
              <a:rPr lang="en-US" dirty="0">
                <a:latin typeface="+mn-lt"/>
              </a:rPr>
              <a:t>Long integer values can be specified as literals, as in the following example:</a:t>
            </a:r>
          </a:p>
          <a:p>
            <a:pPr marL="0" indent="0" algn="just">
              <a:lnSpc>
                <a:spcPct val="120000"/>
              </a:lnSpc>
              <a:buNone/>
            </a:pPr>
            <a:r>
              <a:rPr lang="en-US" dirty="0">
                <a:latin typeface="+mn-lt"/>
              </a:rPr>
              <a:t>			243725839182756281923L</a:t>
            </a:r>
          </a:p>
          <a:p>
            <a:pPr algn="just">
              <a:lnSpc>
                <a:spcPct val="120000"/>
              </a:lnSpc>
              <a:buFont typeface="Wingdings" panose="05000000000000000000" pitchFamily="2" charset="2"/>
              <a:buChar char="Ø"/>
            </a:pPr>
            <a:r>
              <a:rPr lang="en-US" dirty="0">
                <a:latin typeface="+mn-lt"/>
              </a:rPr>
              <a:t>Integer arithmetic operations in Python that produce values too large to be represented with </a:t>
            </a:r>
            <a:r>
              <a:rPr lang="en-US" dirty="0" err="1">
                <a:latin typeface="+mn-lt"/>
              </a:rPr>
              <a:t>int</a:t>
            </a:r>
            <a:r>
              <a:rPr lang="en-US" dirty="0">
                <a:latin typeface="+mn-lt"/>
              </a:rPr>
              <a:t> type store them as long integer type values.</a:t>
            </a:r>
            <a:endParaRPr lang="en-IN" dirty="0">
              <a:latin typeface="+mn-lt"/>
            </a:endParaRPr>
          </a:p>
        </p:txBody>
      </p:sp>
    </p:spTree>
    <p:extLst>
      <p:ext uri="{BB962C8B-B14F-4D97-AF65-F5344CB8AC3E}">
        <p14:creationId xmlns:p14="http://schemas.microsoft.com/office/powerpoint/2010/main" val="181508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14" y="158428"/>
            <a:ext cx="9404723" cy="817282"/>
          </a:xfrm>
        </p:spPr>
        <p:txBody>
          <a:bodyPr/>
          <a:lstStyle/>
          <a:p>
            <a:r>
              <a:rPr lang="en-US" sz="4400" b="1" dirty="0"/>
              <a:t>1. Numeric : Integer</a:t>
            </a:r>
            <a:endParaRPr lang="en-IN" dirty="0"/>
          </a:p>
        </p:txBody>
      </p:sp>
      <p:sp>
        <p:nvSpPr>
          <p:cNvPr id="3" name="Content Placeholder 2"/>
          <p:cNvSpPr>
            <a:spLocks noGrp="1"/>
          </p:cNvSpPr>
          <p:nvPr>
            <p:ph idx="1"/>
          </p:nvPr>
        </p:nvSpPr>
        <p:spPr>
          <a:xfrm>
            <a:off x="252248" y="893380"/>
            <a:ext cx="11687504" cy="5696606"/>
          </a:xfrm>
        </p:spPr>
        <p:txBody>
          <a:bodyPr>
            <a:normAutofit/>
          </a:bodyPr>
          <a:lstStyle/>
          <a:p>
            <a:pPr algn="just">
              <a:lnSpc>
                <a:spcPct val="120000"/>
              </a:lnSpc>
              <a:buFont typeface="Wingdings" panose="05000000000000000000" pitchFamily="2" charset="2"/>
              <a:buChar char="Ø"/>
            </a:pPr>
            <a:r>
              <a:rPr lang="en-US" dirty="0"/>
              <a:t>A negative integer could be stored in sign-magnitude notation, in which the sign bit is set to indicate negative and the remainder of the bit string represents the absolute value of the number. </a:t>
            </a:r>
          </a:p>
          <a:p>
            <a:pPr algn="just">
              <a:lnSpc>
                <a:spcPct val="120000"/>
              </a:lnSpc>
              <a:buFont typeface="Wingdings" panose="05000000000000000000" pitchFamily="2" charset="2"/>
              <a:buChar char="Ø"/>
            </a:pPr>
            <a:r>
              <a:rPr lang="en-US" dirty="0"/>
              <a:t>Sign-magnitude notation, however, does not lend itself to computer arithmetic. Most computers now use a notation called twos complement to store negative integers, which is convenient for addition and subtraction. In twos-complement notation, the representation of a negative integer is formed by taking the logical complement of the positive version of the number and adding one. Ones-complement notation is still used by some computers. In ones-complement notation, the negative of an integer is stored as the logical complement of its absolute value. Ones-complement notation has the disadvantage that it has two representations of zero. </a:t>
            </a:r>
            <a:endParaRPr lang="en-IN" dirty="0"/>
          </a:p>
        </p:txBody>
      </p:sp>
    </p:spTree>
    <p:extLst>
      <p:ext uri="{BB962C8B-B14F-4D97-AF65-F5344CB8AC3E}">
        <p14:creationId xmlns:p14="http://schemas.microsoft.com/office/powerpoint/2010/main" val="151308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14" y="158428"/>
            <a:ext cx="9404723" cy="817282"/>
          </a:xfrm>
        </p:spPr>
        <p:txBody>
          <a:bodyPr/>
          <a:lstStyle/>
          <a:p>
            <a:r>
              <a:rPr lang="en-US" sz="4400" b="1" dirty="0"/>
              <a:t>1. Numeric : Floating Point</a:t>
            </a:r>
            <a:endParaRPr lang="en-IN" dirty="0"/>
          </a:p>
        </p:txBody>
      </p:sp>
      <p:sp>
        <p:nvSpPr>
          <p:cNvPr id="3" name="Content Placeholder 2"/>
          <p:cNvSpPr>
            <a:spLocks noGrp="1"/>
          </p:cNvSpPr>
          <p:nvPr>
            <p:ph idx="1"/>
          </p:nvPr>
        </p:nvSpPr>
        <p:spPr>
          <a:xfrm>
            <a:off x="252248" y="893380"/>
            <a:ext cx="11687504" cy="5696606"/>
          </a:xfrm>
        </p:spPr>
        <p:txBody>
          <a:bodyPr>
            <a:normAutofit/>
          </a:bodyPr>
          <a:lstStyle/>
          <a:p>
            <a:pPr algn="just">
              <a:lnSpc>
                <a:spcPct val="120000"/>
              </a:lnSpc>
              <a:buFont typeface="Wingdings" panose="05000000000000000000" pitchFamily="2" charset="2"/>
              <a:buChar char="Ø"/>
            </a:pPr>
            <a:r>
              <a:rPr lang="en-US" dirty="0"/>
              <a:t>Floating-point data types model real numbers, but the representations are only approximations for many real values. </a:t>
            </a:r>
          </a:p>
          <a:p>
            <a:pPr marL="0" indent="0" algn="just">
              <a:lnSpc>
                <a:spcPct val="120000"/>
              </a:lnSpc>
              <a:buNone/>
            </a:pPr>
            <a:r>
              <a:rPr lang="en-US" dirty="0"/>
              <a:t>	For example, neither of the fundamental numbers or e (the base for the natural 	logarithms) can be correctly represented in floating-point notation. </a:t>
            </a:r>
          </a:p>
          <a:p>
            <a:pPr algn="just">
              <a:lnSpc>
                <a:spcPct val="120000"/>
              </a:lnSpc>
              <a:buFont typeface="Wingdings" panose="05000000000000000000" pitchFamily="2" charset="2"/>
              <a:buChar char="Ø"/>
            </a:pPr>
            <a:r>
              <a:rPr lang="en-US" dirty="0"/>
              <a:t>Neither of these numbers can be accurately represented in any finite space. </a:t>
            </a:r>
          </a:p>
          <a:p>
            <a:pPr algn="just">
              <a:lnSpc>
                <a:spcPct val="120000"/>
              </a:lnSpc>
              <a:buFont typeface="Wingdings" panose="05000000000000000000" pitchFamily="2" charset="2"/>
              <a:buChar char="Ø"/>
            </a:pPr>
            <a:r>
              <a:rPr lang="en-US" dirty="0"/>
              <a:t>On most computers, floating-point numbers are stored in binary, which make worst problem. </a:t>
            </a:r>
          </a:p>
          <a:p>
            <a:pPr marL="0" indent="0" algn="just">
              <a:lnSpc>
                <a:spcPct val="120000"/>
              </a:lnSpc>
              <a:buNone/>
            </a:pPr>
            <a:r>
              <a:rPr lang="en-US" dirty="0"/>
              <a:t>	For example, even the value 0.1 in decimal cannot be represented by a finite number of 	binary digits. </a:t>
            </a:r>
          </a:p>
          <a:p>
            <a:pPr marL="0" indent="0" algn="just">
              <a:lnSpc>
                <a:spcPct val="120000"/>
              </a:lnSpc>
              <a:buNone/>
            </a:pPr>
            <a:r>
              <a:rPr lang="en-US" dirty="0"/>
              <a:t>			0.1 in decimal is 0.0001100110011 . . . in binary</a:t>
            </a:r>
          </a:p>
          <a:p>
            <a:pPr algn="just">
              <a:lnSpc>
                <a:spcPct val="120000"/>
              </a:lnSpc>
              <a:buFont typeface="Wingdings" panose="05000000000000000000" pitchFamily="2" charset="2"/>
              <a:buChar char="Ø"/>
            </a:pPr>
            <a:r>
              <a:rPr lang="en-US" dirty="0"/>
              <a:t>Another problem with floating-point types is the loss of accuracy through arithmetic operations. </a:t>
            </a:r>
            <a:endParaRPr lang="en-IN" dirty="0"/>
          </a:p>
        </p:txBody>
      </p:sp>
    </p:spTree>
    <p:extLst>
      <p:ext uri="{BB962C8B-B14F-4D97-AF65-F5344CB8AC3E}">
        <p14:creationId xmlns:p14="http://schemas.microsoft.com/office/powerpoint/2010/main" val="3830103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890</TotalTime>
  <Words>11089</Words>
  <Application>Microsoft Office PowerPoint</Application>
  <PresentationFormat>Widescreen</PresentationFormat>
  <Paragraphs>559</Paragraphs>
  <Slides>66</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Century Gothic</vt:lpstr>
      <vt:lpstr>Wingdings</vt:lpstr>
      <vt:lpstr>Wingdings 3</vt:lpstr>
      <vt:lpstr>Ion</vt:lpstr>
      <vt:lpstr>Chapter 3</vt:lpstr>
      <vt:lpstr>Topics :</vt:lpstr>
      <vt:lpstr>3.1 Introduction</vt:lpstr>
      <vt:lpstr>Evolution of Data Types </vt:lpstr>
      <vt:lpstr>Descriptor of Data Types</vt:lpstr>
      <vt:lpstr>3.2 Primitive Data Types</vt:lpstr>
      <vt:lpstr>1. Numeric : Integer</vt:lpstr>
      <vt:lpstr>1. Numeric : Integer</vt:lpstr>
      <vt:lpstr>1. Numeric : Floating Point</vt:lpstr>
      <vt:lpstr>1. Numeric : Floating Point</vt:lpstr>
      <vt:lpstr>1. Numeric : Floating Point</vt:lpstr>
      <vt:lpstr>1. Numeric : Complex</vt:lpstr>
      <vt:lpstr>1. Numeric : Decimal</vt:lpstr>
      <vt:lpstr>1. Numeric : Decimal</vt:lpstr>
      <vt:lpstr>2. Boolean Types</vt:lpstr>
      <vt:lpstr>3. Character Types</vt:lpstr>
      <vt:lpstr>3. Character Types</vt:lpstr>
      <vt:lpstr>3.4 Character String Types</vt:lpstr>
      <vt:lpstr>3.4 Character String Types</vt:lpstr>
      <vt:lpstr>3.4 Character String Types</vt:lpstr>
      <vt:lpstr>3.4 Character String Types</vt:lpstr>
      <vt:lpstr>3.4 Character String Types</vt:lpstr>
      <vt:lpstr>3.4 Character String Types</vt:lpstr>
      <vt:lpstr>3.4 Character String Types</vt:lpstr>
      <vt:lpstr>3.4 Character String Types</vt:lpstr>
      <vt:lpstr>3.4 Character String Types</vt:lpstr>
      <vt:lpstr>3.4 Character String Types</vt:lpstr>
      <vt:lpstr>3.6 User defined Ordinal types</vt:lpstr>
      <vt:lpstr>3.6 User defined Ordinal types</vt:lpstr>
      <vt:lpstr>3.6 User defined Ordinal types</vt:lpstr>
      <vt:lpstr>3.6 User defined Ordinal types</vt:lpstr>
      <vt:lpstr>3.6 User defined Ordinal types</vt:lpstr>
      <vt:lpstr>3.6 User defined Ordinal types</vt:lpstr>
      <vt:lpstr>3.6 User defined Ordinal types</vt:lpstr>
      <vt:lpstr>3.6 User defined Ordinal types</vt:lpstr>
      <vt:lpstr>3.6 User defined Ordinal types</vt:lpstr>
      <vt:lpstr>3.6 User defined Ordinal types</vt:lpstr>
      <vt:lpstr>3.7 Array Types</vt:lpstr>
      <vt:lpstr>3.7 Array Types</vt:lpstr>
      <vt:lpstr>3.7 Array Types :</vt:lpstr>
      <vt:lpstr>3.7 Array Types :</vt:lpstr>
      <vt:lpstr>3.7 Array Types :</vt:lpstr>
      <vt:lpstr>3.7 Array Types :</vt:lpstr>
      <vt:lpstr>3.7 Array Types :</vt:lpstr>
      <vt:lpstr>3.7 Array Types :</vt:lpstr>
      <vt:lpstr>3.7 Array Types :</vt:lpstr>
      <vt:lpstr>3.7 Array Types :</vt:lpstr>
      <vt:lpstr>3.7 Array Types :</vt:lpstr>
      <vt:lpstr>3.7 Array Types :</vt:lpstr>
      <vt:lpstr>3.7 Array Types :</vt:lpstr>
      <vt:lpstr>3.7 Array Types :</vt:lpstr>
      <vt:lpstr>3.7 Array Types :</vt:lpstr>
      <vt:lpstr>3.7 Array Types :</vt:lpstr>
      <vt:lpstr>3.7 Array Types :</vt:lpstr>
      <vt:lpstr>3.7 Array Types : Array Operations</vt:lpstr>
      <vt:lpstr>3.7 Array Types : Array Operations</vt:lpstr>
      <vt:lpstr>3.7 Array Types : Evaluation (Advantages / Benefits / Importance)</vt:lpstr>
      <vt:lpstr>3.7 Array Types : Implementation</vt:lpstr>
      <vt:lpstr>3.7 Array Types : Implementation</vt:lpstr>
      <vt:lpstr>3.7 Array Types : Implementation</vt:lpstr>
      <vt:lpstr>3.7 Array Types : Implementation</vt:lpstr>
      <vt:lpstr>3.7 Array Types : Heterogeneous Arrays</vt:lpstr>
      <vt:lpstr>3.9 Associative Arrays</vt:lpstr>
      <vt:lpstr>3.9 Associative Arrays : Structure and Operations </vt:lpstr>
      <vt:lpstr>3.9 Associative Arrays : Structure and Operations </vt:lpstr>
      <vt:lpstr>3.9 Associative Arrays :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admin</dc:creator>
  <cp:lastModifiedBy>Admin</cp:lastModifiedBy>
  <cp:revision>185</cp:revision>
  <dcterms:created xsi:type="dcterms:W3CDTF">2024-10-16T09:32:57Z</dcterms:created>
  <dcterms:modified xsi:type="dcterms:W3CDTF">2024-11-07T19:43:54Z</dcterms:modified>
</cp:coreProperties>
</file>