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1" r:id="rId18"/>
    <p:sldId id="270" r:id="rId19"/>
    <p:sldId id="272"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2" autoAdjust="0"/>
    <p:restoredTop sz="86476" autoAdjust="0"/>
  </p:normalViewPr>
  <p:slideViewPr>
    <p:cSldViewPr snapToGrid="0">
      <p:cViewPr varScale="1">
        <p:scale>
          <a:sx n="62" d="100"/>
          <a:sy n="62" d="100"/>
        </p:scale>
        <p:origin x="8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4B7A7-4AC8-4D73-A442-65D9FBCC13FF}"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6C77D-D96B-4FF7-9EA6-6C501E3ED2E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56C77D-D96B-4FF7-9EA6-6C501E3ED2EA}"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76B8B7A-03BB-44A0-9BC2-8AEA91655B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76B8B7A-03BB-44A0-9BC2-8AEA91655B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76B8B7A-03BB-44A0-9BC2-8AEA91655B4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7" name="Date Placeholder 4"/>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76B8B7A-03BB-44A0-9BC2-8AEA91655B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6B8B7A-03BB-44A0-9BC2-8AEA91655B41}"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50EE06-396A-407D-A1EB-6353B6ACB42C}"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1435100"/>
          </a:xfrm>
        </p:spPr>
        <p:txBody>
          <a:bodyPr/>
          <a:lstStyle/>
          <a:p>
            <a:r>
              <a:rPr lang="en-US" b="1" dirty="0"/>
              <a:t>Chapter 5</a:t>
            </a:r>
            <a:endParaRPr lang="en-IN" b="1" dirty="0"/>
          </a:p>
        </p:txBody>
      </p:sp>
      <p:sp>
        <p:nvSpPr>
          <p:cNvPr id="3" name="Subtitle 2"/>
          <p:cNvSpPr>
            <a:spLocks noGrp="1"/>
          </p:cNvSpPr>
          <p:nvPr>
            <p:ph type="subTitle" idx="1"/>
          </p:nvPr>
        </p:nvSpPr>
        <p:spPr>
          <a:xfrm>
            <a:off x="1154955" y="2882901"/>
            <a:ext cx="10267296" cy="2755899"/>
          </a:xfrm>
        </p:spPr>
        <p:txBody>
          <a:bodyPr>
            <a:normAutofit lnSpcReduction="10000"/>
          </a:bodyPr>
          <a:lstStyle/>
          <a:p>
            <a:r>
              <a:rPr lang="en-IN" sz="6000" b="1" dirty="0"/>
              <a:t>Subprograms and Implementing Subprograms</a:t>
            </a:r>
            <a:endParaRPr lang="en-IN" sz="8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25" y="452718"/>
            <a:ext cx="11624153" cy="1400530"/>
          </a:xfrm>
        </p:spPr>
        <p:txBody>
          <a:bodyPr/>
          <a:lstStyle/>
          <a:p>
            <a:r>
              <a:rPr lang="en-IN" sz="4000" b="1" dirty="0"/>
              <a:t>5.4 Local Referencing Environments </a:t>
            </a:r>
            <a:endParaRPr lang="en-IN" sz="4000" b="1" dirty="0"/>
          </a:p>
        </p:txBody>
      </p:sp>
      <p:sp>
        <p:nvSpPr>
          <p:cNvPr id="3" name="Content Placeholder 2"/>
          <p:cNvSpPr>
            <a:spLocks noGrp="1"/>
          </p:cNvSpPr>
          <p:nvPr>
            <p:ph idx="1"/>
          </p:nvPr>
        </p:nvSpPr>
        <p:spPr>
          <a:xfrm>
            <a:off x="300625" y="1282700"/>
            <a:ext cx="11624153" cy="5575300"/>
          </a:xfrm>
        </p:spPr>
        <p:txBody>
          <a:bodyPr>
            <a:normAutofit/>
          </a:bodyPr>
          <a:lstStyle/>
          <a:p>
            <a:pPr marL="0" indent="0">
              <a:buNone/>
            </a:pPr>
            <a:r>
              <a:rPr lang="en-US" b="1" dirty="0">
                <a:solidFill>
                  <a:srgbClr val="00B050"/>
                </a:solidFill>
              </a:rPr>
              <a:t>a) Local variables: (1. Are local variables statically or dynamically allocated?)</a:t>
            </a:r>
            <a:endParaRPr lang="en-US" b="1" dirty="0">
              <a:solidFill>
                <a:srgbClr val="00B050"/>
              </a:solidFill>
            </a:endParaRPr>
          </a:p>
          <a:p>
            <a:pPr marR="0" lvl="0" algn="just">
              <a:lnSpc>
                <a:spcPct val="107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Calibri" panose="020F0502020204030204" pitchFamily="34" charset="0"/>
              </a:rPr>
              <a:t>Variables that are defined inside subprograms are called local variables, because their scope is usually the body of the subprogram in which they are defined.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cs typeface="Calibri" panose="020F0502020204030204" pitchFamily="34" charset="0"/>
              </a:rPr>
              <a:t>Local variables can be either static or stack dynamic</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In C and C++ functions, locals are stack dynamic unless specifically declared to be static.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For example, in the following C (or C++) function, the variable sum is static and count is stack dynamic.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3" indent="0" algn="just">
              <a:lnSpc>
                <a:spcPct val="107000"/>
              </a:lnSpc>
              <a:spcBef>
                <a:spcPts val="0"/>
              </a:spcBef>
              <a:buNone/>
            </a:pPr>
            <a:r>
              <a:rPr lang="en-US" sz="1200" dirty="0">
                <a:effectLst/>
                <a:latin typeface="Calibri" panose="020F0502020204030204" pitchFamily="34" charset="0"/>
                <a:ea typeface="Calibri" panose="020F0502020204030204" pitchFamily="34" charset="0"/>
                <a:cs typeface="Calibri" panose="020F0502020204030204" pitchFamily="34" charset="0"/>
              </a:rPr>
              <a:t>int adder(int list[], int </a:t>
            </a:r>
            <a:r>
              <a:rPr lang="en-US" sz="1200" dirty="0" err="1">
                <a:effectLst/>
                <a:latin typeface="Calibri" panose="020F0502020204030204" pitchFamily="34" charset="0"/>
                <a:ea typeface="Calibri" panose="020F0502020204030204" pitchFamily="34" charset="0"/>
                <a:cs typeface="Calibri" panose="020F0502020204030204" pitchFamily="34" charset="0"/>
              </a:rPr>
              <a:t>listlen</a:t>
            </a:r>
            <a:r>
              <a:rPr lang="en-US" sz="1200" dirty="0">
                <a:effectLst/>
                <a:latin typeface="Calibri" panose="020F0502020204030204" pitchFamily="34" charset="0"/>
                <a:ea typeface="Calibri" panose="020F0502020204030204" pitchFamily="34" charset="0"/>
                <a:cs typeface="Calibri" panose="020F0502020204030204" pitchFamily="34"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3" indent="0" algn="just">
              <a:lnSpc>
                <a:spcPct val="107000"/>
              </a:lnSpc>
              <a:spcBef>
                <a:spcPts val="0"/>
              </a:spcBef>
              <a:buNone/>
            </a:pPr>
            <a:r>
              <a:rPr lang="en-US" sz="1200" dirty="0">
                <a:effectLst/>
                <a:latin typeface="Calibri" panose="020F0502020204030204" pitchFamily="34" charset="0"/>
                <a:ea typeface="Calibri" panose="020F0502020204030204" pitchFamily="34" charset="0"/>
                <a:cs typeface="Calibri" panose="020F0502020204030204" pitchFamily="34" charset="0"/>
              </a:rPr>
              <a:t> 	static int sum = 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3" indent="0" algn="just">
              <a:lnSpc>
                <a:spcPct val="107000"/>
              </a:lnSpc>
              <a:spcBef>
                <a:spcPts val="0"/>
              </a:spcBef>
              <a:buNone/>
            </a:pPr>
            <a:r>
              <a:rPr lang="en-US" sz="1200" dirty="0">
                <a:effectLst/>
                <a:latin typeface="Calibri" panose="020F0502020204030204" pitchFamily="34" charset="0"/>
                <a:ea typeface="Calibri" panose="020F0502020204030204" pitchFamily="34" charset="0"/>
                <a:cs typeface="Calibri" panose="020F0502020204030204" pitchFamily="34" charset="0"/>
              </a:rPr>
              <a:t> 	int count;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0" algn="just">
              <a:lnSpc>
                <a:spcPct val="107000"/>
              </a:lnSpc>
              <a:spcBef>
                <a:spcPts val="0"/>
              </a:spcBef>
              <a:buNone/>
            </a:pPr>
            <a:r>
              <a:rPr lang="en-US" sz="1200" dirty="0">
                <a:effectLst/>
                <a:latin typeface="Calibri" panose="020F0502020204030204" pitchFamily="34" charset="0"/>
                <a:ea typeface="Calibri" panose="020F0502020204030204" pitchFamily="34" charset="0"/>
                <a:cs typeface="Calibri" panose="020F0502020204030204" pitchFamily="34" charset="0"/>
              </a:rPr>
              <a:t> for (count = 0; count &lt; </a:t>
            </a:r>
            <a:r>
              <a:rPr lang="en-US" sz="1200" dirty="0" err="1">
                <a:effectLst/>
                <a:latin typeface="Calibri" panose="020F0502020204030204" pitchFamily="34" charset="0"/>
                <a:ea typeface="Calibri" panose="020F0502020204030204" pitchFamily="34" charset="0"/>
                <a:cs typeface="Calibri" panose="020F0502020204030204" pitchFamily="34" charset="0"/>
              </a:rPr>
              <a:t>listlen</a:t>
            </a:r>
            <a:r>
              <a:rPr lang="en-US" sz="1200" dirty="0">
                <a:effectLst/>
                <a:latin typeface="Calibri" panose="020F0502020204030204" pitchFamily="34" charset="0"/>
                <a:ea typeface="Calibri" panose="020F0502020204030204" pitchFamily="34" charset="0"/>
                <a:cs typeface="Calibri" panose="020F0502020204030204" pitchFamily="34" charset="0"/>
              </a:rPr>
              <a:t>; count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171700" lvl="3" indent="0" algn="just">
              <a:lnSpc>
                <a:spcPct val="107000"/>
              </a:lnSpc>
              <a:spcBef>
                <a:spcPts val="0"/>
              </a:spcBef>
              <a:buNone/>
            </a:pPr>
            <a:r>
              <a:rPr lang="en-US" sz="1200" dirty="0">
                <a:effectLst/>
                <a:latin typeface="Calibri" panose="020F0502020204030204" pitchFamily="34" charset="0"/>
                <a:ea typeface="Calibri" panose="020F0502020204030204" pitchFamily="34" charset="0"/>
                <a:cs typeface="Calibri" panose="020F0502020204030204" pitchFamily="34" charset="0"/>
              </a:rPr>
              <a:t> sum += list [count];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3" indent="0" algn="just">
              <a:lnSpc>
                <a:spcPct val="107000"/>
              </a:lnSpc>
              <a:spcBef>
                <a:spcPts val="0"/>
              </a:spcBef>
              <a:buNone/>
            </a:pPr>
            <a:r>
              <a:rPr lang="en-US" sz="1200" dirty="0">
                <a:effectLst/>
                <a:latin typeface="Calibri" panose="020F0502020204030204" pitchFamily="34" charset="0"/>
                <a:ea typeface="Calibri" panose="020F0502020204030204" pitchFamily="34" charset="0"/>
                <a:cs typeface="Calibri" panose="020F0502020204030204" pitchFamily="34" charset="0"/>
              </a:rPr>
              <a:t> 	return sum;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3" indent="0" algn="just">
              <a:lnSpc>
                <a:spcPct val="107000"/>
              </a:lnSpc>
              <a:spcBef>
                <a:spcPts val="0"/>
              </a:spcBef>
              <a:buNone/>
            </a:pPr>
            <a:r>
              <a:rPr lang="en-US" sz="1200" dirty="0">
                <a:effectLst/>
                <a:latin typeface="Calibri" panose="020F0502020204030204" pitchFamily="34" charset="0"/>
                <a:ea typeface="Calibri" panose="020F0502020204030204" pitchFamily="34" charset="0"/>
                <a:cs typeface="Calibri" panose="020F0502020204030204" pitchFamily="34"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The methods of C++, Java, and C# have only stack-dynamic local 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In Python, the only declarations used in method definitions are for </a:t>
            </a:r>
            <a:r>
              <a:rPr lang="en-US" sz="1800" dirty="0" err="1">
                <a:effectLst/>
                <a:latin typeface="Calibri" panose="020F0502020204030204" pitchFamily="34" charset="0"/>
                <a:ea typeface="Calibri" panose="020F0502020204030204" pitchFamily="34" charset="0"/>
                <a:cs typeface="Calibri" panose="020F0502020204030204" pitchFamily="34" charset="0"/>
              </a:rPr>
              <a:t>globals</a:t>
            </a:r>
            <a:r>
              <a:rPr lang="en-US" sz="1800" dirty="0">
                <a:effectLst/>
                <a:latin typeface="Calibri" panose="020F0502020204030204" pitchFamily="34" charset="0"/>
                <a:ea typeface="Calibri" panose="020F0502020204030204" pitchFamily="34" charset="0"/>
                <a:cs typeface="Calibri" panose="020F0502020204030204" pitchFamily="34" charset="0"/>
              </a:rPr>
              <a:t>.  Any variable declared to be global in a method must be a variable defined outside the method. All local variables in Python methods are stack dynamic.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Only variables with restricted scope are declared in Lua. Any block, including the body of a function, can declare local variables with the local declaration, as in the following: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0" algn="just">
              <a:lnSpc>
                <a:spcPct val="107000"/>
              </a:lnSpc>
              <a:spcBef>
                <a:spcPts val="0"/>
              </a:spcBef>
              <a:buNone/>
            </a:pPr>
            <a:r>
              <a:rPr lang="en-US" sz="1800" dirty="0">
                <a:effectLst/>
                <a:latin typeface="Calibri" panose="020F0502020204030204" pitchFamily="34" charset="0"/>
                <a:ea typeface="Calibri" panose="020F0502020204030204" pitchFamily="34" charset="0"/>
                <a:cs typeface="Calibri" panose="020F0502020204030204" pitchFamily="34" charset="0"/>
              </a:rPr>
              <a:t>	local sum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buNone/>
            </a:pPr>
            <a:r>
              <a:rPr lang="en-US" sz="1800" dirty="0">
                <a:effectLst/>
                <a:latin typeface="Calibri" panose="020F0502020204030204" pitchFamily="34" charset="0"/>
                <a:ea typeface="Calibri" panose="020F0502020204030204" pitchFamily="34" charset="0"/>
                <a:cs typeface="Calibri" panose="020F0502020204030204" pitchFamily="34" charset="0"/>
              </a:rPr>
              <a:t>	All nondeclared variables in Lua are global.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25" y="452718"/>
            <a:ext cx="11624153" cy="1400530"/>
          </a:xfrm>
        </p:spPr>
        <p:txBody>
          <a:bodyPr/>
          <a:lstStyle/>
          <a:p>
            <a:r>
              <a:rPr lang="en-IN" sz="4000" b="1" dirty="0"/>
              <a:t>5.4 Local Referencing Environments </a:t>
            </a:r>
            <a:endParaRPr lang="en-IN" sz="4000" b="1" dirty="0"/>
          </a:p>
        </p:txBody>
      </p:sp>
      <p:sp>
        <p:nvSpPr>
          <p:cNvPr id="3" name="Content Placeholder 2"/>
          <p:cNvSpPr>
            <a:spLocks noGrp="1"/>
          </p:cNvSpPr>
          <p:nvPr>
            <p:ph idx="1"/>
          </p:nvPr>
        </p:nvSpPr>
        <p:spPr>
          <a:xfrm>
            <a:off x="300625" y="1282700"/>
            <a:ext cx="11624153" cy="5575300"/>
          </a:xfrm>
        </p:spPr>
        <p:txBody>
          <a:bodyPr>
            <a:normAutofit fontScale="92500"/>
          </a:bodyPr>
          <a:lstStyle/>
          <a:p>
            <a:pPr marL="0" marR="0" indent="0" algn="just">
              <a:lnSpc>
                <a:spcPct val="107000"/>
              </a:lnSpc>
              <a:spcBef>
                <a:spcPts val="0"/>
              </a:spcBef>
              <a:spcAft>
                <a:spcPts val="0"/>
              </a:spcAft>
              <a:buNone/>
            </a:pPr>
            <a:r>
              <a:rPr lang="en-US" sz="2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b) Nested Subprograms: (2. Can subprogram definitions appear in other subprogram definitions?)</a:t>
            </a:r>
            <a:endParaRPr lang="en-US" sz="2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Calibri" panose="020F0502020204030204" pitchFamily="34" charset="0"/>
              </a:rPr>
              <a:t>The idea of nesting subprograms originated with Algol 60.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Calibri" panose="020F0502020204030204" pitchFamily="34" charset="0"/>
              </a:rPr>
              <a:t>The main aim was to be able to create a hierarchy of both logic and scopes. If a subprogram is needed only within another subprogram, why not place it there and hide it from the rest of the program?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Calibri" panose="020F0502020204030204" pitchFamily="34" charset="0"/>
              </a:rPr>
              <a:t>Because static scoping is usually used in languages that allow subprograms to be nested, this also provides a highly structured way to grant access to nonlocal variables in enclosing subprograms.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Calibri" panose="020F0502020204030204" pitchFamily="34" charset="0"/>
              </a:rPr>
              <a:t>The only languages that allowed nested subprograms were Algol 60, Algol 68, Pascal, and Ada. Many other languages, including all of the direct descendants of C, do not allow subprogram nesting. Recently, some new languages such as JavaScript, Python, Ruby, and Lua. Also, most functional programming languages allow subprograms to be nested.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200" b="1" dirty="0"/>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22" y="0"/>
            <a:ext cx="11624153" cy="1400530"/>
          </a:xfrm>
        </p:spPr>
        <p:txBody>
          <a:bodyPr/>
          <a:lstStyle/>
          <a:p>
            <a:r>
              <a:rPr lang="en-IN" sz="4000" b="1" dirty="0"/>
              <a:t>5.5 Parameter-Passing Methods </a:t>
            </a:r>
            <a:br>
              <a:rPr lang="en-IN" sz="4000" b="1" dirty="0"/>
            </a:br>
            <a:r>
              <a:rPr lang="en-IN" sz="3200" b="1" dirty="0">
                <a:solidFill>
                  <a:srgbClr val="00B050"/>
                </a:solidFill>
              </a:rPr>
              <a:t>(3. </a:t>
            </a:r>
            <a:r>
              <a:rPr lang="en-US" sz="3200" b="1" dirty="0">
                <a:solidFill>
                  <a:srgbClr val="00B050"/>
                </a:solidFill>
                <a:effectLst/>
                <a:ea typeface="Calibri" panose="020F0502020204030204" pitchFamily="34" charset="0"/>
                <a:cs typeface="Times New Roman" panose="02020603050405020304" pitchFamily="18" charset="0"/>
              </a:rPr>
              <a:t>What parameter-passing method or methods are used?)</a:t>
            </a:r>
            <a:br>
              <a:rPr lang="en-US" sz="3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br>
            <a:endParaRPr lang="en-IN" sz="4000" b="1" dirty="0">
              <a:solidFill>
                <a:srgbClr val="00B050"/>
              </a:solidFill>
            </a:endParaRPr>
          </a:p>
        </p:txBody>
      </p:sp>
      <p:sp>
        <p:nvSpPr>
          <p:cNvPr id="3" name="Content Placeholder 2"/>
          <p:cNvSpPr>
            <a:spLocks noGrp="1"/>
          </p:cNvSpPr>
          <p:nvPr>
            <p:ph idx="1"/>
          </p:nvPr>
        </p:nvSpPr>
        <p:spPr>
          <a:xfrm>
            <a:off x="300625" y="1642820"/>
            <a:ext cx="11624153" cy="5215180"/>
          </a:xfrm>
        </p:spPr>
        <p:txBody>
          <a:bodyPr>
            <a:normAutofit/>
          </a:bodyPr>
          <a:lstStyle/>
          <a:p>
            <a:pPr marL="0" marR="0" indent="0" algn="just">
              <a:lnSpc>
                <a:spcPct val="107000"/>
              </a:lnSpc>
              <a:spcBef>
                <a:spcPts val="0"/>
              </a:spcBef>
              <a:spcAft>
                <a:spcPts val="0"/>
              </a:spcAft>
              <a:buNone/>
            </a:pPr>
            <a:r>
              <a:rPr lang="en-US" sz="3600" dirty="0">
                <a:effectLst/>
                <a:latin typeface="Calibri" panose="020F0502020204030204" pitchFamily="34" charset="0"/>
                <a:ea typeface="Calibri" panose="020F0502020204030204" pitchFamily="34" charset="0"/>
                <a:cs typeface="Times New Roman" panose="02020603050405020304" pitchFamily="18" charset="0"/>
              </a:rPr>
              <a:t>1) Pass-by-value: in mode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3600" dirty="0">
                <a:effectLst/>
                <a:latin typeface="Calibri" panose="020F0502020204030204" pitchFamily="34" charset="0"/>
                <a:ea typeface="Calibri" panose="020F0502020204030204" pitchFamily="34" charset="0"/>
                <a:cs typeface="Times New Roman" panose="02020603050405020304" pitchFamily="18" charset="0"/>
              </a:rPr>
              <a:t>2) Pass-by-result: out mode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3600" dirty="0">
                <a:effectLst/>
                <a:latin typeface="Calibri" panose="020F0502020204030204" pitchFamily="34" charset="0"/>
                <a:ea typeface="Calibri" panose="020F0502020204030204" pitchFamily="34" charset="0"/>
                <a:cs typeface="Times New Roman" panose="02020603050405020304" pitchFamily="18" charset="0"/>
              </a:rPr>
              <a:t>3) Pass-by-Value-Result: </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inout</a:t>
            </a:r>
            <a:r>
              <a:rPr lang="en-US" sz="3600" dirty="0">
                <a:effectLst/>
                <a:latin typeface="Calibri" panose="020F0502020204030204" pitchFamily="34" charset="0"/>
                <a:ea typeface="Calibri" panose="020F0502020204030204" pitchFamily="34" charset="0"/>
                <a:cs typeface="Times New Roman" panose="02020603050405020304" pitchFamily="18" charset="0"/>
              </a:rPr>
              <a:t> mode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3600" dirty="0">
                <a:effectLst/>
                <a:latin typeface="Calibri" panose="020F0502020204030204" pitchFamily="34" charset="0"/>
                <a:ea typeface="Calibri" panose="020F0502020204030204" pitchFamily="34" charset="0"/>
                <a:cs typeface="Times New Roman" panose="02020603050405020304" pitchFamily="18" charset="0"/>
              </a:rPr>
              <a:t>4) Pass-by-Reference: </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inout</a:t>
            </a:r>
            <a:r>
              <a:rPr lang="en-US" sz="3600" dirty="0">
                <a:effectLst/>
                <a:latin typeface="Calibri" panose="020F0502020204030204" pitchFamily="34" charset="0"/>
                <a:ea typeface="Calibri" panose="020F0502020204030204" pitchFamily="34" charset="0"/>
                <a:cs typeface="Times New Roman" panose="02020603050405020304" pitchFamily="18" charset="0"/>
              </a:rPr>
              <a:t> mode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3600" dirty="0">
                <a:effectLst/>
                <a:latin typeface="Calibri" panose="020F0502020204030204" pitchFamily="34" charset="0"/>
                <a:ea typeface="Calibri" panose="020F0502020204030204" pitchFamily="34" charset="0"/>
                <a:cs typeface="Times New Roman" panose="02020603050405020304" pitchFamily="18" charset="0"/>
              </a:rPr>
              <a:t>5) Pass-by-name: </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inout</a:t>
            </a:r>
            <a:r>
              <a:rPr lang="en-US" sz="3600" dirty="0">
                <a:effectLst/>
                <a:latin typeface="Calibri" panose="020F0502020204030204" pitchFamily="34" charset="0"/>
                <a:ea typeface="Calibri" panose="020F0502020204030204" pitchFamily="34" charset="0"/>
                <a:cs typeface="Times New Roman" panose="02020603050405020304" pitchFamily="18" charset="0"/>
              </a:rPr>
              <a:t> mode</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22" y="0"/>
            <a:ext cx="11624153" cy="1400530"/>
          </a:xfrm>
        </p:spPr>
        <p:txBody>
          <a:bodyPr/>
          <a:lstStyle/>
          <a:p>
            <a:r>
              <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Type Checking Parameters: </a:t>
            </a:r>
            <a:r>
              <a:rPr lang="en-US" sz="32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(4. Are the types of the actual parameters checked against the types of the formal parameters?)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3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br>
            <a:endParaRPr lang="en-IN" sz="4000" b="1" dirty="0">
              <a:solidFill>
                <a:srgbClr val="00B050"/>
              </a:solidFill>
            </a:endParaRPr>
          </a:p>
        </p:txBody>
      </p:sp>
      <p:sp>
        <p:nvSpPr>
          <p:cNvPr id="3" name="Content Placeholder 2"/>
          <p:cNvSpPr>
            <a:spLocks noGrp="1"/>
          </p:cNvSpPr>
          <p:nvPr>
            <p:ph idx="1"/>
          </p:nvPr>
        </p:nvSpPr>
        <p:spPr>
          <a:xfrm>
            <a:off x="300625" y="1400530"/>
            <a:ext cx="11624153" cy="5457470"/>
          </a:xfrm>
        </p:spPr>
        <p:txBody>
          <a:bodyPr>
            <a:normAutofit fontScale="92500" lnSpcReduction="20000"/>
          </a:bodyPr>
          <a:lstStyle/>
          <a:p>
            <a:pPr marR="0" lvl="0" algn="just">
              <a:lnSpc>
                <a:spcPct val="107000"/>
              </a:lnSpc>
              <a:spcBef>
                <a:spcPts val="0"/>
              </a:spcBef>
              <a:spcAft>
                <a:spcPts val="0"/>
              </a:spcAf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It is now widely accepted that software reliability demands that the types of actual parameters be checked for consistency with the types of the corresponding formal parameters.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Without such type checking, small typographical errors can lead to program errors that may be difficult to diagnose because they are not detected by the compiler or the run-time system.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For example, in the function call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0" algn="just">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		result = sub1(1)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	the actual parameter is an integer constant. If the formal parameter of sub1 is a 	floating-point type, no error will be detected without parameter type checking. 	Although an integer 1 and a floating-point 1 have the same value, the 	representations of these two are very different. sub1 cannot produce a correct 	result given an integer actual parameter value when it expects a floating-point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	value.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22" y="0"/>
            <a:ext cx="11624153" cy="1400530"/>
          </a:xfrm>
        </p:spPr>
        <p:txBody>
          <a:bodyPr/>
          <a:lstStyle/>
          <a:p>
            <a:r>
              <a:rPr lang="en-US" sz="4000" b="1" dirty="0"/>
              <a:t>5.6 Parameters That Are Subprograms </a:t>
            </a:r>
            <a:r>
              <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b="1" dirty="0">
                <a:solidFill>
                  <a:srgbClr val="00B050"/>
                </a:solidFill>
                <a:latin typeface="Calibri" panose="020F0502020204030204" pitchFamily="34" charset="0"/>
                <a:cs typeface="Times New Roman" panose="02020603050405020304" pitchFamily="18" charset="0"/>
              </a:rPr>
              <a:t>(5. </a:t>
            </a:r>
            <a:r>
              <a:rPr lang="en-US" sz="2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If subprograms can be passed as parameters and subprograms can be nested, what is the referencing environment of a passed subprogram?)</a:t>
            </a:r>
            <a:br>
              <a:rPr lang="en-US" sz="2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br>
            <a:endParaRPr lang="en-IN" sz="4000" b="1" dirty="0">
              <a:solidFill>
                <a:srgbClr val="00B050"/>
              </a:solidFill>
            </a:endParaRPr>
          </a:p>
        </p:txBody>
      </p:sp>
      <p:sp>
        <p:nvSpPr>
          <p:cNvPr id="3" name="Content Placeholder 2"/>
          <p:cNvSpPr>
            <a:spLocks noGrp="1"/>
          </p:cNvSpPr>
          <p:nvPr>
            <p:ph idx="1"/>
          </p:nvPr>
        </p:nvSpPr>
        <p:spPr>
          <a:xfrm>
            <a:off x="300625" y="1400530"/>
            <a:ext cx="11624153" cy="5457470"/>
          </a:xfrm>
        </p:spPr>
        <p:txBody>
          <a:bodyPr>
            <a:normAutofit fontScale="85000" lnSpcReduction="20000"/>
          </a:bodyPr>
          <a:lstStyle/>
          <a:p>
            <a:pPr algn="just">
              <a:buFont typeface="Wingdings" panose="05000000000000000000" pitchFamily="2" charset="2"/>
              <a:buChar char="Ø"/>
            </a:pPr>
            <a:r>
              <a:rPr lang="en-US" sz="3200" dirty="0">
                <a:effectLst/>
                <a:ea typeface="Calibri" panose="020F0502020204030204" pitchFamily="34" charset="0"/>
                <a:cs typeface="Times New Roman" panose="02020603050405020304" pitchFamily="18" charset="0"/>
              </a:rPr>
              <a:t>In programming, a number of situations occur that are most conveniently handled if subprogram names can be sent as parameters to other subprograms. </a:t>
            </a:r>
            <a:endParaRPr lang="en-US" sz="3200" dirty="0">
              <a:effectLst/>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3200" dirty="0">
                <a:effectLst/>
                <a:ea typeface="Calibri" panose="020F0502020204030204" pitchFamily="34" charset="0"/>
                <a:cs typeface="Times New Roman" panose="02020603050405020304" pitchFamily="18" charset="0"/>
              </a:rPr>
              <a:t>To pass subprogram as a parameter, there are two complications:</a:t>
            </a:r>
            <a:endParaRPr lang="en-US" sz="3200" dirty="0">
              <a:effectLst/>
              <a:ea typeface="Calibri" panose="020F0502020204030204" pitchFamily="34" charset="0"/>
              <a:cs typeface="Times New Roman" panose="02020603050405020304" pitchFamily="18" charset="0"/>
            </a:endParaRPr>
          </a:p>
          <a:p>
            <a:pPr marL="0" indent="0">
              <a:buNone/>
            </a:pPr>
            <a:r>
              <a:rPr lang="en-US" sz="3200" dirty="0">
                <a:effectLst/>
                <a:ea typeface="Calibri" panose="020F0502020204030204" pitchFamily="34" charset="0"/>
                <a:cs typeface="Times New Roman" panose="02020603050405020304" pitchFamily="18" charset="0"/>
              </a:rPr>
              <a:t>	1. First, there is the matter of type checking the parameters of the 			activations of the subprogram that was passed as a 					     parameter.</a:t>
            </a:r>
            <a:endParaRPr lang="en-US" sz="3200" dirty="0">
              <a:effectLst/>
              <a:ea typeface="Calibri" panose="020F0502020204030204" pitchFamily="34" charset="0"/>
              <a:cs typeface="Times New Roman" panose="02020603050405020304" pitchFamily="18" charset="0"/>
            </a:endParaRPr>
          </a:p>
          <a:p>
            <a:pPr marL="0" indent="0">
              <a:buNone/>
            </a:pPr>
            <a:r>
              <a:rPr lang="en-US" sz="3200" dirty="0">
                <a:ea typeface="Calibri" panose="020F0502020204030204" pitchFamily="34" charset="0"/>
                <a:cs typeface="Times New Roman" panose="02020603050405020304" pitchFamily="18" charset="0"/>
              </a:rPr>
              <a:t>	2. </a:t>
            </a:r>
            <a:r>
              <a:rPr lang="en-US" sz="3200" dirty="0">
                <a:cs typeface="Times New Roman" panose="02020603050405020304" pitchFamily="18" charset="0"/>
              </a:rPr>
              <a:t>The second complication with parameters that are 		   		subprograms 	appears only with languages that allow </a:t>
            </a:r>
            <a:r>
              <a:rPr lang="en-US" sz="3200">
                <a:cs typeface="Times New Roman" panose="02020603050405020304" pitchFamily="18" charset="0"/>
              </a:rPr>
              <a:t>nested 		subprograms</a:t>
            </a:r>
            <a:r>
              <a:rPr lang="en-US" sz="3200" dirty="0">
                <a:cs typeface="Times New Roman" panose="02020603050405020304" pitchFamily="18" charset="0"/>
              </a:rPr>
              <a:t>.  There are three choices:</a:t>
            </a:r>
            <a:endParaRPr lang="en-US" sz="3200" dirty="0">
              <a:cs typeface="Times New Roman" panose="02020603050405020304" pitchFamily="18" charset="0"/>
            </a:endParaRPr>
          </a:p>
          <a:p>
            <a:pPr lvl="2" indent="-285750" algn="just">
              <a:lnSpc>
                <a:spcPct val="107000"/>
              </a:lnSpc>
              <a:spcBef>
                <a:spcPts val="0"/>
              </a:spcBef>
              <a:buFont typeface="+mj-lt"/>
              <a:buAutoNum type="alphaLcPeriod"/>
            </a:pPr>
            <a:r>
              <a:rPr lang="en-US" sz="2600" dirty="0">
                <a:effectLst/>
                <a:ea typeface="Calibri" panose="020F0502020204030204" pitchFamily="34" charset="0"/>
                <a:cs typeface="Times New Roman" panose="02020603050405020304" pitchFamily="18" charset="0"/>
              </a:rPr>
              <a:t>The environment of the call statement that enacts the passed subprogram (shallow binding)</a:t>
            </a:r>
            <a:endParaRPr lang="en-US" sz="2200" dirty="0">
              <a:effectLst/>
              <a:ea typeface="Calibri" panose="020F0502020204030204" pitchFamily="34" charset="0"/>
              <a:cs typeface="Times New Roman" panose="02020603050405020304" pitchFamily="18" charset="0"/>
            </a:endParaRPr>
          </a:p>
          <a:p>
            <a:pPr lvl="2" indent="-285750" algn="just">
              <a:lnSpc>
                <a:spcPct val="107000"/>
              </a:lnSpc>
              <a:spcBef>
                <a:spcPts val="0"/>
              </a:spcBef>
              <a:buFont typeface="+mj-lt"/>
              <a:buAutoNum type="alphaLcPeriod"/>
            </a:pPr>
            <a:r>
              <a:rPr lang="en-US" sz="2600" dirty="0">
                <a:effectLst/>
                <a:ea typeface="Calibri" panose="020F0502020204030204" pitchFamily="34" charset="0"/>
                <a:cs typeface="Times New Roman" panose="02020603050405020304" pitchFamily="18" charset="0"/>
              </a:rPr>
              <a:t>The environment of the definition of the passed subprogram (deep binding)</a:t>
            </a:r>
            <a:endParaRPr lang="en-US" sz="2200" dirty="0">
              <a:effectLst/>
              <a:ea typeface="Calibri" panose="020F0502020204030204" pitchFamily="34" charset="0"/>
              <a:cs typeface="Times New Roman" panose="02020603050405020304" pitchFamily="18" charset="0"/>
            </a:endParaRPr>
          </a:p>
          <a:p>
            <a:pPr lvl="2" indent="-285750" algn="just">
              <a:lnSpc>
                <a:spcPct val="107000"/>
              </a:lnSpc>
              <a:spcBef>
                <a:spcPts val="0"/>
              </a:spcBef>
              <a:buFont typeface="+mj-lt"/>
              <a:buAutoNum type="alphaLcPeriod"/>
            </a:pPr>
            <a:r>
              <a:rPr lang="en-US" sz="2600" dirty="0">
                <a:effectLst/>
                <a:ea typeface="Calibri" panose="020F0502020204030204" pitchFamily="34" charset="0"/>
                <a:cs typeface="Times New Roman" panose="02020603050405020304" pitchFamily="18" charset="0"/>
              </a:rPr>
              <a:t>The environment of the call statement that passed the subprogram as an actual parameter (ad hoc binding)</a:t>
            </a:r>
            <a:endParaRPr lang="en-US" sz="2200" dirty="0">
              <a:effectLst/>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22" y="0"/>
            <a:ext cx="11624153" cy="1400530"/>
          </a:xfrm>
        </p:spPr>
        <p:txBody>
          <a:bodyPr/>
          <a:lstStyle/>
          <a:p>
            <a:r>
              <a:rPr lang="en-US" sz="4000" b="1" dirty="0"/>
              <a:t>5.6 Parameters That Are Subprograms </a:t>
            </a:r>
            <a:r>
              <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b="1" dirty="0">
                <a:solidFill>
                  <a:srgbClr val="00B050"/>
                </a:solidFill>
                <a:latin typeface="Calibri" panose="020F0502020204030204" pitchFamily="34" charset="0"/>
                <a:cs typeface="Times New Roman" panose="02020603050405020304" pitchFamily="18" charset="0"/>
              </a:rPr>
              <a:t>(5. </a:t>
            </a:r>
            <a:r>
              <a:rPr lang="en-US" sz="2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If subprograms can be passed as parameters and subprograms can be nested, what is the referencing environment of a passed subprogram?)</a:t>
            </a:r>
            <a:br>
              <a:rPr lang="en-US" sz="2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br>
            <a:endParaRPr lang="en-IN" sz="4000" b="1" dirty="0">
              <a:solidFill>
                <a:srgbClr val="00B050"/>
              </a:solidFill>
            </a:endParaRPr>
          </a:p>
        </p:txBody>
      </p:sp>
      <p:sp>
        <p:nvSpPr>
          <p:cNvPr id="3" name="Content Placeholder 2"/>
          <p:cNvSpPr>
            <a:spLocks noGrp="1"/>
          </p:cNvSpPr>
          <p:nvPr>
            <p:ph idx="1"/>
          </p:nvPr>
        </p:nvSpPr>
        <p:spPr>
          <a:xfrm>
            <a:off x="300625" y="1400530"/>
            <a:ext cx="11624153" cy="5457470"/>
          </a:xfrm>
        </p:spPr>
        <p:txBody>
          <a:bodyPr>
            <a:normAutofit fontScale="92500" lnSpcReduction="10000"/>
          </a:bodyPr>
          <a:lstStyle/>
          <a:p>
            <a:pPr marL="0" marR="0" lvl="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1800" dirty="0">
                <a:effectLst/>
                <a:latin typeface="Calibri" panose="020F0502020204030204" pitchFamily="34" charset="0"/>
                <a:ea typeface="Calibri" panose="020F0502020204030204" pitchFamily="34" charset="0"/>
                <a:cs typeface="Times New Roman" panose="02020603050405020304" pitchFamily="18" charset="0"/>
              </a:rPr>
              <a:t>, subprogram as parameter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javascript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function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sayHello</a:t>
            </a:r>
            <a:r>
              <a:rPr lang="en-US" sz="1800" dirty="0">
                <a:effectLst/>
                <a:latin typeface="Calibri" panose="020F0502020204030204" pitchFamily="34" charset="0"/>
                <a:ea typeface="Calibri" panose="020F0502020204030204" pitchFamily="34" charset="0"/>
                <a:cs typeface="Times New Roman" panose="02020603050405020304" pitchFamily="18" charset="0"/>
              </a:rPr>
              <a:t>(param)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console.log("hello", param);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param();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return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Hiii</a:t>
            </a:r>
            <a:r>
              <a:rPr lang="en-US" sz="1800" dirty="0">
                <a:effectLst/>
                <a:latin typeface="Calibri" panose="020F0502020204030204" pitchFamily="34" charset="0"/>
                <a:ea typeface="Calibri" panose="020F0502020204030204" pitchFamily="34" charset="0"/>
                <a:cs typeface="Times New Roman" panose="02020603050405020304" pitchFamily="18" charset="0"/>
              </a:rPr>
              <a:t> 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Function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function smaller()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console.log("Is everything alright")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Function call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returnHello</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sayHello</a:t>
            </a:r>
            <a:r>
              <a:rPr lang="en-US" sz="1800" dirty="0">
                <a:effectLst/>
                <a:latin typeface="Calibri" panose="020F0502020204030204" pitchFamily="34" charset="0"/>
                <a:ea typeface="Calibri" panose="020F0502020204030204" pitchFamily="34" charset="0"/>
                <a:cs typeface="Times New Roman" panose="02020603050405020304" pitchFamily="18" charset="0"/>
              </a:rPr>
              <a:t>(smaller)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console.log(</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returnHello</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Output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fontAlgn="base">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effectLst/>
                <a:latin typeface="Calibri" panose="020F0502020204030204" pitchFamily="34" charset="0"/>
                <a:ea typeface="Times New Roman" panose="02020603050405020304" pitchFamily="18" charset="0"/>
                <a:cs typeface="Calibri" panose="020F0502020204030204" pitchFamily="34" charset="0"/>
              </a:rPr>
              <a:t>hello [Function: smaller]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fontAlgn="base">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a:effectLst/>
                <a:latin typeface="Calibri" panose="020F0502020204030204" pitchFamily="34" charset="0"/>
                <a:ea typeface="Times New Roman" panose="02020603050405020304" pitchFamily="18" charset="0"/>
                <a:cs typeface="Calibri" panose="020F0502020204030204" pitchFamily="34" charset="0"/>
              </a:rPr>
              <a:t>Is everything alright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0" fontAlgn="base">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spc="10" dirty="0" err="1">
                <a:effectLst/>
                <a:latin typeface="Calibri" panose="020F0502020204030204" pitchFamily="34" charset="0"/>
                <a:ea typeface="Times New Roman" panose="02020603050405020304" pitchFamily="18" charset="0"/>
                <a:cs typeface="Calibri" panose="020F0502020204030204" pitchFamily="34" charset="0"/>
              </a:rPr>
              <a:t>Hiii</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 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22" y="0"/>
            <a:ext cx="11624153" cy="1400530"/>
          </a:xfrm>
        </p:spPr>
        <p:txBody>
          <a:bodyPr/>
          <a:lstStyle/>
          <a:p>
            <a:r>
              <a:rPr lang="en-IN" sz="4000" b="1" dirty="0"/>
              <a:t>5.7 Overloaded Subprograms </a:t>
            </a:r>
            <a:r>
              <a:rPr lang="en-US" sz="4000" b="1" dirty="0"/>
              <a:t>: </a:t>
            </a:r>
            <a:br>
              <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3200" b="1"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(6. Can subprograms be overloaded?)</a:t>
            </a:r>
            <a:br>
              <a:rPr lang="en-US" sz="24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br>
            <a:endParaRPr lang="en-IN" sz="4000" b="1" dirty="0">
              <a:solidFill>
                <a:srgbClr val="00B050"/>
              </a:solidFill>
            </a:endParaRPr>
          </a:p>
        </p:txBody>
      </p:sp>
      <p:sp>
        <p:nvSpPr>
          <p:cNvPr id="3" name="Content Placeholder 2"/>
          <p:cNvSpPr>
            <a:spLocks noGrp="1"/>
          </p:cNvSpPr>
          <p:nvPr>
            <p:ph idx="1"/>
          </p:nvPr>
        </p:nvSpPr>
        <p:spPr>
          <a:xfrm>
            <a:off x="300625" y="1239864"/>
            <a:ext cx="11624153" cy="5618136"/>
          </a:xfrm>
        </p:spPr>
        <p:txBody>
          <a:bodyPr>
            <a:normAutofit/>
          </a:bodyPr>
          <a:lstStyle/>
          <a:p>
            <a:pPr marR="0" lvl="0" algn="just">
              <a:lnSpc>
                <a:spcPct val="107000"/>
              </a:lnSpc>
              <a:spcBef>
                <a:spcPts val="0"/>
              </a:spcBef>
              <a:spcAft>
                <a:spcPts val="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An overloaded operator is one that has multiple meanings.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The meaning of a particular instance of an overloaded operator is determined by the types of its operands. For example, if the * operator has two floating-point operands in a Java program, it specifies floating-point multiplication. But if the same operator has two integer operands, it specifies integer multiplication.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An overloaded subprogram is a subprogram that has the same name as another subprogram in the same referencing environment.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Every version of an overloaded subprogram must have a unique protocol; that is, it must be different from the others in the number, order, or types of its parameters, and possibly in its return type if it is a function.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The meaning of a call to an overloaded subprogram is determined by the actual parameter list (and/or possibly the type of the returned value, in the case of a function). It is not necessary, overloaded subprograms usually implement the same process.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C++, Java, Ada, and C# include predefined overloaded subprograms. For example, many classes in C++, Java, and C# have overloaded constructors.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Users are also allowed to write multiple versions of subprograms with the same name in Ada, Java, C++, C#, and F#. Once again, in C++, Java, and C# the most common user-defined overloaded methods are constructors.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22" y="0"/>
            <a:ext cx="11624153" cy="1248130"/>
          </a:xfrm>
        </p:spPr>
        <p:txBody>
          <a:bodyPr/>
          <a:lstStyle/>
          <a:p>
            <a:pPr>
              <a:spcBef>
                <a:spcPts val="0"/>
              </a:spcBef>
            </a:pPr>
            <a:r>
              <a:rPr lang="en-IN" sz="2800" b="1" dirty="0"/>
              <a:t>5.8 Generic Subroutines, Generic Functions in C++, Generic Methods in Java </a:t>
            </a:r>
            <a:r>
              <a:rPr lang="en-US" sz="2800" b="1" dirty="0"/>
              <a:t>:</a:t>
            </a:r>
            <a:r>
              <a:rPr lang="en-US" sz="4000" b="1" dirty="0"/>
              <a:t> </a:t>
            </a:r>
            <a:r>
              <a:rPr lang="en-US" sz="2400" b="1" dirty="0">
                <a:solidFill>
                  <a:srgbClr val="92D050"/>
                </a:solidFill>
                <a:latin typeface="Calibri" panose="020F0502020204030204"/>
                <a:cs typeface="Calibri" panose="020F0502020204030204"/>
              </a:rPr>
              <a:t>(7</a:t>
            </a:r>
            <a:r>
              <a:rPr lang="en-US" sz="2400" b="1" dirty="0">
                <a:solidFill>
                  <a:srgbClr val="92D050"/>
                </a:solidFill>
                <a:effectLst/>
                <a:latin typeface="Calibri" panose="020F0502020204030204"/>
                <a:ea typeface="Calibri" panose="020F0502020204030204" pitchFamily="34" charset="0"/>
                <a:cs typeface="Calibri" panose="020F0502020204030204"/>
              </a:rPr>
              <a:t>. </a:t>
            </a:r>
            <a:r>
              <a:rPr lang="en-US" sz="2400" b="1" dirty="0">
                <a:solidFill>
                  <a:srgbClr val="92D050"/>
                </a:solidFill>
                <a:latin typeface="Calibri" panose="020F0502020204030204"/>
                <a:ea typeface="Calibri" panose="020F0502020204030204" pitchFamily="34" charset="0"/>
                <a:cs typeface="Calibri" panose="020F0502020204030204"/>
              </a:rPr>
              <a:t>an </a:t>
            </a:r>
            <a:r>
              <a:rPr lang="en-US" sz="2400" b="1" dirty="0">
                <a:solidFill>
                  <a:srgbClr val="92D050"/>
                </a:solidFill>
                <a:effectLst/>
                <a:latin typeface="Calibri" panose="020F0502020204030204"/>
                <a:ea typeface="Calibri" panose="020F0502020204030204" pitchFamily="34" charset="0"/>
                <a:cs typeface="Calibri" panose="020F0502020204030204"/>
              </a:rPr>
              <a:t>subprograms be </a:t>
            </a:r>
            <a:r>
              <a:rPr lang="en-US" sz="2400" b="1" dirty="0">
                <a:solidFill>
                  <a:srgbClr val="92D050"/>
                </a:solidFill>
                <a:latin typeface="Calibri" panose="020F0502020204030204"/>
                <a:ea typeface="Calibri" panose="020F0502020204030204" pitchFamily="34" charset="0"/>
                <a:cs typeface="Calibri" panose="020F0502020204030204"/>
              </a:rPr>
              <a:t>generic</a:t>
            </a:r>
            <a:r>
              <a:rPr lang="en-US" sz="2400" b="1" dirty="0">
                <a:solidFill>
                  <a:srgbClr val="92D050"/>
                </a:solidFill>
                <a:effectLst/>
                <a:latin typeface="Calibri" panose="020F0502020204030204"/>
                <a:ea typeface="Calibri" panose="020F0502020204030204" pitchFamily="34" charset="0"/>
                <a:cs typeface="Calibri" panose="020F0502020204030204"/>
              </a:rPr>
              <a:t>?</a:t>
            </a:r>
            <a:r>
              <a:rPr lang="en-US" sz="3200" b="1" dirty="0">
                <a:solidFill>
                  <a:srgbClr val="92D050"/>
                </a:solidFill>
                <a:effectLst/>
                <a:latin typeface="Calibri" panose="020F0502020204030204"/>
                <a:ea typeface="Calibri" panose="020F0502020204030204" pitchFamily="34" charset="0"/>
                <a:cs typeface="Times New Roman" panose="02020603050405020304"/>
              </a:rPr>
              <a:t>)</a:t>
            </a:r>
            <a:br>
              <a:rPr lang="en-US" sz="2400" b="1" dirty="0">
                <a:effectLst/>
                <a:latin typeface="Calibri" panose="020F0502020204030204" pitchFamily="34" charset="0"/>
                <a:ea typeface="Calibri" panose="020F0502020204030204" pitchFamily="34" charset="0"/>
                <a:cs typeface="Times New Roman" panose="02020603050405020304" pitchFamily="18" charset="0"/>
              </a:rPr>
            </a:br>
            <a:endParaRPr lang="en-IN" sz="4000" b="1">
              <a:solidFill>
                <a:srgbClr val="00B050"/>
              </a:solidFill>
            </a:endParaRPr>
          </a:p>
        </p:txBody>
      </p:sp>
      <p:sp>
        <p:nvSpPr>
          <p:cNvPr id="3" name="Content Placeholder 2"/>
          <p:cNvSpPr>
            <a:spLocks noGrp="1"/>
          </p:cNvSpPr>
          <p:nvPr>
            <p:ph idx="1"/>
          </p:nvPr>
        </p:nvSpPr>
        <p:spPr>
          <a:xfrm>
            <a:off x="300625" y="1239864"/>
            <a:ext cx="11624153" cy="5618136"/>
          </a:xfrm>
        </p:spPr>
        <p:txBody>
          <a:bodyPr vert="horz" lIns="91440" tIns="45720" rIns="91440" bIns="45720" rtlCol="0" anchor="t">
            <a:noAutofit/>
          </a:bodyPr>
          <a:lstStyle/>
          <a:p>
            <a:pPr marL="0" indent="0" algn="just">
              <a:lnSpc>
                <a:spcPct val="107000"/>
              </a:lnSpc>
              <a:spcBef>
                <a:spcPts val="0"/>
              </a:spcBef>
              <a:buNone/>
            </a:pPr>
            <a:endParaRPr lang="en-US" sz="1200" dirty="0">
              <a:effectLst/>
              <a:latin typeface="Calibri" panose="020F0502020204030204"/>
              <a:ea typeface="Calibri" panose="020F0502020204030204" pitchFamily="34" charset="0"/>
              <a:cs typeface="Calibri" panose="020F0502020204030204"/>
            </a:endParaRPr>
          </a:p>
          <a:p>
            <a:pPr marL="0" indent="0">
              <a:buNone/>
            </a:pPr>
            <a:r>
              <a:rPr lang="en-US" sz="1200" dirty="0"/>
              <a:t>#include &lt;iostream&gt;</a:t>
            </a:r>
            <a:endParaRPr lang="en-US" sz="1200" dirty="0"/>
          </a:p>
          <a:p>
            <a:pPr marL="0" indent="0">
              <a:buNone/>
            </a:pPr>
            <a:r>
              <a:rPr lang="en-US" sz="1200" dirty="0"/>
              <a:t>using namespace std;</a:t>
            </a:r>
            <a:endParaRPr lang="en-US" sz="1200" dirty="0"/>
          </a:p>
          <a:p>
            <a:pPr marL="0" indent="0">
              <a:buNone/>
            </a:pPr>
            <a:r>
              <a:rPr lang="en-US" sz="1200" dirty="0"/>
              <a:t>// One function works for all data types. This would work</a:t>
            </a:r>
            <a:endParaRPr lang="en-US" sz="1200" dirty="0"/>
          </a:p>
          <a:p>
            <a:pPr marL="0" indent="0">
              <a:buNone/>
            </a:pPr>
            <a:r>
              <a:rPr lang="en-US" sz="1200" dirty="0"/>
              <a:t>// even for user defined types if operator '&gt;' is overloaded</a:t>
            </a:r>
            <a:endParaRPr lang="en-US" sz="1200" dirty="0"/>
          </a:p>
          <a:p>
            <a:pPr marL="0" indent="0">
              <a:buNone/>
            </a:pPr>
            <a:r>
              <a:rPr lang="en-US" sz="1200" dirty="0"/>
              <a:t>template &lt;typename T&gt; T myMax(T x, T y)</a:t>
            </a:r>
            <a:endParaRPr lang="en-US" sz="1200" dirty="0"/>
          </a:p>
          <a:p>
            <a:pPr marL="0" indent="0">
              <a:buNone/>
            </a:pPr>
            <a:r>
              <a:rPr lang="en-US" sz="1200" dirty="0"/>
              <a:t>{</a:t>
            </a:r>
            <a:endParaRPr lang="en-US" sz="1200" dirty="0"/>
          </a:p>
          <a:p>
            <a:pPr marL="0" indent="0">
              <a:buNone/>
            </a:pPr>
            <a:r>
              <a:rPr lang="en-US" sz="1200" dirty="0"/>
              <a:t>    return (x &gt; y) ? x : y;</a:t>
            </a:r>
            <a:endParaRPr lang="en-US" sz="1200" dirty="0"/>
          </a:p>
          <a:p>
            <a:pPr marL="0" indent="0">
              <a:buNone/>
            </a:pPr>
            <a:r>
              <a:rPr lang="en-US" sz="1200" dirty="0"/>
              <a:t>}</a:t>
            </a:r>
            <a:endParaRPr lang="en-US" sz="1200" dirty="0"/>
          </a:p>
          <a:p>
            <a:pPr marL="0" indent="0">
              <a:buNone/>
            </a:pPr>
            <a:r>
              <a:rPr lang="en-US" sz="1200" dirty="0"/>
              <a:t>int main()</a:t>
            </a:r>
            <a:endParaRPr lang="en-US" sz="1200" dirty="0"/>
          </a:p>
          <a:p>
            <a:pPr marL="0" indent="0">
              <a:buNone/>
            </a:pPr>
            <a:r>
              <a:rPr lang="en-US" sz="1200" dirty="0"/>
              <a:t>{    // Call myMax for int</a:t>
            </a:r>
            <a:endParaRPr lang="en-US" sz="1200" dirty="0"/>
          </a:p>
          <a:p>
            <a:pPr marL="0" indent="0">
              <a:buNone/>
            </a:pPr>
            <a:r>
              <a:rPr lang="en-US" sz="1200" dirty="0"/>
              <a:t>    cout &lt;&lt; myMax&lt;int&gt;(3, 7) &lt;&lt; endl;</a:t>
            </a:r>
            <a:endParaRPr lang="en-US" sz="1200" dirty="0"/>
          </a:p>
          <a:p>
            <a:pPr marL="0" indent="0">
              <a:buNone/>
            </a:pPr>
            <a:r>
              <a:rPr lang="en-US" sz="1200" dirty="0"/>
              <a:t>    // call myMax for double</a:t>
            </a:r>
            <a:endParaRPr lang="en-US" sz="1200" dirty="0"/>
          </a:p>
          <a:p>
            <a:pPr marL="0" indent="0">
              <a:buNone/>
            </a:pPr>
            <a:r>
              <a:rPr lang="en-US" sz="1200" dirty="0"/>
              <a:t>    cout &lt;&lt; myMax&lt;double&gt;(3.0, 7.0) &lt;&lt; endl;</a:t>
            </a:r>
            <a:endParaRPr lang="en-US" sz="1200" dirty="0"/>
          </a:p>
          <a:p>
            <a:pPr marL="0" indent="0">
              <a:buNone/>
            </a:pPr>
            <a:r>
              <a:rPr lang="en-US" sz="1200" dirty="0"/>
              <a:t>    // call myMax for char</a:t>
            </a:r>
            <a:endParaRPr lang="en-US" sz="1200" dirty="0"/>
          </a:p>
          <a:p>
            <a:pPr marL="0" indent="0">
              <a:buNone/>
            </a:pPr>
            <a:r>
              <a:rPr lang="en-US" sz="1200" dirty="0"/>
              <a:t>    cout &lt;&lt; myMax&lt;char&gt;('g', 'e') &lt;&lt; endl;</a:t>
            </a:r>
            <a:endParaRPr lang="en-US" sz="1200" dirty="0"/>
          </a:p>
          <a:p>
            <a:pPr marL="0" indent="0">
              <a:buNone/>
            </a:pPr>
            <a:r>
              <a:rPr lang="en-US" sz="1200" dirty="0"/>
              <a:t>return 0</a:t>
            </a:r>
            <a:r>
              <a:rPr lang="en-IN" altLang="en-US" sz="1200" dirty="0"/>
              <a:t>; </a:t>
            </a:r>
            <a:endParaRPr lang="en-US" sz="1200" dirty="0"/>
          </a:p>
          <a:p>
            <a:pPr marL="0" indent="0">
              <a:buNone/>
            </a:pPr>
            <a:r>
              <a:rPr lang="en-US" sz="1200" dirty="0"/>
              <a:t>}</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9400" y="250825"/>
            <a:ext cx="11685905" cy="6452870"/>
          </a:xfrm>
        </p:spPr>
        <p:txBody>
          <a:bodyPr>
            <a:normAutofit fontScale="90000" lnSpcReduction="20000"/>
          </a:bodyPr>
          <a:p>
            <a:pPr marL="0" indent="0">
              <a:buNone/>
            </a:pPr>
            <a:r>
              <a:rPr lang="en-US"/>
              <a:t>public class GenericExample {</a:t>
            </a:r>
            <a:endParaRPr lang="en-US"/>
          </a:p>
          <a:p>
            <a:pPr marL="0" indent="0">
              <a:buNone/>
            </a:pPr>
            <a:endParaRPr lang="en-US"/>
          </a:p>
          <a:p>
            <a:pPr marL="0" indent="0">
              <a:buNone/>
            </a:pPr>
            <a:r>
              <a:rPr lang="en-US"/>
              <a:t>    // Generic method to find the maximum of two comparable elements</a:t>
            </a:r>
            <a:endParaRPr lang="en-US"/>
          </a:p>
          <a:p>
            <a:pPr marL="0" indent="0">
              <a:buNone/>
            </a:pPr>
            <a:r>
              <a:rPr lang="en-US"/>
              <a:t>    public static &lt;T extends Comparable&lt;T&gt;&gt; T myMax(T x, T y) {</a:t>
            </a:r>
            <a:endParaRPr lang="en-US"/>
          </a:p>
          <a:p>
            <a:pPr marL="0" indent="0">
              <a:buNone/>
            </a:pPr>
            <a:r>
              <a:rPr lang="en-US"/>
              <a:t>        return (x.compareTo(y) &gt; 0) ? x : y;</a:t>
            </a:r>
            <a:endParaRPr lang="en-US"/>
          </a:p>
          <a:p>
            <a:pPr marL="0" indent="0">
              <a:buNone/>
            </a:pPr>
            <a:r>
              <a:rPr lang="en-US"/>
              <a:t>    }</a:t>
            </a:r>
            <a:endParaRPr lang="en-US"/>
          </a:p>
          <a:p>
            <a:pPr marL="0" indent="0">
              <a:buNone/>
            </a:pPr>
            <a:endParaRPr lang="en-US"/>
          </a:p>
          <a:p>
            <a:pPr marL="0" indent="0">
              <a:buNone/>
            </a:pPr>
            <a:r>
              <a:rPr lang="en-US"/>
              <a:t>    public static void main(String[] args) {</a:t>
            </a:r>
            <a:endParaRPr lang="en-US"/>
          </a:p>
          <a:p>
            <a:pPr marL="0" indent="0">
              <a:buNone/>
            </a:pPr>
            <a:r>
              <a:rPr lang="en-US"/>
              <a:t>        // Call myMax for Integer</a:t>
            </a:r>
            <a:endParaRPr lang="en-US"/>
          </a:p>
          <a:p>
            <a:pPr marL="0" indent="0">
              <a:buNone/>
            </a:pPr>
            <a:r>
              <a:rPr lang="en-US"/>
              <a:t>        System.out.println(myMax(3, 7));</a:t>
            </a:r>
            <a:endParaRPr lang="en-US"/>
          </a:p>
          <a:p>
            <a:pPr marL="0" indent="0">
              <a:buNone/>
            </a:pPr>
            <a:endParaRPr lang="en-US"/>
          </a:p>
          <a:p>
            <a:pPr marL="0" indent="0">
              <a:buNone/>
            </a:pPr>
            <a:r>
              <a:rPr lang="en-US"/>
              <a:t>  </a:t>
            </a:r>
            <a:r>
              <a:rPr lang="en-IN" altLang="en-US"/>
              <a:t>     </a:t>
            </a:r>
            <a:r>
              <a:rPr lang="en-US"/>
              <a:t>// Call myMax for Double</a:t>
            </a:r>
            <a:endParaRPr lang="en-US"/>
          </a:p>
          <a:p>
            <a:pPr marL="0" indent="0">
              <a:buNone/>
            </a:pPr>
            <a:r>
              <a:rPr lang="en-US"/>
              <a:t>        System.out.println(myMax(3.0, 7.0));</a:t>
            </a:r>
            <a:endParaRPr lang="en-US"/>
          </a:p>
          <a:p>
            <a:pPr marL="0" indent="0">
              <a:buNone/>
            </a:pPr>
            <a:endParaRPr lang="en-US"/>
          </a:p>
          <a:p>
            <a:pPr marL="0" indent="0">
              <a:buNone/>
            </a:pPr>
            <a:r>
              <a:rPr lang="en-US"/>
              <a:t>        // Call myMax for Character</a:t>
            </a:r>
            <a:endParaRPr lang="en-US"/>
          </a:p>
          <a:p>
            <a:pPr marL="0" indent="0">
              <a:buNone/>
            </a:pPr>
            <a:r>
              <a:rPr lang="en-US"/>
              <a:t>        System.out.println(myMax('g', 'e'));</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1" y="135218"/>
            <a:ext cx="9404723" cy="741082"/>
          </a:xfrm>
        </p:spPr>
        <p:txBody>
          <a:bodyPr/>
          <a:lstStyle/>
          <a:p>
            <a:r>
              <a:rPr lang="en-US" dirty="0"/>
              <a:t>Topics :</a:t>
            </a:r>
            <a:endParaRPr lang="en-IN" dirty="0"/>
          </a:p>
        </p:txBody>
      </p:sp>
      <p:sp>
        <p:nvSpPr>
          <p:cNvPr id="3" name="Content Placeholder 2"/>
          <p:cNvSpPr>
            <a:spLocks noGrp="1"/>
          </p:cNvSpPr>
          <p:nvPr>
            <p:ph idx="1"/>
          </p:nvPr>
        </p:nvSpPr>
        <p:spPr>
          <a:xfrm>
            <a:off x="419100" y="876300"/>
            <a:ext cx="11201400" cy="5981700"/>
          </a:xfrm>
        </p:spPr>
        <p:txBody>
          <a:bodyPr>
            <a:normAutofit fontScale="92500" lnSpcReduction="10000"/>
          </a:bodyPr>
          <a:lstStyle/>
          <a:p>
            <a:pPr marL="0" indent="0" algn="l" rtl="0" fontAlgn="base">
              <a:buNone/>
            </a:pPr>
            <a:r>
              <a:rPr lang="en-IN" sz="1800" b="0" i="0" dirty="0">
                <a:effectLst/>
                <a:latin typeface="Calibri" panose="020F0502020204030204" pitchFamily="34" charset="0"/>
              </a:rPr>
              <a:t>5.1 Introduction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5.2 Fundamentals of Subprograms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5.3 Design Issues for subprograms operations (trace of matrix, addition, transpose, multiplication, symmetric, upper/ lower triangular matrix)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5.4 Local Referencing Environments </a:t>
            </a:r>
            <a:endParaRPr lang="en-IN" sz="1800" b="0" i="0" dirty="0">
              <a:effectLst/>
              <a:latin typeface="Calibri" panose="020F0502020204030204" pitchFamily="34" charset="0"/>
            </a:endParaRPr>
          </a:p>
          <a:p>
            <a:pPr marL="0" indent="0" algn="l" rtl="0" fontAlgn="base">
              <a:buNone/>
            </a:pPr>
            <a:r>
              <a:rPr lang="en-IN" sz="1800" b="0" i="0" dirty="0">
                <a:effectLst/>
                <a:latin typeface="Calibri" panose="020F0502020204030204" pitchFamily="34" charset="0"/>
              </a:rPr>
              <a:t>5.5 Parameter-Passing Methods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5.6 Parameters That Are Subprograms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5.7 Overloaded Subprograms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5.8 Generic Subroutines, Generic Functions in C++, Generic Methods in Java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5.9 Design Issues for Functions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5.10 User-Defined Overloaded Operators Co-routines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5.11 Implementing Subprograms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5.12 The General Semantics of Calls and Returns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5.13 Implementing “Simple” Subprograms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5.14 Implementing Subprograms with Stack- Dynamic Local Variables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5.15 Nested Subprograms Blocks </a:t>
            </a:r>
            <a:endParaRPr lang="en-IN" b="0" i="0" dirty="0">
              <a:effectLst/>
              <a:latin typeface="Segoe UI" panose="020B0502040204020203" pitchFamily="34" charset="0"/>
            </a:endParaRPr>
          </a:p>
          <a:p>
            <a:pPr marL="0" indent="0" algn="l" rtl="0" fontAlgn="base">
              <a:buNone/>
            </a:pPr>
            <a:r>
              <a:rPr lang="en-IN" sz="1800" b="0" i="0" dirty="0">
                <a:effectLst/>
                <a:latin typeface="Calibri" panose="020F0502020204030204" pitchFamily="34" charset="0"/>
              </a:rPr>
              <a:t>5.16 Implementing Dynamic Scoping </a:t>
            </a:r>
            <a:endParaRPr lang="en-IN" b="0" i="0" dirty="0">
              <a:effectLst/>
              <a:latin typeface="Segoe UI" panose="020B0502040204020203" pitchFamily="34" charset="0"/>
            </a:endParaRPr>
          </a:p>
          <a:p>
            <a:pPr marL="0" indent="0" algn="l" rtl="0" fontAlgn="base">
              <a:buNone/>
            </a:pPr>
            <a:endParaRPr lang="en-IN" b="0" i="0" dirty="0">
              <a:effectLst/>
              <a:latin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5.1 Introduction</a:t>
            </a:r>
            <a:endParaRPr lang="en-IN" b="1" dirty="0"/>
          </a:p>
        </p:txBody>
      </p:sp>
      <p:sp>
        <p:nvSpPr>
          <p:cNvPr id="3" name="Content Placeholder 2"/>
          <p:cNvSpPr>
            <a:spLocks noGrp="1"/>
          </p:cNvSpPr>
          <p:nvPr>
            <p:ph idx="1"/>
          </p:nvPr>
        </p:nvSpPr>
        <p:spPr>
          <a:xfrm>
            <a:off x="300625" y="1282700"/>
            <a:ext cx="11624153" cy="5575300"/>
          </a:xfrm>
        </p:spPr>
        <p:txBody>
          <a:bodyPr>
            <a:normAutofit fontScale="92500"/>
          </a:bodyPr>
          <a:lstStyle/>
          <a:p>
            <a:pPr algn="just">
              <a:lnSpc>
                <a:spcPct val="150000"/>
              </a:lnSpc>
            </a:pPr>
            <a:r>
              <a:rPr lang="en-US" dirty="0"/>
              <a:t> </a:t>
            </a:r>
            <a:r>
              <a:rPr lang="en-US" sz="2600" dirty="0">
                <a:latin typeface="+mn-lt"/>
              </a:rPr>
              <a:t>Subprograms are the fundamental building blocks of programs and are therefore among the most important concepts in programming language design. </a:t>
            </a:r>
            <a:endParaRPr lang="en-US" sz="2600" dirty="0">
              <a:latin typeface="+mn-lt"/>
            </a:endParaRPr>
          </a:p>
          <a:p>
            <a:pPr marR="0" lvl="0" algn="just">
              <a:lnSpc>
                <a:spcPct val="107000"/>
              </a:lnSpc>
              <a:spcBef>
                <a:spcPts val="0"/>
              </a:spcBef>
              <a:spcAft>
                <a:spcPts val="0"/>
              </a:spcAft>
              <a:buFont typeface="Wingdings" panose="05000000000000000000" pitchFamily="2" charset="2"/>
              <a:buChar char="Ø"/>
            </a:pPr>
            <a:r>
              <a:rPr lang="en-US" sz="2600" dirty="0">
                <a:effectLst/>
                <a:latin typeface="+mn-lt"/>
                <a:ea typeface="Calibri" panose="020F0502020204030204" pitchFamily="34" charset="0"/>
                <a:cs typeface="Times New Roman" panose="02020603050405020304" pitchFamily="18" charset="0"/>
              </a:rPr>
              <a:t>Two fundamental abstraction facilities can be included in a programming language: </a:t>
            </a:r>
            <a:r>
              <a:rPr lang="en-US" sz="2600" b="1" dirty="0">
                <a:effectLst/>
                <a:latin typeface="+mn-lt"/>
                <a:ea typeface="Calibri" panose="020F0502020204030204" pitchFamily="34" charset="0"/>
                <a:cs typeface="Times New Roman" panose="02020603050405020304" pitchFamily="18" charset="0"/>
              </a:rPr>
              <a:t>process abstraction and data abstraction. </a:t>
            </a:r>
            <a:endParaRPr lang="en-US" sz="2600" dirty="0">
              <a:effectLst/>
              <a:latin typeface="+mn-lt"/>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600" dirty="0">
                <a:effectLst/>
                <a:latin typeface="+mn-lt"/>
                <a:ea typeface="Calibri" panose="020F0502020204030204" pitchFamily="34" charset="0"/>
                <a:cs typeface="Times New Roman" panose="02020603050405020304" pitchFamily="18" charset="0"/>
              </a:rPr>
              <a:t>In the early history of high-level programming languages, only process abstraction was included. </a:t>
            </a:r>
            <a:endParaRPr lang="en-US" sz="2600" dirty="0">
              <a:effectLst/>
              <a:latin typeface="+mn-lt"/>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buFont typeface="Wingdings" panose="05000000000000000000" pitchFamily="2" charset="2"/>
              <a:buChar char="Ø"/>
            </a:pPr>
            <a:r>
              <a:rPr lang="en-US" sz="2600" dirty="0">
                <a:effectLst/>
                <a:latin typeface="+mn-lt"/>
                <a:ea typeface="Calibri" panose="020F0502020204030204" pitchFamily="34" charset="0"/>
                <a:cs typeface="Times New Roman" panose="02020603050405020304" pitchFamily="18" charset="0"/>
              </a:rPr>
              <a:t>Process abstraction, in the form of subprograms, has been a central concept in all programming languages. </a:t>
            </a:r>
            <a:endParaRPr lang="en-US" sz="2600" dirty="0">
              <a:effectLst/>
              <a:latin typeface="+mn-lt"/>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buFont typeface="Wingdings" panose="05000000000000000000" pitchFamily="2" charset="2"/>
              <a:buChar char="Ø"/>
            </a:pPr>
            <a:r>
              <a:rPr lang="en-US" sz="2600" dirty="0">
                <a:effectLst/>
                <a:latin typeface="+mn-lt"/>
                <a:ea typeface="Calibri" panose="020F0502020204030204" pitchFamily="34" charset="0"/>
                <a:cs typeface="Times New Roman" panose="02020603050405020304" pitchFamily="18" charset="0"/>
              </a:rPr>
              <a:t>The methods of object-oriented languages are closely related to the subprograms. The primary way methods differ from subprograms is the way they are called and their associations with classes and objects.</a:t>
            </a:r>
            <a:endParaRPr lang="en-US" sz="2600" dirty="0">
              <a:effectLst/>
              <a:latin typeface="+mn-lt"/>
              <a:ea typeface="Calibri" panose="020F0502020204030204" pitchFamily="34" charset="0"/>
              <a:cs typeface="Times New Roman" panose="02020603050405020304" pitchFamily="18" charset="0"/>
            </a:endParaRPr>
          </a:p>
          <a:p>
            <a:pPr algn="just">
              <a:lnSpc>
                <a:spcPct val="150000"/>
              </a:lnSpc>
            </a:pPr>
            <a:endParaRPr lang="en-US" dirty="0"/>
          </a:p>
          <a:p>
            <a:pPr algn="just">
              <a:lnSpc>
                <a:spcPct val="150000"/>
              </a:lnSpc>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5.2 Fundaments of Subprograms</a:t>
            </a:r>
            <a:endParaRPr lang="en-IN" b="1" dirty="0"/>
          </a:p>
        </p:txBody>
      </p:sp>
      <p:sp>
        <p:nvSpPr>
          <p:cNvPr id="3" name="Content Placeholder 2"/>
          <p:cNvSpPr>
            <a:spLocks noGrp="1"/>
          </p:cNvSpPr>
          <p:nvPr>
            <p:ph idx="1"/>
          </p:nvPr>
        </p:nvSpPr>
        <p:spPr>
          <a:xfrm>
            <a:off x="300625" y="1282700"/>
            <a:ext cx="11624153" cy="5575300"/>
          </a:xfrm>
        </p:spPr>
        <p:txBody>
          <a:bodyPr>
            <a:normAutofit/>
          </a:bodyPr>
          <a:lstStyle/>
          <a:p>
            <a:pPr marL="342900" marR="0" lvl="0" indent="-342900">
              <a:lnSpc>
                <a:spcPct val="107000"/>
              </a:lnSpc>
              <a:spcBef>
                <a:spcPts val="0"/>
              </a:spcBef>
              <a:spcAft>
                <a:spcPts val="0"/>
              </a:spcAft>
              <a:buFont typeface="+mj-lt"/>
              <a:buAutoNum type="alphaLcParenR"/>
            </a:pPr>
            <a:r>
              <a:rPr lang="en-US" sz="4000" dirty="0"/>
              <a:t> </a:t>
            </a:r>
            <a:r>
              <a:rPr lang="en-US" sz="3600" b="1" dirty="0">
                <a:effectLst/>
                <a:latin typeface="Calibri" panose="020F0502020204030204" pitchFamily="34" charset="0"/>
                <a:ea typeface="Calibri" panose="020F0502020204030204" pitchFamily="34" charset="0"/>
                <a:cs typeface="Times New Roman" panose="02020603050405020304" pitchFamily="18" charset="0"/>
              </a:rPr>
              <a:t>General Subprogram Characteristics: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3200" dirty="0">
                <a:effectLst/>
                <a:latin typeface="Calibri" panose="020F0502020204030204" pitchFamily="34" charset="0"/>
                <a:ea typeface="Calibri" panose="020F0502020204030204" pitchFamily="34" charset="0"/>
                <a:cs typeface="Times New Roman" panose="02020603050405020304" pitchFamily="18" charset="0"/>
              </a:rPr>
              <a:t>Each subprogram has a single-entry point.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3200" dirty="0">
                <a:effectLst/>
                <a:latin typeface="Calibri" panose="020F0502020204030204" pitchFamily="34" charset="0"/>
                <a:ea typeface="Calibri" panose="020F0502020204030204" pitchFamily="34" charset="0"/>
                <a:cs typeface="Times New Roman" panose="02020603050405020304" pitchFamily="18" charset="0"/>
              </a:rPr>
              <a:t>The calling program unit is suspended during the execution of the called subprogram, which implies that there is only one subprogram in execution at any given time.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Times New Roman" panose="02020603050405020304" pitchFamily="18" charset="0"/>
              </a:rPr>
              <a:t>Control always returns to the caller when the subprogram execution terminates.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dirty="0"/>
          </a:p>
          <a:p>
            <a:pPr algn="just">
              <a:lnSpc>
                <a:spcPct val="150000"/>
              </a:lnSpc>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5.2 Fundaments of Subprograms</a:t>
            </a:r>
            <a:endParaRPr lang="en-IN" b="1" dirty="0"/>
          </a:p>
        </p:txBody>
      </p:sp>
      <p:sp>
        <p:nvSpPr>
          <p:cNvPr id="3" name="Content Placeholder 2"/>
          <p:cNvSpPr>
            <a:spLocks noGrp="1"/>
          </p:cNvSpPr>
          <p:nvPr>
            <p:ph idx="1"/>
          </p:nvPr>
        </p:nvSpPr>
        <p:spPr>
          <a:xfrm>
            <a:off x="300625" y="1282700"/>
            <a:ext cx="11624153" cy="5575300"/>
          </a:xfrm>
        </p:spPr>
        <p:txBody>
          <a:bodyPr>
            <a:normAutofit/>
          </a:bodyPr>
          <a:lstStyle/>
          <a:p>
            <a:pPr marL="342900" marR="0" lvl="0" indent="-342900">
              <a:lnSpc>
                <a:spcPct val="107000"/>
              </a:lnSpc>
              <a:spcBef>
                <a:spcPts val="0"/>
              </a:spcBef>
              <a:spcAft>
                <a:spcPts val="0"/>
              </a:spcAft>
              <a:buFont typeface="+mj-lt"/>
              <a:buAutoNum type="alphaLcParenR"/>
            </a:pPr>
            <a:r>
              <a:rPr lang="en-US" sz="4000" dirty="0"/>
              <a:t> </a:t>
            </a:r>
            <a:r>
              <a:rPr lang="en-US" sz="3600" b="1" dirty="0">
                <a:effectLst/>
                <a:latin typeface="Calibri" panose="020F0502020204030204" pitchFamily="34" charset="0"/>
                <a:ea typeface="Calibri" panose="020F0502020204030204" pitchFamily="34" charset="0"/>
                <a:cs typeface="Times New Roman" panose="02020603050405020304" pitchFamily="18" charset="0"/>
              </a:rPr>
              <a:t>General Subprogram Characteristics: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3200" dirty="0">
                <a:effectLst/>
                <a:latin typeface="Calibri" panose="020F0502020204030204" pitchFamily="34" charset="0"/>
                <a:ea typeface="Calibri" panose="020F0502020204030204" pitchFamily="34" charset="0"/>
                <a:cs typeface="Times New Roman" panose="02020603050405020304" pitchFamily="18" charset="0"/>
              </a:rPr>
              <a:t>Each subprogram has a single-entry point.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3200" dirty="0">
                <a:effectLst/>
                <a:latin typeface="Calibri" panose="020F0502020204030204" pitchFamily="34" charset="0"/>
                <a:ea typeface="Calibri" panose="020F0502020204030204" pitchFamily="34" charset="0"/>
                <a:cs typeface="Times New Roman" panose="02020603050405020304" pitchFamily="18" charset="0"/>
              </a:rPr>
              <a:t>The calling program unit is suspended during the execution of the called subprogram, which implies that there is only one subprogram in execution at any given time.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Times New Roman" panose="02020603050405020304" pitchFamily="18" charset="0"/>
              </a:rPr>
              <a:t>Control always returns to the caller when the subprogram execution terminates.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dirty="0"/>
          </a:p>
          <a:p>
            <a:pPr algn="just">
              <a:lnSpc>
                <a:spcPct val="150000"/>
              </a:lnSpc>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5.2 Fundaments of Subprograms</a:t>
            </a:r>
            <a:endParaRPr lang="en-IN" b="1" dirty="0"/>
          </a:p>
        </p:txBody>
      </p:sp>
      <p:sp>
        <p:nvSpPr>
          <p:cNvPr id="3" name="Content Placeholder 2"/>
          <p:cNvSpPr>
            <a:spLocks noGrp="1"/>
          </p:cNvSpPr>
          <p:nvPr>
            <p:ph idx="1"/>
          </p:nvPr>
        </p:nvSpPr>
        <p:spPr>
          <a:xfrm>
            <a:off x="300625" y="1282700"/>
            <a:ext cx="11624153" cy="5575300"/>
          </a:xfrm>
        </p:spPr>
        <p:txBody>
          <a:bodyPr>
            <a:normAutofit/>
          </a:bodyPr>
          <a:lstStyle/>
          <a:p>
            <a:pPr marL="0" marR="0" lvl="0" indent="0">
              <a:lnSpc>
                <a:spcPct val="107000"/>
              </a:lnSpc>
              <a:spcBef>
                <a:spcPts val="0"/>
              </a:spcBef>
              <a:spcAft>
                <a:spcPts val="0"/>
              </a:spcAft>
              <a:buNone/>
            </a:pPr>
            <a:r>
              <a:rPr lang="en-US" sz="4000" b="1" dirty="0">
                <a:effectLst/>
                <a:latin typeface="Calibri" panose="020F0502020204030204" pitchFamily="34" charset="0"/>
                <a:ea typeface="Calibri" panose="020F0502020204030204" pitchFamily="34" charset="0"/>
                <a:cs typeface="Times New Roman" panose="02020603050405020304" pitchFamily="18" charset="0"/>
              </a:rPr>
              <a:t>b) </a:t>
            </a:r>
            <a:r>
              <a:rPr lang="en-US" sz="4000" b="1" dirty="0">
                <a:latin typeface="Calibri" panose="020F0502020204030204" pitchFamily="34" charset="0"/>
                <a:cs typeface="Times New Roman" panose="02020603050405020304" pitchFamily="18" charset="0"/>
              </a:rPr>
              <a:t>Basic Definitions :</a:t>
            </a:r>
            <a:endParaRPr lang="en-US" sz="4000" b="1" dirty="0">
              <a:latin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b="1" dirty="0">
                <a:latin typeface="Calibri" panose="020F0502020204030204" pitchFamily="34" charset="0"/>
                <a:ea typeface="Calibri" panose="020F0502020204030204" pitchFamily="34" charset="0"/>
                <a:cs typeface="Times New Roman" panose="02020603050405020304" pitchFamily="18" charset="0"/>
              </a:rPr>
              <a:t>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ubprogram definition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Subprogram call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subprogram header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body of subprograms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parameter profile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protocol of a subprogram</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Subprogram declarations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algn="just">
              <a:lnSpc>
                <a:spcPct val="150000"/>
              </a:lnSpc>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5.2 Fundaments of Subprograms</a:t>
            </a:r>
            <a:endParaRPr lang="en-IN" b="1" dirty="0"/>
          </a:p>
        </p:txBody>
      </p:sp>
      <p:sp>
        <p:nvSpPr>
          <p:cNvPr id="3" name="Content Placeholder 2"/>
          <p:cNvSpPr>
            <a:spLocks noGrp="1"/>
          </p:cNvSpPr>
          <p:nvPr>
            <p:ph idx="1"/>
          </p:nvPr>
        </p:nvSpPr>
        <p:spPr>
          <a:xfrm>
            <a:off x="300625" y="1282700"/>
            <a:ext cx="11624153" cy="5575300"/>
          </a:xfrm>
        </p:spPr>
        <p:txBody>
          <a:bodyPr>
            <a:normAutofit lnSpcReduction="10000"/>
          </a:bodyPr>
          <a:lstStyle/>
          <a:p>
            <a:pPr marL="0" marR="0" lvl="0" indent="0">
              <a:lnSpc>
                <a:spcPct val="107000"/>
              </a:lnSpc>
              <a:spcBef>
                <a:spcPts val="0"/>
              </a:spcBef>
              <a:spcAft>
                <a:spcPts val="0"/>
              </a:spcAft>
              <a:buNone/>
            </a:pPr>
            <a:r>
              <a:rPr lang="en-US" sz="4000" b="1" dirty="0">
                <a:latin typeface="Calibri" panose="020F0502020204030204" pitchFamily="34" charset="0"/>
                <a:ea typeface="Calibri" panose="020F0502020204030204" pitchFamily="34" charset="0"/>
                <a:cs typeface="Times New Roman" panose="02020603050405020304" pitchFamily="18" charset="0"/>
              </a:rPr>
              <a:t>c</a:t>
            </a:r>
            <a:r>
              <a:rPr lang="en-US" sz="4000" b="1" dirty="0">
                <a:effectLst/>
                <a:latin typeface="Calibri" panose="020F0502020204030204" pitchFamily="34" charset="0"/>
                <a:ea typeface="Calibri" panose="020F0502020204030204" pitchFamily="34" charset="0"/>
                <a:cs typeface="Times New Roman" panose="02020603050405020304" pitchFamily="18" charset="0"/>
              </a:rPr>
              <a:t>) </a:t>
            </a:r>
            <a:r>
              <a:rPr lang="en-US" sz="4000" b="1" dirty="0">
                <a:latin typeface="Calibri" panose="020F0502020204030204" pitchFamily="34" charset="0"/>
                <a:cs typeface="Times New Roman" panose="02020603050405020304" pitchFamily="18" charset="0"/>
              </a:rPr>
              <a:t>Parameters :</a:t>
            </a:r>
            <a:endParaRPr lang="en-US" sz="4000" b="1" dirty="0">
              <a:latin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There are two ways that a non-method subprogram can gain access to the data that it is to process: through direct access to nonlocal variables (declared elsewhere but visible in the subprogram) or through parameter passing.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buFont typeface="Wingdings" panose="05000000000000000000" pitchFamily="2" charset="2"/>
              <a:buChar char="Ø"/>
            </a:pPr>
            <a:r>
              <a:rPr lang="en-US" sz="2800" dirty="0">
                <a:latin typeface="Calibri" panose="020F0502020204030204" pitchFamily="34" charset="0"/>
                <a:ea typeface="Calibri" panose="020F0502020204030204" pitchFamily="34" charset="0"/>
                <a:cs typeface="Times New Roman" panose="02020603050405020304" pitchFamily="18" charset="0"/>
              </a:rPr>
              <a:t>Types of parameters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mj-lt"/>
              <a:buAutoNum type="arabicPeriod"/>
            </a:pPr>
            <a:r>
              <a:rPr lang="en-US" sz="2400" dirty="0">
                <a:solidFill>
                  <a:srgbClr val="FFC000"/>
                </a:solidFill>
                <a:latin typeface="Calibri" panose="020F0502020204030204" pitchFamily="34" charset="0"/>
                <a:ea typeface="Calibri" panose="020F0502020204030204" pitchFamily="34" charset="0"/>
                <a:cs typeface="Times New Roman" panose="02020603050405020304" pitchFamily="18" charset="0"/>
              </a:rPr>
              <a:t>Formal parameters</a:t>
            </a:r>
            <a:endParaRPr lang="en-US" sz="24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mj-lt"/>
              <a:buAutoNum type="arabicPeriod"/>
            </a:pPr>
            <a:r>
              <a:rPr lang="en-US" sz="2400" dirty="0">
                <a:solidFill>
                  <a:srgbClr val="FFC000"/>
                </a:solidFill>
                <a:latin typeface="Calibri" panose="020F0502020204030204" pitchFamily="34" charset="0"/>
                <a:ea typeface="Calibri" panose="020F0502020204030204" pitchFamily="34" charset="0"/>
                <a:cs typeface="Times New Roman" panose="02020603050405020304" pitchFamily="18" charset="0"/>
              </a:rPr>
              <a:t>Actual parameters</a:t>
            </a:r>
            <a:endParaRPr lang="en-US" sz="24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mj-lt"/>
              <a:buAutoNum type="arabicPeriod"/>
            </a:pPr>
            <a:r>
              <a:rPr lang="en-US" sz="2400" dirty="0">
                <a:solidFill>
                  <a:srgbClr val="FFC000"/>
                </a:solidFill>
                <a:latin typeface="Calibri" panose="020F0502020204030204" pitchFamily="34" charset="0"/>
                <a:ea typeface="Calibri" panose="020F0502020204030204" pitchFamily="34" charset="0"/>
                <a:cs typeface="Times New Roman" panose="02020603050405020304" pitchFamily="18" charset="0"/>
              </a:rPr>
              <a:t>Positional parameters</a:t>
            </a:r>
            <a:endParaRPr lang="en-US" sz="24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mj-lt"/>
              <a:buAutoNum type="arabicPeriod"/>
            </a:pPr>
            <a:r>
              <a:rPr lang="en-US" sz="2400" dirty="0">
                <a:solidFill>
                  <a:srgbClr val="FFC000"/>
                </a:solidFill>
                <a:latin typeface="Calibri" panose="020F0502020204030204" pitchFamily="34" charset="0"/>
                <a:ea typeface="Calibri" panose="020F0502020204030204" pitchFamily="34" charset="0"/>
                <a:cs typeface="Times New Roman" panose="02020603050405020304" pitchFamily="18" charset="0"/>
              </a:rPr>
              <a:t>Keyword parameters</a:t>
            </a:r>
            <a:endParaRPr lang="en-US" sz="24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Bef>
                <a:spcPts val="0"/>
              </a:spcBef>
              <a:spcAft>
                <a:spcPts val="800"/>
              </a:spcAft>
              <a:buFont typeface="+mj-lt"/>
              <a:buAutoNum type="arabicPeriod"/>
            </a:pPr>
            <a:r>
              <a:rPr lang="en-US" sz="2400" dirty="0">
                <a:solidFill>
                  <a:srgbClr val="FFC000"/>
                </a:solidFill>
                <a:latin typeface="Calibri" panose="020F0502020204030204" pitchFamily="34" charset="0"/>
                <a:ea typeface="Calibri" panose="020F0502020204030204" pitchFamily="34" charset="0"/>
                <a:cs typeface="Times New Roman" panose="02020603050405020304" pitchFamily="18" charset="0"/>
              </a:rPr>
              <a:t>Default parameters </a:t>
            </a:r>
            <a:endParaRPr lang="en-US" sz="2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FFC000"/>
              </a:solidFill>
            </a:endParaRPr>
          </a:p>
          <a:p>
            <a:pPr algn="just">
              <a:lnSpc>
                <a:spcPct val="150000"/>
              </a:lnSpc>
            </a:pPr>
            <a:endParaRPr lang="en-US" dirty="0">
              <a:solidFill>
                <a:srgbClr val="FFC000"/>
              </a:solidFill>
            </a:endParaRPr>
          </a:p>
        </p:txBody>
      </p:sp>
      <p:sp>
        <p:nvSpPr>
          <p:cNvPr id="4" name="Text Box 3"/>
          <p:cNvSpPr txBox="1"/>
          <p:nvPr/>
        </p:nvSpPr>
        <p:spPr>
          <a:xfrm>
            <a:off x="6057265" y="3583940"/>
            <a:ext cx="3394710" cy="2584450"/>
          </a:xfrm>
          <a:prstGeom prst="rect">
            <a:avLst/>
          </a:prstGeom>
          <a:noFill/>
        </p:spPr>
        <p:txBody>
          <a:bodyPr wrap="square" rtlCol="0">
            <a:spAutoFit/>
          </a:bodyPr>
          <a:p>
            <a:r>
              <a:rPr lang="en-IN" altLang="en-US"/>
              <a:t>Two ways to non method subprogram get direc t Access to that process:</a:t>
            </a:r>
            <a:endParaRPr lang="en-IN" altLang="en-US"/>
          </a:p>
          <a:p>
            <a:endParaRPr lang="en-IN" altLang="en-US"/>
          </a:p>
          <a:p>
            <a:r>
              <a:rPr lang="en-IN" altLang="en-US"/>
              <a:t>1.through Direct Access to non locat variable(gloabal Variable ..)</a:t>
            </a:r>
            <a:endParaRPr lang="en-IN" altLang="en-US"/>
          </a:p>
          <a:p>
            <a:r>
              <a:rPr lang="en-IN" altLang="en-US"/>
              <a:t>2.through passing parameters</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5.2 Fundaments of Subprograms</a:t>
            </a:r>
            <a:endParaRPr lang="en-IN" b="1" dirty="0"/>
          </a:p>
        </p:txBody>
      </p:sp>
      <p:sp>
        <p:nvSpPr>
          <p:cNvPr id="3" name="Content Placeholder 2"/>
          <p:cNvSpPr>
            <a:spLocks noGrp="1"/>
          </p:cNvSpPr>
          <p:nvPr>
            <p:ph idx="1"/>
          </p:nvPr>
        </p:nvSpPr>
        <p:spPr>
          <a:xfrm>
            <a:off x="300625" y="1282700"/>
            <a:ext cx="11624153" cy="5575300"/>
          </a:xfrm>
        </p:spPr>
        <p:txBody>
          <a:bodyPr>
            <a:normAutofit/>
          </a:bodyPr>
          <a:lstStyle/>
          <a:p>
            <a:pPr marL="0" marR="0" lvl="0" indent="0">
              <a:lnSpc>
                <a:spcPct val="107000"/>
              </a:lnSpc>
              <a:spcBef>
                <a:spcPts val="0"/>
              </a:spcBef>
              <a:spcAft>
                <a:spcPts val="0"/>
              </a:spcAft>
              <a:buNone/>
            </a:pPr>
            <a:r>
              <a:rPr lang="en-US" sz="4000" b="1" dirty="0">
                <a:effectLst/>
                <a:latin typeface="Calibri" panose="020F0502020204030204" pitchFamily="34" charset="0"/>
                <a:ea typeface="Calibri" panose="020F0502020204030204" pitchFamily="34" charset="0"/>
                <a:cs typeface="Times New Roman" panose="02020603050405020304" pitchFamily="18" charset="0"/>
              </a:rPr>
              <a:t>d) </a:t>
            </a:r>
            <a:r>
              <a:rPr lang="en-US" sz="4000" b="1" dirty="0">
                <a:latin typeface="Calibri" panose="020F0502020204030204" pitchFamily="34" charset="0"/>
                <a:cs typeface="Times New Roman" panose="02020603050405020304" pitchFamily="18" charset="0"/>
              </a:rPr>
              <a:t>Procedures and functions :</a:t>
            </a:r>
            <a:endParaRPr lang="en-US" sz="4000" b="1" dirty="0">
              <a:latin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There are two distinct categories of subprograms—procedures and functions—both of which can be viewed as approaches to extending the language.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All subprograms are collections of statements that define parameterized computations.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Functions return values and procedures do not.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In most languages that do not include procedures as a separate form of subprogram, functions can be defined not to return values and they can be used as procedures.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computations of a procedure are enacted by single call statements. In effect, procedures define new statements. For example, if a particular language does not have a sort statement, a user can build a procedure to sort arrays of data and use a call to that procedure in place of the unavailable sort statement.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In Ada, procedures are called just that; in Fortran, they are called subroutines.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Most other languages do not support procedures.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algn="just">
              <a:lnSpc>
                <a:spcPct val="150000"/>
              </a:lnSpc>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25" y="452718"/>
            <a:ext cx="11624153" cy="1400530"/>
          </a:xfrm>
        </p:spPr>
        <p:txBody>
          <a:bodyPr/>
          <a:lstStyle/>
          <a:p>
            <a:r>
              <a:rPr lang="en-US" sz="4000" b="1" dirty="0"/>
              <a:t>5.3 Design Issues for subprograms operations  </a:t>
            </a:r>
            <a:endParaRPr lang="en-IN" sz="4000" b="1" dirty="0"/>
          </a:p>
        </p:txBody>
      </p:sp>
      <p:sp>
        <p:nvSpPr>
          <p:cNvPr id="3" name="Content Placeholder 2"/>
          <p:cNvSpPr>
            <a:spLocks noGrp="1"/>
          </p:cNvSpPr>
          <p:nvPr>
            <p:ph idx="1"/>
          </p:nvPr>
        </p:nvSpPr>
        <p:spPr>
          <a:xfrm>
            <a:off x="300625" y="1282700"/>
            <a:ext cx="11624153" cy="5575300"/>
          </a:xfrm>
        </p:spPr>
        <p:txBody>
          <a:bodyPr>
            <a:normAutofit lnSpcReduction="10000"/>
          </a:bodyPr>
          <a:lstStyle/>
          <a:p>
            <a:pPr marL="342900" marR="0" lvl="0" indent="-342900" algn="just">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Are local variables statically or dynamically allocated?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Can subprogram definitions appear in other subprogram definitions?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parameter-passing method or methods are used?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Are the types of the actual parameters checked against the types of the formal parameters?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If subprograms can be passed as parameters and subprograms can be nested, what is the referencing environment of a passed subprogram?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Can subprograms be overloaded?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An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overloaded subprogram</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one that has the same name as another subprogram in 	the same referencing 	environment. A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generic subprogram</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one whose computation 	can be done on data of different types in different 	calls. A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closure</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a nested 	subprogram and its referencing environment, which together allow the subprogram to 	be 	called from anywhere in a program.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startAt="7"/>
            </a:pPr>
            <a:r>
              <a:rPr lang="en-US" sz="2400" dirty="0">
                <a:effectLst/>
                <a:latin typeface="Calibri" panose="020F0502020204030204" pitchFamily="34" charset="0"/>
                <a:ea typeface="Calibri" panose="020F0502020204030204" pitchFamily="34" charset="0"/>
                <a:cs typeface="Times New Roman" panose="02020603050405020304" pitchFamily="18" charset="0"/>
              </a:rPr>
              <a:t>Can subprograms be generic?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startAt="7"/>
            </a:pPr>
            <a:r>
              <a:rPr lang="en-US" sz="2400" dirty="0">
                <a:effectLst/>
                <a:latin typeface="Calibri" panose="020F0502020204030204" pitchFamily="34" charset="0"/>
                <a:ea typeface="Calibri" panose="020F0502020204030204" pitchFamily="34" charset="0"/>
                <a:cs typeface="Times New Roman" panose="02020603050405020304" pitchFamily="18" charset="0"/>
              </a:rPr>
              <a:t>If the language allows nested subprograms, are closures supported?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0</TotalTime>
  <Words>12021</Words>
  <Application>WPS Presentation</Application>
  <PresentationFormat>Widescreen</PresentationFormat>
  <Paragraphs>246</Paragraphs>
  <Slides>18</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Wingdings 3</vt:lpstr>
      <vt:lpstr>Arial</vt:lpstr>
      <vt:lpstr>Calibri</vt:lpstr>
      <vt:lpstr>Segoe UI</vt:lpstr>
      <vt:lpstr>Times New Roman</vt:lpstr>
      <vt:lpstr>Calibri</vt:lpstr>
      <vt:lpstr>Times New Roman</vt:lpstr>
      <vt:lpstr>Century Gothic</vt:lpstr>
      <vt:lpstr>Microsoft YaHei</vt:lpstr>
      <vt:lpstr>Arial Unicode MS</vt:lpstr>
      <vt:lpstr>Ion</vt:lpstr>
      <vt:lpstr>Chapter 5</vt:lpstr>
      <vt:lpstr>Topics :</vt:lpstr>
      <vt:lpstr>5.1 Introduction</vt:lpstr>
      <vt:lpstr>5.2 Fundaments of Subprograms</vt:lpstr>
      <vt:lpstr>5.2 Fundaments of Subprograms</vt:lpstr>
      <vt:lpstr>5.2 Fundaments of Subprograms</vt:lpstr>
      <vt:lpstr>5.2 Fundaments of Subprograms</vt:lpstr>
      <vt:lpstr>5.2 Fundaments of Subprograms</vt:lpstr>
      <vt:lpstr>5.3 Design Issues for subprograms operations  </vt:lpstr>
      <vt:lpstr>5.4 Local Referencing Environments </vt:lpstr>
      <vt:lpstr>5.4 Local Referencing Environments </vt:lpstr>
      <vt:lpstr>5.5 Parameter-Passing Methods  (3. What parameter-passing method or methods are used?) </vt:lpstr>
      <vt:lpstr>Type Checking Parameters: (4. Are the types of the actual parameters checked against the types of the formal parameters?)  </vt:lpstr>
      <vt:lpstr>5.6 Parameters That Are Subprograms :  (5. If subprograms can be passed as parameters and subprograms can be nested, what is the referencing environment of a passed subprogram?) </vt:lpstr>
      <vt:lpstr>5.6 Parameters That Are Subprograms :  (5. If subprograms can be passed as parameters and subprograms can be nested, what is the referencing environment of a passed subprogram?) </vt:lpstr>
      <vt:lpstr>5.7 Overloaded Subprograms :  (6. Can subprograms be overloaded?) </vt:lpstr>
      <vt:lpstr>5.8 Generic Subroutines, Generic Functions in C++, Generic Methods in Java : (7. an subprograms be generic?)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admin</dc:creator>
  <cp:lastModifiedBy>Harshal Ahire</cp:lastModifiedBy>
  <cp:revision>232</cp:revision>
  <dcterms:created xsi:type="dcterms:W3CDTF">2024-10-16T09:32:00Z</dcterms:created>
  <dcterms:modified xsi:type="dcterms:W3CDTF">2024-11-13T08:40:32Z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422E07DCB0F14A10AC2A62E211CC014D_12</vt:lpwstr>
  </property>
  <property fmtid="{D5CDD505-2E9C-101B-9397-08002B2CF9AE}" pid="3" name="KSOProductBuildVer">
    <vt:lpwstr>1033-12.2.0.18607</vt:lpwstr>
  </property>
</Properties>
</file>