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79" r:id="rId3"/>
    <p:sldId id="260" r:id="rId4"/>
    <p:sldId id="262" r:id="rId5"/>
    <p:sldId id="266" r:id="rId6"/>
    <p:sldId id="268" r:id="rId7"/>
    <p:sldId id="270" r:id="rId8"/>
    <p:sldId id="273" r:id="rId9"/>
    <p:sldId id="281" r:id="rId10"/>
    <p:sldId id="293" r:id="rId11"/>
    <p:sldId id="305" r:id="rId12"/>
    <p:sldId id="308" r:id="rId13"/>
    <p:sldId id="312" r:id="rId14"/>
    <p:sldId id="313" r:id="rId15"/>
    <p:sldId id="314" r:id="rId16"/>
    <p:sldId id="315" r:id="rId17"/>
    <p:sldId id="316" r:id="rId18"/>
    <p:sldId id="321" r:id="rId19"/>
    <p:sldId id="324" r:id="rId20"/>
    <p:sldId id="327" r:id="rId21"/>
    <p:sldId id="332" r:id="rId22"/>
    <p:sldId id="338" r:id="rId23"/>
    <p:sldId id="341" r:id="rId24"/>
    <p:sldId id="350" r:id="rId25"/>
    <p:sldId id="352" r:id="rId26"/>
    <p:sldId id="359" r:id="rId27"/>
    <p:sldId id="378" r:id="rId28"/>
  </p:sldIdLst>
  <p:sldSz cx="5765800" cy="3600450"/>
  <p:notesSz cx="5765800" cy="3600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660"/>
  </p:normalViewPr>
  <p:slideViewPr>
    <p:cSldViewPr>
      <p:cViewPr>
        <p:scale>
          <a:sx n="160" d="100"/>
          <a:sy n="160" d="100"/>
        </p:scale>
        <p:origin x="110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70" y="75486"/>
            <a:ext cx="552025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2016252"/>
            <a:ext cx="4036060" cy="90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12-Nov-24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47A83"/>
                </a:solidFill>
                <a:latin typeface="Trebuchet MS"/>
                <a:cs typeface="Trebuchet MS"/>
              </a:defRPr>
            </a:lvl1pPr>
          </a:lstStyle>
          <a:p>
            <a:pPr marL="6921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/40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CF6E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47A8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12-Nov-24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47A83"/>
                </a:solidFill>
                <a:latin typeface="Trebuchet MS"/>
                <a:cs typeface="Trebuchet MS"/>
              </a:defRPr>
            </a:lvl1pPr>
          </a:lstStyle>
          <a:p>
            <a:pPr marL="6921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/40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CF6E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12-Nov-24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47A83"/>
                </a:solidFill>
                <a:latin typeface="Trebuchet MS"/>
                <a:cs typeface="Trebuchet MS"/>
              </a:defRPr>
            </a:lvl1pPr>
          </a:lstStyle>
          <a:p>
            <a:pPr marL="6921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/40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CF6E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12-Nov-24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47A83"/>
                </a:solidFill>
                <a:latin typeface="Trebuchet MS"/>
                <a:cs typeface="Trebuchet MS"/>
              </a:defRPr>
            </a:lvl1pPr>
          </a:lstStyle>
          <a:p>
            <a:pPr marL="6921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/40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12-Nov-24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47A83"/>
                </a:solidFill>
                <a:latin typeface="Trebuchet MS"/>
                <a:cs typeface="Trebuchet MS"/>
              </a:defRPr>
            </a:lvl1pPr>
          </a:lstStyle>
          <a:p>
            <a:pPr marL="6921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/40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600450"/>
          </a:xfrm>
          <a:custGeom>
            <a:avLst/>
            <a:gdLst/>
            <a:ahLst/>
            <a:cxnLst/>
            <a:rect l="l" t="t" r="r" b="b"/>
            <a:pathLst>
              <a:path w="5760085" h="3600450">
                <a:moveTo>
                  <a:pt x="5759996" y="0"/>
                </a:moveTo>
                <a:lnTo>
                  <a:pt x="0" y="0"/>
                </a:lnTo>
                <a:lnTo>
                  <a:pt x="0" y="3600005"/>
                </a:lnTo>
                <a:lnTo>
                  <a:pt x="5759996" y="3600005"/>
                </a:lnTo>
                <a:lnTo>
                  <a:pt x="5759996" y="0"/>
                </a:lnTo>
                <a:close/>
              </a:path>
            </a:pathLst>
          </a:custGeom>
          <a:solidFill>
            <a:srgbClr val="FCF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75920"/>
          </a:xfrm>
          <a:custGeom>
            <a:avLst/>
            <a:gdLst/>
            <a:ahLst/>
            <a:cxnLst/>
            <a:rect l="l" t="t" r="r" b="b"/>
            <a:pathLst>
              <a:path w="5760085" h="375920">
                <a:moveTo>
                  <a:pt x="5759996" y="0"/>
                </a:moveTo>
                <a:lnTo>
                  <a:pt x="0" y="0"/>
                </a:lnTo>
                <a:lnTo>
                  <a:pt x="0" y="375539"/>
                </a:lnTo>
                <a:lnTo>
                  <a:pt x="5759996" y="375539"/>
                </a:lnTo>
                <a:lnTo>
                  <a:pt x="5759996" y="0"/>
                </a:lnTo>
                <a:close/>
              </a:path>
            </a:pathLst>
          </a:custGeom>
          <a:solidFill>
            <a:srgbClr val="647A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5486"/>
            <a:ext cx="552025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CF6E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245" y="917332"/>
            <a:ext cx="4985308" cy="152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647A8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348418"/>
            <a:ext cx="1845056" cy="180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348418"/>
            <a:ext cx="1326134" cy="180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12-Nov-24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66537" y="3311304"/>
            <a:ext cx="325754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47A83"/>
                </a:solidFill>
                <a:latin typeface="Trebuchet MS"/>
                <a:cs typeface="Trebuchet MS"/>
              </a:defRPr>
            </a:lvl1pPr>
          </a:lstStyle>
          <a:p>
            <a:pPr marL="6921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600450"/>
          </a:xfrm>
          <a:custGeom>
            <a:avLst/>
            <a:gdLst/>
            <a:ahLst/>
            <a:cxnLst/>
            <a:rect l="l" t="t" r="r" b="b"/>
            <a:pathLst>
              <a:path w="5760085" h="3600450">
                <a:moveTo>
                  <a:pt x="5759996" y="0"/>
                </a:moveTo>
                <a:lnTo>
                  <a:pt x="0" y="0"/>
                </a:lnTo>
                <a:lnTo>
                  <a:pt x="0" y="3600005"/>
                </a:lnTo>
                <a:lnTo>
                  <a:pt x="5759996" y="3600005"/>
                </a:lnTo>
                <a:lnTo>
                  <a:pt x="5759996" y="0"/>
                </a:lnTo>
                <a:close/>
              </a:path>
            </a:pathLst>
          </a:custGeom>
          <a:solidFill>
            <a:srgbClr val="FCF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928862"/>
            <a:ext cx="1295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0" dirty="0">
                <a:solidFill>
                  <a:srgbClr val="647A83"/>
                </a:solidFill>
              </a:rPr>
              <a:t>C</a:t>
            </a:r>
            <a:r>
              <a:rPr sz="1400" spc="-80" dirty="0">
                <a:solidFill>
                  <a:srgbClr val="647A83"/>
                </a:solidFill>
              </a:rPr>
              <a:t>ONT</a:t>
            </a:r>
            <a:r>
              <a:rPr sz="1400" spc="-90" dirty="0">
                <a:solidFill>
                  <a:srgbClr val="647A83"/>
                </a:solidFill>
              </a:rPr>
              <a:t>R</a:t>
            </a:r>
            <a:r>
              <a:rPr sz="1400" spc="-65" dirty="0">
                <a:solidFill>
                  <a:srgbClr val="647A83"/>
                </a:solidFill>
              </a:rPr>
              <a:t>OL </a:t>
            </a:r>
            <a:r>
              <a:rPr sz="1400" spc="-40" dirty="0">
                <a:solidFill>
                  <a:srgbClr val="647A83"/>
                </a:solidFill>
              </a:rPr>
              <a:t>F</a:t>
            </a:r>
            <a:r>
              <a:rPr sz="1400" spc="-55" dirty="0">
                <a:solidFill>
                  <a:srgbClr val="647A83"/>
                </a:solidFill>
              </a:rPr>
              <a:t>L</a:t>
            </a:r>
            <a:r>
              <a:rPr sz="1400" spc="-110" dirty="0">
                <a:solidFill>
                  <a:srgbClr val="647A83"/>
                </a:solidFill>
              </a:rPr>
              <a:t>O</a:t>
            </a:r>
            <a:r>
              <a:rPr sz="1400" spc="-15" dirty="0">
                <a:solidFill>
                  <a:srgbClr val="647A83"/>
                </a:solidFill>
              </a:rPr>
              <a:t>W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347294" y="1254033"/>
            <a:ext cx="2907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647A83"/>
                </a:solidFill>
                <a:latin typeface="Trebuchet MS"/>
                <a:cs typeface="Trebuchet MS"/>
              </a:rPr>
              <a:t>PRINCIPLES</a:t>
            </a:r>
            <a:r>
              <a:rPr sz="12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2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47A83"/>
                </a:solidFill>
                <a:latin typeface="Trebuchet MS"/>
                <a:cs typeface="Trebuchet MS"/>
              </a:rPr>
              <a:t>PROGRAMMING</a:t>
            </a:r>
            <a:r>
              <a:rPr sz="12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647A83"/>
                </a:solidFill>
                <a:latin typeface="Trebuchet MS"/>
                <a:cs typeface="Trebuchet MS"/>
              </a:rPr>
              <a:t>LANGUAGES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687302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CB4B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38125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SHORT-CIRCUIT</a:t>
            </a:r>
            <a:r>
              <a:rPr spc="-65" dirty="0"/>
              <a:t> </a:t>
            </a:r>
            <a:r>
              <a:rPr spc="-95" dirty="0"/>
              <a:t>EVALUATION</a:t>
            </a:r>
            <a:r>
              <a:rPr spc="-65" dirty="0"/>
              <a:t> </a:t>
            </a:r>
            <a:r>
              <a:rPr spc="-85" dirty="0"/>
              <a:t>OF</a:t>
            </a:r>
            <a:r>
              <a:rPr spc="-65" dirty="0"/>
              <a:t> BOOLEAN </a:t>
            </a:r>
            <a:r>
              <a:rPr spc="-30" dirty="0"/>
              <a:t>EXPRESSIONS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5060"/>
                  </a:moveTo>
                  <a:lnTo>
                    <a:pt x="0" y="0"/>
                  </a:lnTo>
                  <a:lnTo>
                    <a:pt x="1728039" y="0"/>
                  </a:lnTo>
                  <a:lnTo>
                    <a:pt x="17280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812" y="563026"/>
            <a:ext cx="4832350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(and</a:t>
            </a:r>
            <a:r>
              <a:rPr sz="10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10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35" dirty="0">
                <a:solidFill>
                  <a:srgbClr val="647A83"/>
                </a:solidFill>
                <a:latin typeface="Courier New"/>
                <a:cs typeface="Courier New"/>
              </a:rPr>
              <a:t>b)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:</a:t>
            </a:r>
            <a:r>
              <a:rPr sz="1100" spc="195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If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1000" spc="-29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false,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b</a:t>
            </a:r>
            <a:r>
              <a:rPr sz="1000" spc="-3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has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no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effect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on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value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whole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expression.</a:t>
            </a:r>
            <a:endParaRPr sz="1100">
              <a:latin typeface="Trebuchet MS"/>
              <a:cs typeface="Trebuchet MS"/>
            </a:endParaRPr>
          </a:p>
          <a:p>
            <a:pPr marL="88265">
              <a:lnSpc>
                <a:spcPct val="100000"/>
              </a:lnSpc>
              <a:spcBef>
                <a:spcPts val="23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(or a</a:t>
            </a:r>
            <a:r>
              <a:rPr sz="10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35" dirty="0">
                <a:solidFill>
                  <a:srgbClr val="647A83"/>
                </a:solidFill>
                <a:latin typeface="Courier New"/>
                <a:cs typeface="Courier New"/>
              </a:rPr>
              <a:t>b)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:</a:t>
            </a:r>
            <a:r>
              <a:rPr sz="1100" spc="20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If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1000" spc="-29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true,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b</a:t>
            </a:r>
            <a:r>
              <a:rPr sz="1000" spc="-29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has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no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effect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on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value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whole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expression.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5257" y="3311304"/>
            <a:ext cx="26860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45" dirty="0">
                <a:solidFill>
                  <a:srgbClr val="647A83"/>
                </a:solidFill>
                <a:latin typeface="Trebuchet MS"/>
                <a:cs typeface="Trebuchet MS"/>
              </a:rPr>
              <a:t>12</a:t>
            </a:r>
            <a:r>
              <a:rPr sz="800" spc="-110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1117714"/>
            <a:ext cx="5039995" cy="208279"/>
          </a:xfrm>
          <a:prstGeom prst="rect">
            <a:avLst/>
          </a:prstGeom>
          <a:solidFill>
            <a:srgbClr val="647A83"/>
          </a:solidFill>
        </p:spPr>
        <p:txBody>
          <a:bodyPr vert="horz" wrap="square" lIns="0" tIns="82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65"/>
              </a:spcBef>
            </a:pPr>
            <a:r>
              <a:rPr sz="1100" spc="-30" dirty="0">
                <a:solidFill>
                  <a:srgbClr val="EDE8D4"/>
                </a:solidFill>
                <a:latin typeface="Lucida Sans Unicode"/>
                <a:cs typeface="Lucida Sans Unicode"/>
              </a:rPr>
              <a:t>Sho</a:t>
            </a:r>
            <a:r>
              <a:rPr sz="1100" spc="-20" dirty="0">
                <a:solidFill>
                  <a:srgbClr val="EDE8D4"/>
                </a:solidFill>
                <a:latin typeface="Lucida Sans Unicode"/>
                <a:cs typeface="Lucida Sans Unicode"/>
              </a:rPr>
              <a:t>r</a:t>
            </a:r>
            <a:r>
              <a:rPr sz="1100" spc="-30" dirty="0">
                <a:solidFill>
                  <a:srgbClr val="EDE8D4"/>
                </a:solidFill>
                <a:latin typeface="Lucida Sans Unicode"/>
                <a:cs typeface="Lucida Sans Unicode"/>
              </a:rPr>
              <a:t>t</a:t>
            </a:r>
            <a:r>
              <a:rPr sz="1100" spc="-75" dirty="0">
                <a:solidFill>
                  <a:srgbClr val="EDE8D4"/>
                </a:solidFill>
                <a:latin typeface="Lucida Sans Unicode"/>
                <a:cs typeface="Lucida Sans Unicode"/>
              </a:rPr>
              <a:t>-ci</a:t>
            </a:r>
            <a:r>
              <a:rPr sz="1100" spc="-80" dirty="0">
                <a:solidFill>
                  <a:srgbClr val="EDE8D4"/>
                </a:solidFill>
                <a:latin typeface="Lucida Sans Unicode"/>
                <a:cs typeface="Lucida Sans Unicode"/>
              </a:rPr>
              <a:t>r</a:t>
            </a:r>
            <a:r>
              <a:rPr sz="1100" spc="-30" dirty="0">
                <a:solidFill>
                  <a:srgbClr val="EDE8D4"/>
                </a:solidFill>
                <a:latin typeface="Lucida Sans Unicode"/>
                <a:cs typeface="Lucida Sans Unicode"/>
              </a:rPr>
              <a:t>cuit</a:t>
            </a:r>
            <a:r>
              <a:rPr sz="1100" spc="-60" dirty="0">
                <a:solidFill>
                  <a:srgbClr val="EDE8D4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EDE8D4"/>
                </a:solidFill>
                <a:latin typeface="Lucida Sans Unicode"/>
                <a:cs typeface="Lucida Sans Unicode"/>
              </a:rPr>
              <a:t>evaluation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994" y="1325867"/>
            <a:ext cx="5039995" cy="423545"/>
          </a:xfrm>
          <a:prstGeom prst="rect">
            <a:avLst/>
          </a:prstGeom>
          <a:solidFill>
            <a:srgbClr val="EDE8D4"/>
          </a:solidFill>
        </p:spPr>
        <p:txBody>
          <a:bodyPr vert="horz" wrap="square" lIns="0" tIns="107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5"/>
              </a:spcBef>
            </a:pP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If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value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expression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647A83"/>
                </a:solidFill>
                <a:latin typeface="Trebuchet MS"/>
                <a:cs typeface="Trebuchet MS"/>
              </a:rPr>
              <a:t>does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not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depend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-95" dirty="0">
                <a:solidFill>
                  <a:srgbClr val="647A83"/>
                </a:solidFill>
                <a:latin typeface="Courier New"/>
                <a:cs typeface="Courier New"/>
              </a:rPr>
              <a:t>b</a:t>
            </a:r>
            <a:r>
              <a:rPr sz="1100" spc="-95" dirty="0">
                <a:solidFill>
                  <a:srgbClr val="647A83"/>
                </a:solidFill>
                <a:latin typeface="Trebuchet MS"/>
                <a:cs typeface="Trebuchet MS"/>
              </a:rPr>
              <a:t>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evaluation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b</a:t>
            </a:r>
            <a:r>
              <a:rPr sz="1000" spc="-3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endParaRPr sz="1100">
              <a:latin typeface="Trebuchet MS"/>
              <a:cs typeface="Trebuchet MS"/>
            </a:endParaRPr>
          </a:p>
          <a:p>
            <a:pPr marL="45720">
              <a:lnSpc>
                <a:spcPct val="100000"/>
              </a:lnSpc>
              <a:spcBef>
                <a:spcPts val="235"/>
              </a:spcBef>
            </a:pP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skipped.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879243"/>
            <a:ext cx="4683760" cy="6269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This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useful,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both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terms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optimization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and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semantically.</a:t>
            </a:r>
            <a:endParaRPr sz="1100" dirty="0">
              <a:latin typeface="Trebuchet MS"/>
              <a:cs typeface="Trebuchet MS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Some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languages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provide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both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regular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and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short-circuit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versions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Boolean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operators</a:t>
            </a:r>
            <a:r>
              <a:rPr sz="1100" spc="-20" dirty="0" smtClean="0">
                <a:solidFill>
                  <a:srgbClr val="647A83"/>
                </a:solidFill>
                <a:latin typeface="Trebuchet MS"/>
                <a:cs typeface="Trebuchet MS"/>
              </a:rPr>
              <a:t>.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17265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G</a:t>
            </a:r>
            <a:r>
              <a:rPr spc="-140" dirty="0"/>
              <a:t>O</a:t>
            </a:r>
            <a:r>
              <a:rPr spc="-185" dirty="0"/>
              <a:t>T</a:t>
            </a:r>
            <a:r>
              <a:rPr spc="-105" dirty="0"/>
              <a:t>O</a:t>
            </a:r>
            <a:r>
              <a:rPr spc="-65" dirty="0"/>
              <a:t> </a:t>
            </a:r>
            <a:r>
              <a:rPr spc="-114" dirty="0"/>
              <a:t>AND</a:t>
            </a:r>
            <a:r>
              <a:rPr spc="-65" dirty="0"/>
              <a:t> </a:t>
            </a:r>
            <a:r>
              <a:rPr spc="-145" dirty="0"/>
              <a:t>A</a:t>
            </a:r>
            <a:r>
              <a:rPr spc="-155" dirty="0"/>
              <a:t>L</a:t>
            </a:r>
            <a:r>
              <a:rPr spc="-80" dirty="0"/>
              <a:t>TERN</a:t>
            </a:r>
            <a:r>
              <a:rPr spc="-150" dirty="0"/>
              <a:t>A</a:t>
            </a:r>
            <a:r>
              <a:rPr spc="-55" dirty="0"/>
              <a:t>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2160270" cy="5080"/>
            </a:xfrm>
            <a:custGeom>
              <a:avLst/>
              <a:gdLst/>
              <a:ahLst/>
              <a:cxnLst/>
              <a:rect l="l" t="t" r="r" b="b"/>
              <a:pathLst>
                <a:path w="2160270" h="5079">
                  <a:moveTo>
                    <a:pt x="0" y="5060"/>
                  </a:moveTo>
                  <a:lnTo>
                    <a:pt x="0" y="0"/>
                  </a:lnTo>
                  <a:lnTo>
                    <a:pt x="2160027" y="0"/>
                  </a:lnTo>
                  <a:lnTo>
                    <a:pt x="21600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49221"/>
            <a:ext cx="4730750" cy="262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Use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1000" spc="-3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bad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programming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practice 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if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same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effect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can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be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achieved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using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different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constructs.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Sometimes,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it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un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v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oidab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l</a:t>
            </a:r>
            <a:r>
              <a:rPr sz="1100" spc="-100" dirty="0">
                <a:solidFill>
                  <a:srgbClr val="647A83"/>
                </a:solidFill>
                <a:latin typeface="Trebuchet MS"/>
                <a:cs typeface="Trebuchet MS"/>
              </a:rPr>
              <a:t>e: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919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Break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out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loop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Break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out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subroutine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40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Break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out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deeply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nested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context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647A83"/>
              </a:buClr>
              <a:buFont typeface="Trebuchet MS"/>
              <a:buChar char="•"/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Many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languages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provide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alternatives: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925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One-and-a-half</a:t>
            </a:r>
            <a:r>
              <a:rPr sz="1100" spc="-5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loop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40"/>
              </a:spcBef>
              <a:buSzPct val="110000"/>
              <a:buFont typeface="Trebuchet MS"/>
              <a:buChar char="•"/>
              <a:tabLst>
                <a:tab pos="290195" algn="l"/>
              </a:tabLst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return</a:t>
            </a:r>
            <a:r>
              <a:rPr sz="1000" spc="-3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sta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t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ement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Structured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exception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handling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4444" y="3311304"/>
            <a:ext cx="269240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45" dirty="0">
                <a:solidFill>
                  <a:srgbClr val="647A83"/>
                </a:solidFill>
                <a:latin typeface="Trebuchet MS"/>
                <a:cs typeface="Trebuchet MS"/>
              </a:rPr>
              <a:t>15</a:t>
            </a:r>
            <a:r>
              <a:rPr sz="800" spc="-110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1818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SELECTION</a:t>
            </a:r>
            <a:r>
              <a:rPr spc="-65" dirty="0"/>
              <a:t> </a:t>
            </a:r>
            <a:r>
              <a:rPr spc="-75" dirty="0"/>
              <a:t>(A</a:t>
            </a:r>
            <a:r>
              <a:rPr spc="-155" dirty="0"/>
              <a:t>L</a:t>
            </a:r>
            <a:r>
              <a:rPr spc="-80" dirty="0"/>
              <a:t>TERN</a:t>
            </a:r>
            <a:r>
              <a:rPr spc="-150" dirty="0"/>
              <a:t>A</a:t>
            </a:r>
            <a:r>
              <a:rPr spc="-65" dirty="0"/>
              <a:t>TION)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3994" y="0"/>
                  </a:lnTo>
                  <a:lnTo>
                    <a:pt x="2303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64741"/>
            <a:ext cx="2092325" cy="652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647A83"/>
                </a:solidFill>
                <a:latin typeface="Lucida Sans Unicode"/>
                <a:cs typeface="Lucida Sans Unicode"/>
              </a:rPr>
              <a:t>Standa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647A83"/>
                </a:solidFill>
                <a:latin typeface="Lucida Sans Unicode"/>
                <a:cs typeface="Lucida Sans Unicode"/>
              </a:rPr>
              <a:t>d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if-then-else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sta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ement:</a:t>
            </a:r>
            <a:endParaRPr sz="1100">
              <a:latin typeface="Lucida Sans Unicode"/>
              <a:cs typeface="Lucida Sans Unicode"/>
            </a:endParaRPr>
          </a:p>
          <a:p>
            <a:pPr marR="781050" algn="r">
              <a:lnSpc>
                <a:spcPct val="100000"/>
              </a:lnSpc>
              <a:spcBef>
                <a:spcPts val="105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if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cond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then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this</a:t>
            </a:r>
            <a:endParaRPr sz="1000">
              <a:latin typeface="Courier New"/>
              <a:cs typeface="Courier New"/>
            </a:endParaRPr>
          </a:p>
          <a:p>
            <a:pPr marR="781050" algn="r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else</a:t>
            </a:r>
            <a:r>
              <a:rPr sz="1000" spc="-8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that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4749" y="3311304"/>
            <a:ext cx="269240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647A83"/>
                </a:solidFill>
                <a:latin typeface="Trebuchet MS"/>
                <a:cs typeface="Trebuchet MS"/>
              </a:rPr>
              <a:t>1</a:t>
            </a:r>
            <a:r>
              <a:rPr sz="800" spc="-85" dirty="0">
                <a:solidFill>
                  <a:srgbClr val="647A83"/>
                </a:solidFill>
                <a:latin typeface="Trebuchet MS"/>
                <a:cs typeface="Trebuchet MS"/>
              </a:rPr>
              <a:t>6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819972"/>
            <a:ext cx="2134870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Multi-w</a:t>
            </a:r>
            <a:r>
              <a:rPr sz="1100" spc="-65" dirty="0">
                <a:solidFill>
                  <a:srgbClr val="647A83"/>
                </a:solidFill>
                <a:latin typeface="Lucida Sans Unicode"/>
                <a:cs typeface="Lucida Sans Unicode"/>
              </a:rPr>
              <a:t>a</a:t>
            </a:r>
            <a:r>
              <a:rPr sz="1100" spc="-40" dirty="0">
                <a:solidFill>
                  <a:srgbClr val="647A83"/>
                </a:solidFill>
                <a:latin typeface="Lucida Sans Unicode"/>
                <a:cs typeface="Lucida Sans Unicode"/>
              </a:rPr>
              <a:t>y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if-then-else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sta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ement:</a:t>
            </a:r>
            <a:endParaRPr sz="1100" dirty="0">
              <a:latin typeface="Lucida Sans Unicode"/>
              <a:cs typeface="Lucida Sans Unicode"/>
            </a:endParaRPr>
          </a:p>
          <a:p>
            <a:pPr marL="12700" marR="292100" algn="just">
              <a:lnSpc>
                <a:spcPct val="114599"/>
              </a:lnSpc>
              <a:spcBef>
                <a:spcPts val="8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if</a:t>
            </a:r>
            <a:r>
              <a:rPr sz="1000" spc="57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cond1</a:t>
            </a:r>
            <a:r>
              <a:rPr sz="10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then</a:t>
            </a:r>
            <a:r>
              <a:rPr sz="10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option1 </a:t>
            </a:r>
            <a:r>
              <a:rPr sz="1000" spc="-59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elsif</a:t>
            </a:r>
            <a:r>
              <a:rPr sz="10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cond2</a:t>
            </a:r>
            <a:r>
              <a:rPr sz="10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then</a:t>
            </a:r>
            <a:r>
              <a:rPr sz="10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option2 </a:t>
            </a:r>
            <a:r>
              <a:rPr sz="1000" spc="-59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elsif</a:t>
            </a:r>
            <a:r>
              <a:rPr sz="10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cond3</a:t>
            </a:r>
            <a:r>
              <a:rPr sz="10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then</a:t>
            </a:r>
            <a:r>
              <a:rPr sz="10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option3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621489"/>
            <a:ext cx="2379345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92329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else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default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action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8497" y="764741"/>
            <a:ext cx="2378710" cy="1176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647A83"/>
                </a:solidFill>
                <a:latin typeface="Lucida Sans Unicode"/>
                <a:cs typeface="Lucida Sans Unicode"/>
              </a:rPr>
              <a:t>S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wi</a:t>
            </a:r>
            <a:r>
              <a:rPr sz="1100" spc="-40" dirty="0">
                <a:solidFill>
                  <a:srgbClr val="647A83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ch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sta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ement: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switch</a:t>
            </a:r>
            <a:r>
              <a:rPr sz="1000" spc="-4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value</a:t>
            </a:r>
            <a:r>
              <a:rPr sz="1000" spc="-4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L="164465" marR="535940">
              <a:lnSpc>
                <a:spcPct val="114599"/>
              </a:lnSpc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case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pattern1: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option1 </a:t>
            </a:r>
            <a:r>
              <a:rPr sz="1000" spc="-58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case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pattern2: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option2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75"/>
              </a:spcBef>
              <a:tabLst>
                <a:tab pos="1303020" algn="l"/>
              </a:tabLst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default:	default</a:t>
            </a:r>
            <a:r>
              <a:rPr sz="1000" spc="-6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action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1432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</a:t>
            </a:r>
            <a:r>
              <a:rPr spc="-60" dirty="0"/>
              <a:t>WI</a:t>
            </a:r>
            <a:r>
              <a:rPr spc="-105" dirty="0"/>
              <a:t>T</a:t>
            </a:r>
            <a:r>
              <a:rPr spc="-114" dirty="0"/>
              <a:t>CH</a:t>
            </a:r>
            <a:r>
              <a:rPr spc="-65" dirty="0"/>
              <a:t> </a:t>
            </a:r>
            <a:r>
              <a:rPr spc="-10" dirty="0"/>
              <a:t>S</a:t>
            </a:r>
            <a:r>
              <a:rPr spc="-220" dirty="0"/>
              <a:t>T</a:t>
            </a:r>
            <a:r>
              <a:rPr spc="-204" dirty="0"/>
              <a:t>A</a:t>
            </a:r>
            <a:r>
              <a:rPr spc="-80" dirty="0"/>
              <a:t>TEMEN</a:t>
            </a:r>
            <a:r>
              <a:rPr spc="-95" dirty="0"/>
              <a:t>T</a:t>
            </a:r>
            <a:r>
              <a:rPr spc="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2448560" cy="5080"/>
            </a:xfrm>
            <a:custGeom>
              <a:avLst/>
              <a:gdLst/>
              <a:ahLst/>
              <a:cxnLst/>
              <a:rect l="l" t="t" r="r" b="b"/>
              <a:pathLst>
                <a:path w="2448560" h="5079">
                  <a:moveTo>
                    <a:pt x="0" y="5060"/>
                  </a:moveTo>
                  <a:lnTo>
                    <a:pt x="0" y="0"/>
                  </a:lnTo>
                  <a:lnTo>
                    <a:pt x="2448048" y="0"/>
                  </a:lnTo>
                  <a:lnTo>
                    <a:pt x="24480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862709"/>
            <a:ext cx="4323715" cy="2042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Switch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statements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are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special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case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if/then/elsif/else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statements.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647A83"/>
                </a:solidFill>
                <a:latin typeface="Lucida Sans Unicode"/>
                <a:cs typeface="Lucida Sans Unicode"/>
              </a:rPr>
              <a:t>Principal</a:t>
            </a:r>
            <a:r>
              <a:rPr sz="1100" spc="-65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647A83"/>
                </a:solidFill>
                <a:latin typeface="Lucida Sans Unicode"/>
                <a:cs typeface="Lucida Sans Unicode"/>
              </a:rPr>
              <a:t>motivation:</a:t>
            </a:r>
            <a:r>
              <a:rPr sz="1100" spc="55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Generate</a:t>
            </a:r>
            <a:r>
              <a:rPr sz="1100" spc="-30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DC312E"/>
                </a:solidFill>
                <a:latin typeface="Trebuchet MS"/>
                <a:cs typeface="Trebuchet MS"/>
              </a:rPr>
              <a:t>more</a:t>
            </a:r>
            <a:r>
              <a:rPr sz="1100" spc="-3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efﬁcient</a:t>
            </a:r>
            <a:r>
              <a:rPr sz="1100" spc="-30" dirty="0">
                <a:solidFill>
                  <a:srgbClr val="DC312E"/>
                </a:solidFill>
                <a:latin typeface="Trebuchet MS"/>
                <a:cs typeface="Trebuchet MS"/>
              </a:rPr>
              <a:t> code!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Compiler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can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647A83"/>
                </a:solidFill>
                <a:latin typeface="Trebuchet MS"/>
                <a:cs typeface="Trebuchet MS"/>
              </a:rPr>
              <a:t>use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different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methods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to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generate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efﬁcient 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code: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1080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Sequential</a:t>
            </a: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testing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Binary</a:t>
            </a:r>
            <a:r>
              <a:rPr sz="1100" spc="-6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search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25" dirty="0">
                <a:solidFill>
                  <a:srgbClr val="647A83"/>
                </a:solidFill>
                <a:latin typeface="Trebuchet MS"/>
                <a:cs typeface="Trebuchet MS"/>
              </a:rPr>
              <a:t>Hash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tab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l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Jump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tab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l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8617" y="3311304"/>
            <a:ext cx="255270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85" dirty="0">
                <a:solidFill>
                  <a:srgbClr val="647A83"/>
                </a:solidFill>
                <a:latin typeface="Trebuchet MS"/>
                <a:cs typeface="Trebuchet MS"/>
              </a:rPr>
              <a:t>1</a:t>
            </a:r>
            <a:r>
              <a:rPr sz="800" spc="-160" dirty="0">
                <a:solidFill>
                  <a:srgbClr val="647A83"/>
                </a:solidFill>
                <a:latin typeface="Trebuchet MS"/>
                <a:cs typeface="Trebuchet MS"/>
              </a:rPr>
              <a:t>7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24974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IMPLEMEN</a:t>
            </a:r>
            <a:r>
              <a:rPr spc="-125" dirty="0"/>
              <a:t>T</a:t>
            </a:r>
            <a:r>
              <a:rPr spc="-204" dirty="0"/>
              <a:t>A</a:t>
            </a:r>
            <a:r>
              <a:rPr spc="-80" dirty="0"/>
              <a:t>TION</a:t>
            </a:r>
            <a:r>
              <a:rPr spc="-65" dirty="0"/>
              <a:t> </a:t>
            </a:r>
            <a:r>
              <a:rPr spc="-85" dirty="0"/>
              <a:t>OF</a:t>
            </a:r>
            <a:r>
              <a:rPr spc="-65" dirty="0"/>
              <a:t> </a:t>
            </a:r>
            <a:r>
              <a:rPr spc="-25" dirty="0"/>
              <a:t>IF</a:t>
            </a:r>
            <a:r>
              <a:rPr spc="-65" dirty="0"/>
              <a:t> </a:t>
            </a:r>
            <a:r>
              <a:rPr spc="-10" dirty="0"/>
              <a:t>S</a:t>
            </a:r>
            <a:r>
              <a:rPr spc="-220" dirty="0"/>
              <a:t>T</a:t>
            </a:r>
            <a:r>
              <a:rPr spc="-204" dirty="0"/>
              <a:t>A</a:t>
            </a:r>
            <a:r>
              <a:rPr spc="-80" dirty="0"/>
              <a:t>TEMEN</a:t>
            </a:r>
            <a:r>
              <a:rPr spc="-95" dirty="0"/>
              <a:t>T</a:t>
            </a:r>
            <a:r>
              <a:rPr spc="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2592070" cy="5080"/>
            </a:xfrm>
            <a:custGeom>
              <a:avLst/>
              <a:gdLst/>
              <a:ahLst/>
              <a:cxnLst/>
              <a:rect l="l" t="t" r="r" b="b"/>
              <a:pathLst>
                <a:path w="2592070" h="5079">
                  <a:moveTo>
                    <a:pt x="0" y="5060"/>
                  </a:moveTo>
                  <a:lnTo>
                    <a:pt x="0" y="0"/>
                  </a:lnTo>
                  <a:lnTo>
                    <a:pt x="2592015" y="0"/>
                  </a:lnTo>
                  <a:lnTo>
                    <a:pt x="25920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68950"/>
            <a:ext cx="146050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687705" indent="-137160">
              <a:lnSpc>
                <a:spcPct val="116700"/>
              </a:lnSpc>
              <a:spcBef>
                <a:spcPts val="10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if i == 1: </a:t>
            </a:r>
            <a:r>
              <a:rPr sz="900" spc="-5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option1()</a:t>
            </a:r>
            <a:endParaRPr sz="900">
              <a:latin typeface="Courier New"/>
              <a:cs typeface="Courier New"/>
            </a:endParaRPr>
          </a:p>
          <a:p>
            <a:pPr marL="149225" marR="209550" indent="-137160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elsif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in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[2,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7]: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option2()</a:t>
            </a:r>
            <a:endParaRPr sz="900">
              <a:latin typeface="Courier New"/>
              <a:cs typeface="Courier New"/>
            </a:endParaRPr>
          </a:p>
          <a:p>
            <a:pPr marL="149225" marR="5080" indent="-137160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elsif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in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[3,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4,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5]: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option3()</a:t>
            </a:r>
            <a:endParaRPr sz="900">
              <a:latin typeface="Courier New"/>
              <a:cs typeface="Courier New"/>
            </a:endParaRPr>
          </a:p>
          <a:p>
            <a:pPr marL="149225" marR="483234" indent="-137160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elsif</a:t>
            </a:r>
            <a:r>
              <a:rPr sz="9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</a:t>
            </a:r>
            <a:r>
              <a:rPr sz="9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==</a:t>
            </a:r>
            <a:r>
              <a:rPr sz="9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10: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option4()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else:</a:t>
            </a:r>
            <a:endParaRPr sz="9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default_action()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1307" y="3311304"/>
            <a:ext cx="27241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45" dirty="0">
                <a:solidFill>
                  <a:srgbClr val="647A83"/>
                </a:solidFill>
                <a:latin typeface="Trebuchet MS"/>
                <a:cs typeface="Trebuchet MS"/>
              </a:rPr>
              <a:t>1</a:t>
            </a:r>
            <a:r>
              <a:rPr sz="800" spc="-65" dirty="0">
                <a:solidFill>
                  <a:srgbClr val="647A83"/>
                </a:solidFill>
                <a:latin typeface="Trebuchet MS"/>
                <a:cs typeface="Trebuchet MS"/>
              </a:rPr>
              <a:t>8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24974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IMPLEMEN</a:t>
            </a:r>
            <a:r>
              <a:rPr spc="-125" dirty="0"/>
              <a:t>T</a:t>
            </a:r>
            <a:r>
              <a:rPr spc="-204" dirty="0"/>
              <a:t>A</a:t>
            </a:r>
            <a:r>
              <a:rPr spc="-80" dirty="0"/>
              <a:t>TION</a:t>
            </a:r>
            <a:r>
              <a:rPr spc="-65" dirty="0"/>
              <a:t> </a:t>
            </a:r>
            <a:r>
              <a:rPr spc="-85" dirty="0"/>
              <a:t>OF</a:t>
            </a:r>
            <a:r>
              <a:rPr spc="-65" dirty="0"/>
              <a:t> </a:t>
            </a:r>
            <a:r>
              <a:rPr spc="-25" dirty="0"/>
              <a:t>IF</a:t>
            </a:r>
            <a:r>
              <a:rPr spc="-65" dirty="0"/>
              <a:t> </a:t>
            </a:r>
            <a:r>
              <a:rPr spc="-10" dirty="0"/>
              <a:t>S</a:t>
            </a:r>
            <a:r>
              <a:rPr spc="-220" dirty="0"/>
              <a:t>T</a:t>
            </a:r>
            <a:r>
              <a:rPr spc="-204" dirty="0"/>
              <a:t>A</a:t>
            </a:r>
            <a:r>
              <a:rPr spc="-80" dirty="0"/>
              <a:t>TEMEN</a:t>
            </a:r>
            <a:r>
              <a:rPr spc="-95" dirty="0"/>
              <a:t>T</a:t>
            </a:r>
            <a:r>
              <a:rPr spc="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2592070" cy="5080"/>
            </a:xfrm>
            <a:custGeom>
              <a:avLst/>
              <a:gdLst/>
              <a:ahLst/>
              <a:cxnLst/>
              <a:rect l="l" t="t" r="r" b="b"/>
              <a:pathLst>
                <a:path w="2592070" h="5079">
                  <a:moveTo>
                    <a:pt x="0" y="5060"/>
                  </a:moveTo>
                  <a:lnTo>
                    <a:pt x="0" y="0"/>
                  </a:lnTo>
                  <a:lnTo>
                    <a:pt x="2592015" y="0"/>
                  </a:lnTo>
                  <a:lnTo>
                    <a:pt x="25920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68950"/>
            <a:ext cx="146050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687705" indent="-137160">
              <a:lnSpc>
                <a:spcPct val="116700"/>
              </a:lnSpc>
              <a:spcBef>
                <a:spcPts val="10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if i == 1: </a:t>
            </a:r>
            <a:r>
              <a:rPr sz="900" spc="-5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option1()</a:t>
            </a:r>
            <a:endParaRPr sz="900">
              <a:latin typeface="Courier New"/>
              <a:cs typeface="Courier New"/>
            </a:endParaRPr>
          </a:p>
          <a:p>
            <a:pPr marL="149225" marR="209550" indent="-137160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elsif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in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[2,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7]: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option2()</a:t>
            </a:r>
            <a:endParaRPr sz="900">
              <a:latin typeface="Courier New"/>
              <a:cs typeface="Courier New"/>
            </a:endParaRPr>
          </a:p>
          <a:p>
            <a:pPr marL="149225" marR="5080" indent="-137160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elsif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in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[3,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4,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5]: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option3()</a:t>
            </a:r>
            <a:endParaRPr sz="900">
              <a:latin typeface="Courier New"/>
              <a:cs typeface="Courier New"/>
            </a:endParaRPr>
          </a:p>
          <a:p>
            <a:pPr marL="149225" marR="483234" indent="-137160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elsif</a:t>
            </a:r>
            <a:r>
              <a:rPr sz="9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</a:t>
            </a:r>
            <a:r>
              <a:rPr sz="9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==</a:t>
            </a:r>
            <a:r>
              <a:rPr sz="9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10: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option4()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else:</a:t>
            </a:r>
            <a:endParaRPr sz="9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default_action()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1307" y="3311304"/>
            <a:ext cx="27241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45" dirty="0">
                <a:solidFill>
                  <a:srgbClr val="647A83"/>
                </a:solidFill>
                <a:latin typeface="Trebuchet MS"/>
                <a:cs typeface="Trebuchet MS"/>
              </a:rPr>
              <a:t>1</a:t>
            </a:r>
            <a:r>
              <a:rPr sz="800" spc="-65" dirty="0">
                <a:solidFill>
                  <a:srgbClr val="647A83"/>
                </a:solidFill>
                <a:latin typeface="Trebuchet MS"/>
                <a:cs typeface="Trebuchet MS"/>
              </a:rPr>
              <a:t>8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8117" y="493761"/>
            <a:ext cx="2077085" cy="286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Assume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</a:t>
            </a:r>
            <a:r>
              <a:rPr sz="1000" spc="-3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s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o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r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ed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r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egis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er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R1</a:t>
            </a:r>
            <a:r>
              <a:rPr sz="1100" spc="-180" dirty="0">
                <a:solidFill>
                  <a:srgbClr val="647A83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5750" marR="553085">
              <a:lnSpc>
                <a:spcPct val="116700"/>
              </a:lnSpc>
              <a:spcBef>
                <a:spcPts val="855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if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R1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!=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1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L1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call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option1</a:t>
            </a:r>
            <a:endParaRPr sz="9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6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L6</a:t>
            </a:r>
            <a:endParaRPr sz="900">
              <a:latin typeface="Courier New"/>
              <a:cs typeface="Courier New"/>
            </a:endParaRPr>
          </a:p>
          <a:p>
            <a:pPr marL="285750" marR="553085" indent="-273685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L1: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if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R1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==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L2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if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R1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!=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7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L3</a:t>
            </a:r>
            <a:endParaRPr sz="900">
              <a:latin typeface="Courier New"/>
              <a:cs typeface="Courier New"/>
            </a:endParaRPr>
          </a:p>
          <a:p>
            <a:pPr marL="285750" marR="963294" indent="-273685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L2:</a:t>
            </a:r>
            <a:r>
              <a:rPr sz="9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call</a:t>
            </a:r>
            <a:r>
              <a:rPr sz="9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option2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L6</a:t>
            </a:r>
            <a:endParaRPr sz="900">
              <a:latin typeface="Courier New"/>
              <a:cs typeface="Courier New"/>
            </a:endParaRPr>
          </a:p>
          <a:p>
            <a:pPr marL="285750" marR="621665" indent="-273685" algn="just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L3: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if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R1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&lt;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3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L4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if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R1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&gt;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5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L4 </a:t>
            </a:r>
            <a:r>
              <a:rPr sz="900" spc="-5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call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option3</a:t>
            </a:r>
            <a:endParaRPr sz="900">
              <a:latin typeface="Courier New"/>
              <a:cs typeface="Courier New"/>
            </a:endParaRPr>
          </a:p>
          <a:p>
            <a:pPr marL="285750" algn="just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6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L6</a:t>
            </a:r>
            <a:endParaRPr sz="900">
              <a:latin typeface="Courier New"/>
              <a:cs typeface="Courier New"/>
            </a:endParaRPr>
          </a:p>
          <a:p>
            <a:pPr marL="285750" marR="485140" indent="-273685" algn="just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L4: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if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R1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!=</a:t>
            </a:r>
            <a:r>
              <a:rPr sz="9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10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L5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call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option4</a:t>
            </a:r>
            <a:endParaRPr sz="900">
              <a:latin typeface="Courier New"/>
              <a:cs typeface="Courier New"/>
            </a:endParaRPr>
          </a:p>
          <a:p>
            <a:pPr marL="285750" algn="just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6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L6</a:t>
            </a:r>
            <a:endParaRPr sz="900">
              <a:latin typeface="Courier New"/>
              <a:cs typeface="Courier New"/>
            </a:endParaRPr>
          </a:p>
          <a:p>
            <a:pPr marL="12700" marR="485140" algn="just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L5:</a:t>
            </a:r>
            <a:r>
              <a:rPr sz="9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call</a:t>
            </a:r>
            <a:r>
              <a:rPr sz="9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default_action </a:t>
            </a:r>
            <a:r>
              <a:rPr sz="900" spc="-5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L6:</a:t>
            </a:r>
            <a:r>
              <a:rPr sz="9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376745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IMPLEMENTATION</a:t>
            </a:r>
            <a:r>
              <a:rPr spc="-55" dirty="0"/>
              <a:t> </a:t>
            </a:r>
            <a:r>
              <a:rPr spc="-85" dirty="0"/>
              <a:t>OF</a:t>
            </a:r>
            <a:r>
              <a:rPr spc="-50" dirty="0"/>
              <a:t> </a:t>
            </a:r>
            <a:r>
              <a:rPr spc="-80" dirty="0"/>
              <a:t>SWITCH</a:t>
            </a:r>
            <a:r>
              <a:rPr spc="-50" dirty="0"/>
              <a:t> </a:t>
            </a:r>
            <a:r>
              <a:rPr spc="-95" dirty="0"/>
              <a:t>STATEMENTS:</a:t>
            </a:r>
            <a:r>
              <a:rPr spc="-50" dirty="0"/>
              <a:t> </a:t>
            </a:r>
            <a:r>
              <a:rPr spc="-30" dirty="0"/>
              <a:t>JUMP</a:t>
            </a:r>
            <a:r>
              <a:rPr spc="-50" dirty="0"/>
              <a:t> </a:t>
            </a:r>
            <a:r>
              <a:rPr spc="-80" dirty="0"/>
              <a:t>TABLE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2736215" cy="5080"/>
            </a:xfrm>
            <a:custGeom>
              <a:avLst/>
              <a:gdLst/>
              <a:ahLst/>
              <a:cxnLst/>
              <a:rect l="l" t="t" r="r" b="b"/>
              <a:pathLst>
                <a:path w="2736215" h="5079">
                  <a:moveTo>
                    <a:pt x="0" y="5060"/>
                  </a:moveTo>
                  <a:lnTo>
                    <a:pt x="0" y="0"/>
                  </a:lnTo>
                  <a:lnTo>
                    <a:pt x="2736070" y="0"/>
                  </a:lnTo>
                  <a:lnTo>
                    <a:pt x="27360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68950"/>
            <a:ext cx="7086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209550" indent="-137160">
              <a:lnSpc>
                <a:spcPct val="116700"/>
              </a:lnSpc>
              <a:spcBef>
                <a:spcPts val="10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case</a:t>
            </a:r>
            <a:r>
              <a:rPr sz="900" spc="-8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i: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1:</a:t>
            </a:r>
            <a:endParaRPr sz="9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2,</a:t>
            </a:r>
            <a:r>
              <a:rPr sz="900" spc="-6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7:</a:t>
            </a:r>
            <a:endParaRPr sz="9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3,</a:t>
            </a:r>
            <a:r>
              <a:rPr sz="900" spc="-4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4,</a:t>
            </a:r>
            <a:r>
              <a:rPr sz="900" spc="-4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5: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9410" y="3311304"/>
            <a:ext cx="26479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647A83"/>
                </a:solidFill>
                <a:latin typeface="Trebuchet MS"/>
                <a:cs typeface="Trebuchet MS"/>
              </a:rPr>
              <a:t>1</a:t>
            </a:r>
            <a:r>
              <a:rPr sz="800" spc="-114" dirty="0">
                <a:solidFill>
                  <a:srgbClr val="647A83"/>
                </a:solidFill>
                <a:latin typeface="Trebuchet MS"/>
                <a:cs typeface="Trebuchet MS"/>
              </a:rPr>
              <a:t>9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5506" y="929008"/>
            <a:ext cx="64071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0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option1()  option2()  option3()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946" y="1409170"/>
            <a:ext cx="18707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  <a:tabLst>
                <a:tab pos="763905" algn="l"/>
              </a:tabLst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10:	option4() </a:t>
            </a:r>
            <a:r>
              <a:rPr sz="9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otherwise:</a:t>
            </a:r>
            <a:r>
              <a:rPr sz="9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default_action()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376745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IMPLEMENTATION</a:t>
            </a:r>
            <a:r>
              <a:rPr spc="-55" dirty="0"/>
              <a:t> </a:t>
            </a:r>
            <a:r>
              <a:rPr spc="-85" dirty="0"/>
              <a:t>OF</a:t>
            </a:r>
            <a:r>
              <a:rPr spc="-50" dirty="0"/>
              <a:t> </a:t>
            </a:r>
            <a:r>
              <a:rPr spc="-80" dirty="0"/>
              <a:t>SWITCH</a:t>
            </a:r>
            <a:r>
              <a:rPr spc="-50" dirty="0"/>
              <a:t> </a:t>
            </a:r>
            <a:r>
              <a:rPr spc="-95" dirty="0"/>
              <a:t>STATEMENTS:</a:t>
            </a:r>
            <a:r>
              <a:rPr spc="-50" dirty="0"/>
              <a:t> </a:t>
            </a:r>
            <a:r>
              <a:rPr spc="-30" dirty="0"/>
              <a:t>JUMP</a:t>
            </a:r>
            <a:r>
              <a:rPr spc="-50" dirty="0"/>
              <a:t> </a:t>
            </a:r>
            <a:r>
              <a:rPr spc="-80" dirty="0"/>
              <a:t>TABLE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2736215" cy="5080"/>
            </a:xfrm>
            <a:custGeom>
              <a:avLst/>
              <a:gdLst/>
              <a:ahLst/>
              <a:cxnLst/>
              <a:rect l="l" t="t" r="r" b="b"/>
              <a:pathLst>
                <a:path w="2736215" h="5079">
                  <a:moveTo>
                    <a:pt x="0" y="5060"/>
                  </a:moveTo>
                  <a:lnTo>
                    <a:pt x="0" y="0"/>
                  </a:lnTo>
                  <a:lnTo>
                    <a:pt x="2736070" y="0"/>
                  </a:lnTo>
                  <a:lnTo>
                    <a:pt x="27360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68950"/>
            <a:ext cx="7086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209550" indent="-137160">
              <a:lnSpc>
                <a:spcPct val="116700"/>
              </a:lnSpc>
              <a:spcBef>
                <a:spcPts val="10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case</a:t>
            </a:r>
            <a:r>
              <a:rPr sz="900" spc="-8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i: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1:</a:t>
            </a:r>
            <a:endParaRPr sz="9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2,</a:t>
            </a:r>
            <a:r>
              <a:rPr sz="900" spc="-6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7:</a:t>
            </a:r>
            <a:endParaRPr sz="9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3,</a:t>
            </a:r>
            <a:r>
              <a:rPr sz="900" spc="-4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4,</a:t>
            </a:r>
            <a:r>
              <a:rPr sz="900" spc="-4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5: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9410" y="3311304"/>
            <a:ext cx="26479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647A83"/>
                </a:solidFill>
                <a:latin typeface="Trebuchet MS"/>
                <a:cs typeface="Trebuchet MS"/>
              </a:rPr>
              <a:t>1</a:t>
            </a:r>
            <a:r>
              <a:rPr sz="800" spc="-114" dirty="0">
                <a:solidFill>
                  <a:srgbClr val="647A83"/>
                </a:solidFill>
                <a:latin typeface="Trebuchet MS"/>
                <a:cs typeface="Trebuchet MS"/>
              </a:rPr>
              <a:t>9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5506" y="929008"/>
            <a:ext cx="64071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0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option1()  option2()  option3()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946" y="1409170"/>
            <a:ext cx="18707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  <a:tabLst>
                <a:tab pos="763905" algn="l"/>
              </a:tabLst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10:	option4() </a:t>
            </a:r>
            <a:r>
              <a:rPr sz="9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otherwise:</a:t>
            </a:r>
            <a:r>
              <a:rPr sz="9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default_action()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6110" y="493761"/>
            <a:ext cx="2077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Assume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</a:t>
            </a:r>
            <a:r>
              <a:rPr sz="1000" spc="-3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s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o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r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ed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r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egis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er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R1</a:t>
            </a:r>
            <a:r>
              <a:rPr sz="1100" spc="-180" dirty="0">
                <a:solidFill>
                  <a:srgbClr val="647A83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6110" y="768950"/>
            <a:ext cx="435609" cy="16262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T:</a:t>
            </a:r>
            <a:r>
              <a:rPr sz="900" spc="-9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&amp;L1</a:t>
            </a:r>
            <a:endParaRPr sz="900">
              <a:latin typeface="Courier New"/>
              <a:cs typeface="Courier New"/>
            </a:endParaRPr>
          </a:p>
          <a:p>
            <a:pPr marL="217170" marR="5080" algn="just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&amp;L2  &amp;L3  &amp;L3  &amp;L3  &amp;L5  &amp;L2  &amp;L5  &amp;L5  &amp;L4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9288" y="768950"/>
            <a:ext cx="15970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483234" indent="-273685">
              <a:lnSpc>
                <a:spcPct val="116700"/>
              </a:lnSpc>
              <a:spcBef>
                <a:spcPts val="10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L1:</a:t>
            </a:r>
            <a:r>
              <a:rPr sz="9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call</a:t>
            </a:r>
            <a:r>
              <a:rPr sz="9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option1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L7</a:t>
            </a:r>
            <a:endParaRPr sz="900">
              <a:latin typeface="Courier New"/>
              <a:cs typeface="Courier New"/>
            </a:endParaRPr>
          </a:p>
          <a:p>
            <a:pPr marL="285750" marR="483234" indent="-273685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L2:</a:t>
            </a:r>
            <a:r>
              <a:rPr sz="9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call</a:t>
            </a:r>
            <a:r>
              <a:rPr sz="9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option2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L7</a:t>
            </a:r>
            <a:endParaRPr sz="900">
              <a:latin typeface="Courier New"/>
              <a:cs typeface="Courier New"/>
            </a:endParaRPr>
          </a:p>
          <a:p>
            <a:pPr marL="285750" marR="483234" indent="-273685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L3:</a:t>
            </a:r>
            <a:r>
              <a:rPr sz="9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call</a:t>
            </a:r>
            <a:r>
              <a:rPr sz="9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option3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L7</a:t>
            </a:r>
            <a:endParaRPr sz="900">
              <a:latin typeface="Courier New"/>
              <a:cs typeface="Courier New"/>
            </a:endParaRPr>
          </a:p>
          <a:p>
            <a:pPr marL="285750" marR="483234" indent="-273685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L4:</a:t>
            </a:r>
            <a:r>
              <a:rPr sz="9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call</a:t>
            </a:r>
            <a:r>
              <a:rPr sz="9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option4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L7</a:t>
            </a:r>
            <a:endParaRPr sz="900">
              <a:latin typeface="Courier New"/>
              <a:cs typeface="Courier New"/>
            </a:endParaRPr>
          </a:p>
          <a:p>
            <a:pPr marL="285750" marR="5080" indent="-273685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L5:</a:t>
            </a:r>
            <a:r>
              <a:rPr sz="9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call</a:t>
            </a:r>
            <a:r>
              <a:rPr sz="9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default_action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L7</a:t>
            </a:r>
            <a:endParaRPr sz="900">
              <a:latin typeface="Courier New"/>
              <a:cs typeface="Courier New"/>
            </a:endParaRPr>
          </a:p>
          <a:p>
            <a:pPr marL="285750" marR="73025" indent="-273685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L6: if R1 &lt; 1 goto L5 </a:t>
            </a:r>
            <a:r>
              <a:rPr sz="900" spc="-5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if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R1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&gt;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10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L5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R1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:=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R1</a:t>
            </a:r>
            <a:r>
              <a:rPr sz="9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-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R2</a:t>
            </a:r>
            <a:r>
              <a:rPr sz="9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:=</a:t>
            </a:r>
            <a:r>
              <a:rPr sz="9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T[R1]</a:t>
            </a:r>
            <a:endParaRPr sz="900">
              <a:latin typeface="Courier New"/>
              <a:cs typeface="Courier New"/>
            </a:endParaRPr>
          </a:p>
          <a:p>
            <a:pPr marL="12700" marR="756285" indent="273050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8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*R2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L7: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28898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IMPLEMEN</a:t>
            </a:r>
            <a:r>
              <a:rPr spc="-125" dirty="0"/>
              <a:t>T</a:t>
            </a:r>
            <a:r>
              <a:rPr spc="-204" dirty="0"/>
              <a:t>A</a:t>
            </a:r>
            <a:r>
              <a:rPr spc="-80" dirty="0"/>
              <a:t>TION</a:t>
            </a:r>
            <a:r>
              <a:rPr spc="-65" dirty="0"/>
              <a:t> </a:t>
            </a:r>
            <a:r>
              <a:rPr spc="-85" dirty="0"/>
              <a:t>OF</a:t>
            </a:r>
            <a:r>
              <a:rPr spc="-65" dirty="0"/>
              <a:t> </a:t>
            </a:r>
            <a:r>
              <a:rPr spc="-20" dirty="0"/>
              <a:t>S</a:t>
            </a:r>
            <a:r>
              <a:rPr spc="-60" dirty="0"/>
              <a:t>WI</a:t>
            </a:r>
            <a:r>
              <a:rPr spc="-105" dirty="0"/>
              <a:t>T</a:t>
            </a:r>
            <a:r>
              <a:rPr spc="-114" dirty="0"/>
              <a:t>CH</a:t>
            </a:r>
            <a:r>
              <a:rPr spc="-65" dirty="0"/>
              <a:t> </a:t>
            </a:r>
            <a:r>
              <a:rPr spc="-10" dirty="0"/>
              <a:t>S</a:t>
            </a:r>
            <a:r>
              <a:rPr spc="-220" dirty="0"/>
              <a:t>T</a:t>
            </a:r>
            <a:r>
              <a:rPr spc="-204" dirty="0"/>
              <a:t>A</a:t>
            </a:r>
            <a:r>
              <a:rPr spc="-80" dirty="0"/>
              <a:t>TEMEN</a:t>
            </a:r>
            <a:r>
              <a:rPr spc="-95" dirty="0"/>
              <a:t>T</a:t>
            </a:r>
            <a:r>
              <a:rPr spc="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24177"/>
            <a:ext cx="2364740" cy="11290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50" dirty="0">
                <a:solidFill>
                  <a:srgbClr val="647A83"/>
                </a:solidFill>
                <a:latin typeface="Lucida Sans Unicode"/>
                <a:cs typeface="Lucida Sans Unicode"/>
              </a:rPr>
              <a:t>Jump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Lucida Sans Unicode"/>
                <a:cs typeface="Lucida Sans Unicode"/>
              </a:rPr>
              <a:t>tabl</a:t>
            </a:r>
            <a:r>
              <a:rPr sz="1100" spc="-50" dirty="0">
                <a:solidFill>
                  <a:srgbClr val="647A83"/>
                </a:solidFill>
                <a:latin typeface="Lucida Sans Unicode"/>
                <a:cs typeface="Lucida Sans Unicode"/>
              </a:rPr>
              <a:t>e:</a:t>
            </a:r>
            <a:endParaRPr sz="1100" dirty="0">
              <a:latin typeface="Lucida Sans Unicode"/>
              <a:cs typeface="Lucida Sans Unicode"/>
            </a:endParaRPr>
          </a:p>
          <a:p>
            <a:pPr marL="289560" marR="5080" indent="-174625">
              <a:lnSpc>
                <a:spcPct val="118000"/>
              </a:lnSpc>
              <a:spcBef>
                <a:spcPts val="300"/>
              </a:spcBef>
            </a:pPr>
            <a:r>
              <a:rPr sz="1100" dirty="0">
                <a:solidFill>
                  <a:srgbClr val="647A83"/>
                </a:solidFill>
                <a:latin typeface="Cambria Math"/>
                <a:cs typeface="Cambria Math"/>
              </a:rPr>
              <a:t>+</a:t>
            </a:r>
            <a:r>
              <a:rPr sz="1100" spc="5" dirty="0">
                <a:solidFill>
                  <a:srgbClr val="647A83"/>
                </a:solidFill>
                <a:latin typeface="Cambria Math"/>
                <a:cs typeface="Cambria Math"/>
              </a:rPr>
              <a:t> </a:t>
            </a:r>
            <a:r>
              <a:rPr sz="1100" spc="-55" dirty="0">
                <a:solidFill>
                  <a:srgbClr val="647A83"/>
                </a:solidFill>
                <a:latin typeface="Trebuchet MS"/>
                <a:cs typeface="Trebuchet MS"/>
              </a:rPr>
              <a:t>Fast: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one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table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lookup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to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ﬁnd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 </a:t>
            </a:r>
            <a:r>
              <a:rPr sz="1100" spc="-3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right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branch</a:t>
            </a:r>
            <a:endParaRPr sz="1100" dirty="0">
              <a:latin typeface="Trebuchet MS"/>
              <a:cs typeface="Trebuchet MS"/>
            </a:endParaRPr>
          </a:p>
          <a:p>
            <a:pPr marL="289560" marR="34290" indent="-174625">
              <a:lnSpc>
                <a:spcPct val="118000"/>
              </a:lnSpc>
              <a:spcBef>
                <a:spcPts val="300"/>
              </a:spcBef>
            </a:pPr>
            <a:r>
              <a:rPr sz="1100" spc="-280" dirty="0">
                <a:solidFill>
                  <a:srgbClr val="647A83"/>
                </a:solidFill>
                <a:latin typeface="Cambria Math"/>
                <a:cs typeface="Cambria Math"/>
              </a:rPr>
              <a:t>—</a:t>
            </a:r>
            <a:r>
              <a:rPr sz="1100" spc="305" dirty="0">
                <a:solidFill>
                  <a:srgbClr val="647A83"/>
                </a:solidFill>
                <a:latin typeface="Cambria Math"/>
                <a:cs typeface="Cambria Math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Potentially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large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table:</a:t>
            </a:r>
            <a:r>
              <a:rPr sz="1100" spc="7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one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entry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per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possible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value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5440" y="3311304"/>
            <a:ext cx="27876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10" dirty="0">
                <a:solidFill>
                  <a:srgbClr val="647A83"/>
                </a:solidFill>
                <a:latin typeface="Trebuchet MS"/>
                <a:cs typeface="Trebuchet MS"/>
              </a:rPr>
              <a:t>2</a:t>
            </a:r>
            <a:r>
              <a:rPr sz="800" spc="-45" dirty="0">
                <a:solidFill>
                  <a:srgbClr val="647A83"/>
                </a:solidFill>
                <a:latin typeface="Trebuchet MS"/>
                <a:cs typeface="Trebuchet MS"/>
              </a:rPr>
              <a:t>0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013658"/>
            <a:ext cx="1584960" cy="7334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Linear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sea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r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ch:</a:t>
            </a:r>
            <a:endParaRPr sz="1100">
              <a:latin typeface="Lucida Sans Unicode"/>
              <a:cs typeface="Lucida Sans Unicode"/>
            </a:endParaRPr>
          </a:p>
          <a:p>
            <a:pPr marL="115570">
              <a:lnSpc>
                <a:spcPct val="100000"/>
              </a:lnSpc>
              <a:spcBef>
                <a:spcPts val="540"/>
              </a:spcBef>
            </a:pPr>
            <a:r>
              <a:rPr sz="1100" spc="-280" dirty="0">
                <a:solidFill>
                  <a:srgbClr val="647A83"/>
                </a:solidFill>
                <a:latin typeface="Cambria Math"/>
                <a:cs typeface="Cambria Math"/>
              </a:rPr>
              <a:t>—</a:t>
            </a:r>
            <a:r>
              <a:rPr sz="1100" spc="285" dirty="0">
                <a:solidFill>
                  <a:srgbClr val="647A83"/>
                </a:solidFill>
                <a:latin typeface="Cambria Math"/>
                <a:cs typeface="Cambria Math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Potentially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slow</a:t>
            </a:r>
            <a:endParaRPr sz="1100">
              <a:latin typeface="Trebuchet MS"/>
              <a:cs typeface="Trebuchet MS"/>
            </a:endParaRPr>
          </a:p>
          <a:p>
            <a:pPr marL="115570">
              <a:lnSpc>
                <a:spcPct val="100000"/>
              </a:lnSpc>
              <a:spcBef>
                <a:spcPts val="535"/>
              </a:spcBef>
            </a:pPr>
            <a:r>
              <a:rPr sz="1100" dirty="0">
                <a:solidFill>
                  <a:srgbClr val="647A83"/>
                </a:solidFill>
                <a:latin typeface="Cambria Math"/>
                <a:cs typeface="Cambria Math"/>
              </a:rPr>
              <a:t>+</a:t>
            </a:r>
            <a:r>
              <a:rPr sz="1100" spc="280" dirty="0">
                <a:solidFill>
                  <a:srgbClr val="647A83"/>
                </a:solidFill>
                <a:latin typeface="Cambria Math"/>
                <a:cs typeface="Cambria Math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storage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overhead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8117" y="424177"/>
            <a:ext cx="2442845" cy="228139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Hash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Lucida Sans Unicode"/>
                <a:cs typeface="Lucida Sans Unicode"/>
              </a:rPr>
              <a:t>tabl</a:t>
            </a:r>
            <a:r>
              <a:rPr sz="1100" spc="-50" dirty="0">
                <a:solidFill>
                  <a:srgbClr val="647A83"/>
                </a:solidFill>
                <a:latin typeface="Lucida Sans Unicode"/>
                <a:cs typeface="Lucida Sans Unicode"/>
              </a:rPr>
              <a:t>e:</a:t>
            </a:r>
            <a:endParaRPr sz="1100" dirty="0">
              <a:latin typeface="Lucida Sans Unicode"/>
              <a:cs typeface="Lucida Sans Unicode"/>
            </a:endParaRPr>
          </a:p>
          <a:p>
            <a:pPr marL="289560" marR="5080" indent="-174625">
              <a:lnSpc>
                <a:spcPct val="118000"/>
              </a:lnSpc>
              <a:spcBef>
                <a:spcPts val="300"/>
              </a:spcBef>
            </a:pPr>
            <a:r>
              <a:rPr sz="1100" dirty="0">
                <a:solidFill>
                  <a:srgbClr val="647A83"/>
                </a:solidFill>
                <a:latin typeface="Cambria Math"/>
                <a:cs typeface="Cambria Math"/>
              </a:rPr>
              <a:t>+</a:t>
            </a:r>
            <a:r>
              <a:rPr sz="1100" spc="5" dirty="0">
                <a:solidFill>
                  <a:srgbClr val="647A83"/>
                </a:solidFill>
                <a:latin typeface="Cambria Math"/>
                <a:cs typeface="Cambria Math"/>
              </a:rPr>
              <a:t> </a:t>
            </a:r>
            <a:r>
              <a:rPr sz="1100" spc="-55" dirty="0">
                <a:solidFill>
                  <a:srgbClr val="647A83"/>
                </a:solidFill>
                <a:latin typeface="Trebuchet MS"/>
                <a:cs typeface="Trebuchet MS"/>
              </a:rPr>
              <a:t>Fast: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one </a:t>
            </a:r>
            <a:r>
              <a:rPr sz="1100" spc="35" dirty="0">
                <a:solidFill>
                  <a:srgbClr val="647A83"/>
                </a:solidFill>
                <a:latin typeface="Trebuchet MS"/>
                <a:cs typeface="Trebuchet MS"/>
              </a:rPr>
              <a:t>hash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table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access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to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ﬁnd </a:t>
            </a:r>
            <a:r>
              <a:rPr sz="1100" spc="-3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right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branch</a:t>
            </a:r>
            <a:endParaRPr sz="1100" dirty="0">
              <a:latin typeface="Trebuchet MS"/>
              <a:cs typeface="Trebuchet MS"/>
            </a:endParaRPr>
          </a:p>
          <a:p>
            <a:pPr marL="289560" indent="-174625">
              <a:lnSpc>
                <a:spcPct val="100000"/>
              </a:lnSpc>
              <a:spcBef>
                <a:spcPts val="540"/>
              </a:spcBef>
              <a:buFont typeface="Cambria Math"/>
              <a:buChar char="—"/>
              <a:tabLst>
                <a:tab pos="290195" algn="l"/>
              </a:tabLst>
            </a:pP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More</a:t>
            </a:r>
            <a:r>
              <a:rPr sz="1100" spc="-7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complicated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endParaRPr lang="en-US" sz="1100" spc="-15" dirty="0" smtClean="0">
              <a:solidFill>
                <a:srgbClr val="647A83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endParaRPr lang="en-US" sz="1100" spc="-15" dirty="0">
              <a:solidFill>
                <a:srgbClr val="647A83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100" spc="-15" dirty="0" smtClean="0">
                <a:solidFill>
                  <a:srgbClr val="647A83"/>
                </a:solidFill>
                <a:latin typeface="Lucida Sans Unicode"/>
                <a:cs typeface="Lucida Sans Unicode"/>
              </a:rPr>
              <a:t>Bina</a:t>
            </a:r>
            <a:r>
              <a:rPr sz="1100" spc="-5" dirty="0" smtClean="0">
                <a:solidFill>
                  <a:srgbClr val="647A83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 smtClean="0">
                <a:solidFill>
                  <a:srgbClr val="647A83"/>
                </a:solidFill>
                <a:latin typeface="Lucida Sans Unicode"/>
                <a:cs typeface="Lucida Sans Unicode"/>
              </a:rPr>
              <a:t>y</a:t>
            </a:r>
            <a:r>
              <a:rPr sz="1100" spc="-60" dirty="0" smtClean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sea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r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ch:</a:t>
            </a:r>
            <a:endParaRPr sz="1100" dirty="0">
              <a:latin typeface="Lucida Sans Unicode"/>
              <a:cs typeface="Lucida Sans Unicode"/>
            </a:endParaRPr>
          </a:p>
          <a:p>
            <a:pPr marL="112395">
              <a:lnSpc>
                <a:spcPct val="100000"/>
              </a:lnSpc>
              <a:spcBef>
                <a:spcPts val="535"/>
              </a:spcBef>
            </a:pPr>
            <a:r>
              <a:rPr sz="1100" i="1" spc="140" dirty="0">
                <a:solidFill>
                  <a:srgbClr val="647A83"/>
                </a:solidFill>
                <a:latin typeface="Georgia"/>
                <a:cs typeface="Georgia"/>
              </a:rPr>
              <a:t>± </a:t>
            </a:r>
            <a:r>
              <a:rPr sz="1100" i="1" spc="15" dirty="0">
                <a:solidFill>
                  <a:srgbClr val="647A83"/>
                </a:solidFill>
                <a:latin typeface="Georgia"/>
                <a:cs typeface="Georgia"/>
              </a:rPr>
              <a:t> </a:t>
            </a:r>
            <a:r>
              <a:rPr sz="1100" spc="-95" dirty="0">
                <a:solidFill>
                  <a:srgbClr val="647A83"/>
                </a:solidFill>
                <a:latin typeface="Trebuchet MS"/>
                <a:cs typeface="Trebuchet MS"/>
              </a:rPr>
              <a:t>F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ast,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but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647A83"/>
                </a:solidFill>
                <a:latin typeface="Trebuchet MS"/>
                <a:cs typeface="Trebuchet MS"/>
              </a:rPr>
              <a:t>s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l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o</a:t>
            </a:r>
            <a:r>
              <a:rPr sz="1100" spc="-75" dirty="0">
                <a:solidFill>
                  <a:srgbClr val="647A83"/>
                </a:solidFill>
                <a:latin typeface="Trebuchet MS"/>
                <a:cs typeface="Trebuchet MS"/>
              </a:rPr>
              <a:t>w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er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than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tab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l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l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ookup</a:t>
            </a:r>
            <a:endParaRPr sz="1100" dirty="0">
              <a:latin typeface="Trebuchet MS"/>
              <a:cs typeface="Trebuchet MS"/>
            </a:endParaRPr>
          </a:p>
          <a:p>
            <a:pPr marL="115570">
              <a:lnSpc>
                <a:spcPct val="100000"/>
              </a:lnSpc>
              <a:spcBef>
                <a:spcPts val="535"/>
              </a:spcBef>
            </a:pPr>
            <a:r>
              <a:rPr sz="1100" dirty="0">
                <a:solidFill>
                  <a:srgbClr val="647A83"/>
                </a:solidFill>
                <a:latin typeface="Cambria Math"/>
                <a:cs typeface="Cambria Math"/>
              </a:rPr>
              <a:t>+</a:t>
            </a:r>
            <a:r>
              <a:rPr sz="1100" spc="50" dirty="0">
                <a:solidFill>
                  <a:srgbClr val="647A83"/>
                </a:solidFill>
                <a:latin typeface="Cambria Math"/>
                <a:cs typeface="Cambria Math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storage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overhead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7334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ITER</a:t>
            </a:r>
            <a:r>
              <a:rPr spc="-140" dirty="0"/>
              <a:t>A</a:t>
            </a:r>
            <a:r>
              <a:rPr spc="-80" dirty="0"/>
              <a:t>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3024505" cy="5080"/>
            </a:xfrm>
            <a:custGeom>
              <a:avLst/>
              <a:gdLst/>
              <a:ahLst/>
              <a:cxnLst/>
              <a:rect l="l" t="t" r="r" b="b"/>
              <a:pathLst>
                <a:path w="3024505" h="5079">
                  <a:moveTo>
                    <a:pt x="0" y="5060"/>
                  </a:moveTo>
                  <a:lnTo>
                    <a:pt x="0" y="0"/>
                  </a:lnTo>
                  <a:lnTo>
                    <a:pt x="3024003" y="0"/>
                  </a:lnTo>
                  <a:lnTo>
                    <a:pt x="302400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80883"/>
            <a:ext cx="4127500" cy="2611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Enumeration-controlled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loops: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19"/>
              </a:spcBef>
              <a:buChar char="•"/>
              <a:tabLst>
                <a:tab pos="290195" algn="l"/>
              </a:tabLst>
            </a:pP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Example: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for-loop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One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iteration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per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element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ﬁnite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set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290195" algn="l"/>
              </a:tabLst>
            </a:pP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number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iterations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known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advance.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47A83"/>
              </a:buClr>
              <a:buFont typeface="Trebuchet MS"/>
              <a:buChar char="•"/>
            </a:pP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Logically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ont</a:t>
            </a: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r</a:t>
            </a:r>
            <a:r>
              <a:rPr sz="1100" spc="-15" dirty="0">
                <a:solidFill>
                  <a:srgbClr val="647A83"/>
                </a:solidFill>
                <a:latin typeface="Lucida Sans Unicode"/>
                <a:cs typeface="Lucida Sans Unicode"/>
              </a:rPr>
              <a:t>ol</a:t>
            </a:r>
            <a:r>
              <a:rPr sz="1100" spc="-25" dirty="0">
                <a:solidFill>
                  <a:srgbClr val="647A83"/>
                </a:solidFill>
                <a:latin typeface="Lucida Sans Unicode"/>
                <a:cs typeface="Lucida Sans Unicode"/>
              </a:rPr>
              <a:t>l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ed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Lucida Sans Unicode"/>
                <a:cs typeface="Lucida Sans Unicode"/>
              </a:rPr>
              <a:t>l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oops: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25"/>
              </a:spcBef>
              <a:buChar char="•"/>
              <a:tabLst>
                <a:tab pos="290195" algn="l"/>
              </a:tabLst>
            </a:pP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Example:</a:t>
            </a:r>
            <a:r>
              <a:rPr sz="1100" spc="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while-loop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40"/>
              </a:spcBef>
              <a:buChar char="•"/>
              <a:tabLst>
                <a:tab pos="290195" algn="l"/>
              </a:tabLst>
            </a:pP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Executed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until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Boolean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condition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changes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45"/>
              </a:spcBef>
              <a:buChar char="•"/>
              <a:tabLst>
                <a:tab pos="290195" algn="l"/>
              </a:tabLst>
            </a:pP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number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iterations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not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known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advance.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rebuchet MS"/>
              <a:cs typeface="Trebuchet MS"/>
            </a:endParaRPr>
          </a:p>
          <a:p>
            <a:pPr marL="12700" marR="5080">
              <a:lnSpc>
                <a:spcPct val="118000"/>
              </a:lnSpc>
              <a:spcBef>
                <a:spcPts val="5"/>
              </a:spcBef>
            </a:pP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Some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languages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647A83"/>
                </a:solidFill>
                <a:latin typeface="Trebuchet MS"/>
                <a:cs typeface="Trebuchet MS"/>
              </a:rPr>
              <a:t>do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not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have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loop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constructs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(Scheme,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Haskell, </a:t>
            </a:r>
            <a:r>
              <a:rPr sz="1100" spc="-120" dirty="0">
                <a:solidFill>
                  <a:srgbClr val="647A83"/>
                </a:solidFill>
                <a:latin typeface="Trebuchet MS"/>
                <a:cs typeface="Trebuchet MS"/>
              </a:rPr>
              <a:t>…).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They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647A83"/>
                </a:solidFill>
                <a:latin typeface="Trebuchet MS"/>
                <a:cs typeface="Trebuchet MS"/>
              </a:rPr>
              <a:t>use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tail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recursion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instead.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5257" y="3311304"/>
            <a:ext cx="26860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45" dirty="0">
                <a:solidFill>
                  <a:srgbClr val="647A83"/>
                </a:solidFill>
                <a:latin typeface="Trebuchet MS"/>
                <a:cs typeface="Trebuchet MS"/>
              </a:rPr>
              <a:t>21</a:t>
            </a:r>
            <a:r>
              <a:rPr sz="800" spc="-110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4" y="657225"/>
            <a:ext cx="5363376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88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21659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L</a:t>
            </a:r>
            <a:r>
              <a:rPr spc="-95" dirty="0"/>
              <a:t>OGICAL</a:t>
            </a:r>
            <a:r>
              <a:rPr spc="-165" dirty="0"/>
              <a:t>L</a:t>
            </a:r>
            <a:r>
              <a:rPr spc="-95" dirty="0"/>
              <a:t>Y</a:t>
            </a:r>
            <a:r>
              <a:rPr spc="-65" dirty="0"/>
              <a:t> </a:t>
            </a:r>
            <a:r>
              <a:rPr spc="-190" dirty="0"/>
              <a:t>C</a:t>
            </a:r>
            <a:r>
              <a:rPr spc="-95" dirty="0"/>
              <a:t>ONTR</a:t>
            </a:r>
            <a:r>
              <a:rPr spc="-70" dirty="0"/>
              <a:t>OLLED</a:t>
            </a:r>
            <a:r>
              <a:rPr spc="-65" dirty="0"/>
              <a:t> </a:t>
            </a:r>
            <a:r>
              <a:rPr spc="-60" dirty="0"/>
              <a:t>L</a:t>
            </a:r>
            <a:r>
              <a:rPr spc="-70" dirty="0"/>
              <a:t>OO</a:t>
            </a:r>
            <a:r>
              <a:rPr spc="-65" dirty="0"/>
              <a:t>P</a:t>
            </a:r>
            <a:r>
              <a:rPr spc="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3168650" cy="5080"/>
            </a:xfrm>
            <a:custGeom>
              <a:avLst/>
              <a:gdLst/>
              <a:ahLst/>
              <a:cxnLst/>
              <a:rect l="l" t="t" r="r" b="b"/>
              <a:pathLst>
                <a:path w="3168650" h="5079">
                  <a:moveTo>
                    <a:pt x="0" y="5060"/>
                  </a:moveTo>
                  <a:lnTo>
                    <a:pt x="0" y="0"/>
                  </a:lnTo>
                  <a:lnTo>
                    <a:pt x="3168057" y="0"/>
                  </a:lnTo>
                  <a:lnTo>
                    <a:pt x="316805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917332"/>
            <a:ext cx="1088390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647A83"/>
                </a:solidFill>
                <a:latin typeface="Lucida Sans Unicode"/>
                <a:cs typeface="Lucida Sans Unicode"/>
              </a:rPr>
              <a:t>P</a:t>
            </a:r>
            <a:r>
              <a:rPr sz="1100" spc="-15" dirty="0">
                <a:solidFill>
                  <a:srgbClr val="647A83"/>
                </a:solidFill>
                <a:latin typeface="Lucida Sans Unicode"/>
                <a:cs typeface="Lucida Sans Unicode"/>
              </a:rPr>
              <a:t>r</a:t>
            </a:r>
            <a:r>
              <a:rPr sz="1100" spc="-85" dirty="0">
                <a:solidFill>
                  <a:srgbClr val="647A83"/>
                </a:solidFill>
                <a:latin typeface="Lucida Sans Unicode"/>
                <a:cs typeface="Lucida Sans Unicode"/>
              </a:rPr>
              <a:t>e-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oop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est: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while</a:t>
            </a:r>
            <a:r>
              <a:rPr sz="1000" spc="-4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(cond)</a:t>
            </a:r>
            <a:r>
              <a:rPr sz="10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8577" y="3311304"/>
            <a:ext cx="275590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30" dirty="0">
                <a:solidFill>
                  <a:srgbClr val="647A83"/>
                </a:solidFill>
                <a:latin typeface="Trebuchet MS"/>
                <a:cs typeface="Trebuchet MS"/>
              </a:rPr>
              <a:t>22</a:t>
            </a:r>
            <a:r>
              <a:rPr sz="800" spc="-9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995333"/>
            <a:ext cx="1164590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647A83"/>
                </a:solidFill>
                <a:latin typeface="Lucida Sans Unicode"/>
                <a:cs typeface="Lucida Sans Unicode"/>
              </a:rPr>
              <a:t>P</a:t>
            </a: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ost</a:t>
            </a:r>
            <a:r>
              <a:rPr sz="1100" spc="-135" dirty="0">
                <a:solidFill>
                  <a:srgbClr val="647A83"/>
                </a:solidFill>
                <a:latin typeface="Lucida Sans Unicode"/>
                <a:cs typeface="Lucida Sans Unicode"/>
              </a:rPr>
              <a:t>-</a:t>
            </a:r>
            <a:r>
              <a:rPr sz="1100" spc="-80" dirty="0">
                <a:solidFill>
                  <a:srgbClr val="647A83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oop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est: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do</a:t>
            </a:r>
            <a:r>
              <a:rPr sz="1000" spc="-6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}</a:t>
            </a:r>
            <a:r>
              <a:rPr sz="10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while</a:t>
            </a:r>
            <a:r>
              <a:rPr sz="10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(cond);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89200">
              <a:lnSpc>
                <a:spcPct val="100000"/>
              </a:lnSpc>
              <a:spcBef>
                <a:spcPts val="90"/>
              </a:spcBef>
            </a:pPr>
            <a:r>
              <a:rPr spc="-75" dirty="0"/>
              <a:t>Mid-</a:t>
            </a:r>
            <a:r>
              <a:rPr spc="-55" dirty="0"/>
              <a:t>l</a:t>
            </a:r>
            <a:r>
              <a:rPr spc="-45" dirty="0"/>
              <a:t>oop</a:t>
            </a:r>
            <a:r>
              <a:rPr spc="-60" dirty="0"/>
              <a:t> </a:t>
            </a:r>
            <a:r>
              <a:rPr spc="-30" dirty="0"/>
              <a:t>test</a:t>
            </a:r>
            <a:r>
              <a:rPr spc="-60" dirty="0"/>
              <a:t> </a:t>
            </a:r>
            <a:r>
              <a:rPr spc="-35" dirty="0"/>
              <a:t>or</a:t>
            </a:r>
            <a:r>
              <a:rPr spc="-60" dirty="0"/>
              <a:t> </a:t>
            </a:r>
            <a:r>
              <a:rPr spc="20" dirty="0"/>
              <a:t>“</a:t>
            </a:r>
            <a:r>
              <a:rPr spc="-65" dirty="0"/>
              <a:t>one-and-a-half</a:t>
            </a:r>
            <a:r>
              <a:rPr spc="-60" dirty="0"/>
              <a:t> </a:t>
            </a:r>
            <a:r>
              <a:rPr spc="-10" dirty="0"/>
              <a:t>l</a:t>
            </a:r>
            <a:r>
              <a:rPr spc="-45" dirty="0"/>
              <a:t>oo</a:t>
            </a:r>
            <a:r>
              <a:rPr spc="-60" dirty="0"/>
              <a:t>p</a:t>
            </a:r>
            <a:r>
              <a:rPr spc="-30" dirty="0"/>
              <a:t>”:</a:t>
            </a:r>
          </a:p>
          <a:p>
            <a:pPr marL="2489200">
              <a:lnSpc>
                <a:spcPct val="100000"/>
              </a:lnSpc>
              <a:spcBef>
                <a:spcPts val="1050"/>
              </a:spcBef>
            </a:pPr>
            <a:r>
              <a:rPr sz="1000" spc="-5" dirty="0">
                <a:latin typeface="Courier New"/>
                <a:cs typeface="Courier New"/>
              </a:rPr>
              <a:t>loop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64096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264096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(cond1)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exit;</a:t>
            </a:r>
            <a:endParaRPr sz="1000">
              <a:latin typeface="Courier New"/>
              <a:cs typeface="Courier New"/>
            </a:endParaRPr>
          </a:p>
          <a:p>
            <a:pPr marL="264096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264096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(cond2)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exit;</a:t>
            </a:r>
            <a:endParaRPr sz="1000">
              <a:latin typeface="Courier New"/>
              <a:cs typeface="Courier New"/>
            </a:endParaRPr>
          </a:p>
          <a:p>
            <a:pPr marL="264096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24892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29279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TRADE-OFFS</a:t>
            </a:r>
            <a:r>
              <a:rPr spc="-65" dirty="0"/>
              <a:t> </a:t>
            </a:r>
            <a:r>
              <a:rPr spc="-35" dirty="0"/>
              <a:t>IN</a:t>
            </a:r>
            <a:r>
              <a:rPr spc="-65" dirty="0"/>
              <a:t> </a:t>
            </a:r>
            <a:r>
              <a:rPr spc="-80" dirty="0"/>
              <a:t>ITERATION</a:t>
            </a:r>
            <a:r>
              <a:rPr spc="-65" dirty="0"/>
              <a:t> </a:t>
            </a:r>
            <a:r>
              <a:rPr spc="-95" dirty="0"/>
              <a:t>CONSTRUCTS</a:t>
            </a:r>
            <a:r>
              <a:rPr spc="-60" dirty="0"/>
              <a:t> </a:t>
            </a:r>
            <a:r>
              <a:rPr spc="-85" dirty="0"/>
              <a:t>(1)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3312160" cy="5080"/>
            </a:xfrm>
            <a:custGeom>
              <a:avLst/>
              <a:gdLst/>
              <a:ahLst/>
              <a:cxnLst/>
              <a:rect l="l" t="t" r="r" b="b"/>
              <a:pathLst>
                <a:path w="3312160" h="5079">
                  <a:moveTo>
                    <a:pt x="0" y="5060"/>
                  </a:moveTo>
                  <a:lnTo>
                    <a:pt x="0" y="0"/>
                  </a:lnTo>
                  <a:lnTo>
                    <a:pt x="3312024" y="0"/>
                  </a:lnTo>
                  <a:lnTo>
                    <a:pt x="331202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74774"/>
            <a:ext cx="1681480" cy="7334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Logically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ont</a:t>
            </a: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r</a:t>
            </a:r>
            <a:r>
              <a:rPr sz="1100" spc="-15" dirty="0">
                <a:solidFill>
                  <a:srgbClr val="647A83"/>
                </a:solidFill>
                <a:latin typeface="Lucida Sans Unicode"/>
                <a:cs typeface="Lucida Sans Unicode"/>
              </a:rPr>
              <a:t>ol</a:t>
            </a:r>
            <a:r>
              <a:rPr sz="1100" spc="-25" dirty="0">
                <a:solidFill>
                  <a:srgbClr val="647A83"/>
                </a:solidFill>
                <a:latin typeface="Lucida Sans Unicode"/>
                <a:cs typeface="Lucida Sans Unicode"/>
              </a:rPr>
              <a:t>l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ed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Lucida Sans Unicode"/>
                <a:cs typeface="Lucida Sans Unicode"/>
              </a:rPr>
              <a:t>l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oops:</a:t>
            </a:r>
            <a:endParaRPr sz="1100">
              <a:latin typeface="Lucida Sans Unicode"/>
              <a:cs typeface="Lucida Sans Unicode"/>
            </a:endParaRPr>
          </a:p>
          <a:p>
            <a:pPr marL="115570">
              <a:lnSpc>
                <a:spcPct val="100000"/>
              </a:lnSpc>
              <a:spcBef>
                <a:spcPts val="540"/>
              </a:spcBef>
            </a:pPr>
            <a:r>
              <a:rPr sz="1100" dirty="0">
                <a:solidFill>
                  <a:srgbClr val="647A83"/>
                </a:solidFill>
                <a:latin typeface="Cambria Math"/>
                <a:cs typeface="Cambria Math"/>
              </a:rPr>
              <a:t>+</a:t>
            </a:r>
            <a:r>
              <a:rPr sz="1100" spc="30" dirty="0">
                <a:solidFill>
                  <a:srgbClr val="647A83"/>
                </a:solidFill>
                <a:latin typeface="Cambria Math"/>
                <a:cs typeface="Cambria Math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Flexible</a:t>
            </a:r>
            <a:endParaRPr sz="1100">
              <a:latin typeface="Trebuchet MS"/>
              <a:cs typeface="Trebuchet MS"/>
            </a:endParaRPr>
          </a:p>
          <a:p>
            <a:pPr marL="115570">
              <a:lnSpc>
                <a:spcPct val="100000"/>
              </a:lnSpc>
              <a:spcBef>
                <a:spcPts val="535"/>
              </a:spcBef>
            </a:pPr>
            <a:r>
              <a:rPr sz="1100" spc="-280" dirty="0">
                <a:solidFill>
                  <a:srgbClr val="647A83"/>
                </a:solidFill>
                <a:latin typeface="Cambria Math"/>
                <a:cs typeface="Cambria Math"/>
              </a:rPr>
              <a:t>—</a:t>
            </a:r>
            <a:r>
              <a:rPr sz="1100" spc="265" dirty="0">
                <a:solidFill>
                  <a:srgbClr val="647A83"/>
                </a:solidFill>
                <a:latin typeface="Cambria Math"/>
                <a:cs typeface="Cambria Math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Expensive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9897" y="3311304"/>
            <a:ext cx="274320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35" dirty="0">
                <a:solidFill>
                  <a:srgbClr val="647A83"/>
                </a:solidFill>
                <a:latin typeface="Trebuchet MS"/>
                <a:cs typeface="Trebuchet MS"/>
              </a:rPr>
              <a:t>2</a:t>
            </a:r>
            <a:r>
              <a:rPr sz="800" spc="-55" dirty="0">
                <a:solidFill>
                  <a:srgbClr val="647A83"/>
                </a:solidFill>
                <a:latin typeface="Trebuchet MS"/>
                <a:cs typeface="Trebuchet MS"/>
              </a:rPr>
              <a:t>3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555486"/>
            <a:ext cx="1597025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619760" indent="-137160">
              <a:lnSpc>
                <a:spcPct val="116700"/>
              </a:lnSpc>
              <a:spcBef>
                <a:spcPts val="10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while</a:t>
            </a:r>
            <a:r>
              <a:rPr sz="900" spc="-4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(cond)</a:t>
            </a:r>
            <a:r>
              <a:rPr sz="9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{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statements;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285750" marR="5080" indent="-273685">
              <a:lnSpc>
                <a:spcPct val="116700"/>
              </a:lnSpc>
              <a:spcBef>
                <a:spcPts val="1195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L1: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R1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:=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evaluate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cond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if not R1 goto L2 </a:t>
            </a:r>
            <a:r>
              <a:rPr sz="9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statements</a:t>
            </a:r>
            <a:endParaRPr sz="900">
              <a:latin typeface="Courier New"/>
              <a:cs typeface="Courier New"/>
            </a:endParaRPr>
          </a:p>
          <a:p>
            <a:pPr marL="12700" marR="824865" indent="273050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9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L1 </a:t>
            </a:r>
            <a:r>
              <a:rPr sz="900" spc="-5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L2:</a:t>
            </a:r>
            <a:r>
              <a:rPr sz="9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8117" y="512734"/>
            <a:ext cx="2266950" cy="282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The </a:t>
            </a:r>
            <a:r>
              <a:rPr sz="1100" spc="-70" dirty="0">
                <a:solidFill>
                  <a:srgbClr val="647A83"/>
                </a:solidFill>
                <a:latin typeface="Trebuchet MS"/>
                <a:cs typeface="Trebuchet MS"/>
              </a:rPr>
              <a:t>f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o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r-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l</a:t>
            </a:r>
            <a:r>
              <a:rPr sz="1100" spc="25" dirty="0">
                <a:solidFill>
                  <a:srgbClr val="647A83"/>
                </a:solidFill>
                <a:latin typeface="Trebuchet MS"/>
                <a:cs typeface="Trebuchet MS"/>
              </a:rPr>
              <a:t>oop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C</a:t>
            </a:r>
            <a:r>
              <a:rPr sz="1100" spc="-80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C++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me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r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ely  syntactic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sugar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for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init-test-step </a:t>
            </a:r>
            <a:r>
              <a:rPr sz="1100" spc="-3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idiom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implementing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enumeration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using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logically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controlled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loops!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rebuchet MS"/>
              <a:cs typeface="Trebuchet MS"/>
            </a:endParaRPr>
          </a:p>
          <a:p>
            <a:pPr marL="149225" marR="606425" indent="-137160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for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(init;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cond;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step)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{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statements;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init</a:t>
            </a:r>
            <a:endParaRPr sz="900">
              <a:latin typeface="Courier New"/>
              <a:cs typeface="Courier New"/>
            </a:endParaRPr>
          </a:p>
          <a:p>
            <a:pPr marL="285750" marR="674370" indent="-273685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L1:</a:t>
            </a:r>
            <a:r>
              <a:rPr sz="9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R1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:=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evaluate</a:t>
            </a:r>
            <a:r>
              <a:rPr sz="9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cond </a:t>
            </a:r>
            <a:r>
              <a:rPr sz="900" spc="-5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if not R1 goto L2 </a:t>
            </a:r>
            <a:r>
              <a:rPr sz="9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statements</a:t>
            </a:r>
            <a:endParaRPr sz="900">
              <a:latin typeface="Courier New"/>
              <a:cs typeface="Courier New"/>
            </a:endParaRPr>
          </a:p>
          <a:p>
            <a:pPr marL="285750" marR="1494790">
              <a:lnSpc>
                <a:spcPct val="116700"/>
              </a:lnSpc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step </a:t>
            </a:r>
            <a:r>
              <a:rPr sz="9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goto</a:t>
            </a:r>
            <a:r>
              <a:rPr sz="900" spc="-9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L2:</a:t>
            </a:r>
            <a:r>
              <a:rPr sz="900" spc="-6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647A83"/>
                </a:solidFill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22428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LABELLED</a:t>
            </a:r>
            <a:r>
              <a:rPr spc="-65" dirty="0"/>
              <a:t> </a:t>
            </a:r>
            <a:r>
              <a:rPr spc="-50" dirty="0"/>
              <a:t>BREAK</a:t>
            </a:r>
            <a:r>
              <a:rPr spc="-65" dirty="0"/>
              <a:t> </a:t>
            </a:r>
            <a:r>
              <a:rPr spc="-114" dirty="0"/>
              <a:t>AND</a:t>
            </a:r>
            <a:r>
              <a:rPr spc="-65" dirty="0"/>
              <a:t> </a:t>
            </a:r>
            <a:r>
              <a:rPr spc="-190" dirty="0"/>
              <a:t>C</a:t>
            </a:r>
            <a:r>
              <a:rPr spc="-65" dirty="0"/>
              <a:t>ONTINUE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3600450" cy="5080"/>
            </a:xfrm>
            <a:custGeom>
              <a:avLst/>
              <a:gdLst/>
              <a:ahLst/>
              <a:cxnLst/>
              <a:rect l="l" t="t" r="r" b="b"/>
              <a:pathLst>
                <a:path w="3600450" h="5079">
                  <a:moveTo>
                    <a:pt x="0" y="5060"/>
                  </a:moveTo>
                  <a:lnTo>
                    <a:pt x="0" y="0"/>
                  </a:lnTo>
                  <a:lnTo>
                    <a:pt x="3600046" y="0"/>
                  </a:lnTo>
                  <a:lnTo>
                    <a:pt x="360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63040"/>
            <a:ext cx="5065395" cy="2705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647A83"/>
                </a:solidFill>
                <a:latin typeface="Lucida Sans Unicode"/>
                <a:cs typeface="Lucida Sans Unicode"/>
              </a:rPr>
              <a:t>“Break”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statement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Lucida Sans Unicode"/>
                <a:cs typeface="Lucida Sans Unicode"/>
              </a:rPr>
              <a:t>(“last“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in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Lucida Sans Unicode"/>
                <a:cs typeface="Lucida Sans Unicode"/>
              </a:rPr>
              <a:t>Perl):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Exit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nearest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enclosing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for-,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do-,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while-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or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switch-statement.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“Continue”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statement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Lucida Sans Unicode"/>
                <a:cs typeface="Lucida Sans Unicode"/>
              </a:rPr>
              <a:t>(“next”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in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Lucida Sans Unicode"/>
                <a:cs typeface="Lucida Sans Unicode"/>
              </a:rPr>
              <a:t>Perl):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Skip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rest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current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iteration.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Both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statements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may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be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followed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by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label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that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speciﬁes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830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An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enclosing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loop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(continue)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or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240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Any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enclosing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statement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(break).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18000"/>
              </a:lnSpc>
            </a:pP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A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loop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may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have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finally</a:t>
            </a:r>
            <a:r>
              <a:rPr sz="1000" spc="-3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part,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which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always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executed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no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matter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whether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iteration executes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normally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or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terminated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using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continue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or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break </a:t>
            </a:r>
            <a:r>
              <a:rPr sz="10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statement.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7764" y="3311304"/>
            <a:ext cx="27622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25" dirty="0">
                <a:solidFill>
                  <a:srgbClr val="647A83"/>
                </a:solidFill>
                <a:latin typeface="Trebuchet MS"/>
                <a:cs typeface="Trebuchet MS"/>
              </a:rPr>
              <a:t>25</a:t>
            </a:r>
            <a:r>
              <a:rPr sz="800" spc="-90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20110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ITER</a:t>
            </a:r>
            <a:r>
              <a:rPr spc="-140" dirty="0"/>
              <a:t>A</a:t>
            </a:r>
            <a:r>
              <a:rPr spc="-185" dirty="0"/>
              <a:t>T</a:t>
            </a:r>
            <a:r>
              <a:rPr spc="-50" dirty="0"/>
              <a:t>ORS</a:t>
            </a:r>
            <a:r>
              <a:rPr spc="-65" dirty="0"/>
              <a:t> </a:t>
            </a:r>
            <a:r>
              <a:rPr spc="-114" dirty="0"/>
              <a:t>AND</a:t>
            </a:r>
            <a:r>
              <a:rPr spc="-65" dirty="0"/>
              <a:t> GENER</a:t>
            </a:r>
            <a:r>
              <a:rPr spc="-130" dirty="0"/>
              <a:t>A</a:t>
            </a:r>
            <a:r>
              <a:rPr spc="-185" dirty="0"/>
              <a:t>T</a:t>
            </a:r>
            <a:r>
              <a:rPr spc="-50" dirty="0"/>
              <a:t>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3744595" cy="5080"/>
            </a:xfrm>
            <a:custGeom>
              <a:avLst/>
              <a:gdLst/>
              <a:ahLst/>
              <a:cxnLst/>
              <a:rect l="l" t="t" r="r" b="b"/>
              <a:pathLst>
                <a:path w="3744595" h="5079">
                  <a:moveTo>
                    <a:pt x="0" y="5060"/>
                  </a:moveTo>
                  <a:lnTo>
                    <a:pt x="0" y="0"/>
                  </a:lnTo>
                  <a:lnTo>
                    <a:pt x="3744012" y="0"/>
                  </a:lnTo>
                  <a:lnTo>
                    <a:pt x="37440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80807"/>
            <a:ext cx="5024120" cy="287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Often,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for-loops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are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647A83"/>
                </a:solidFill>
                <a:latin typeface="Trebuchet MS"/>
                <a:cs typeface="Trebuchet MS"/>
              </a:rPr>
              <a:t>used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to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iterate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over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sequences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elements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(stored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data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structure,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generated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by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procedure,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20" dirty="0" smtClean="0">
                <a:solidFill>
                  <a:srgbClr val="647A83"/>
                </a:solidFill>
                <a:latin typeface="Trebuchet MS"/>
                <a:cs typeface="Trebuchet MS"/>
              </a:rPr>
              <a:t>…)</a:t>
            </a:r>
            <a:endParaRPr sz="1100" dirty="0">
              <a:latin typeface="Trebuchet MS"/>
              <a:cs typeface="Trebuchet MS"/>
            </a:endParaRPr>
          </a:p>
          <a:p>
            <a:pPr marL="12700" marR="49530">
              <a:lnSpc>
                <a:spcPct val="118000"/>
              </a:lnSpc>
              <a:spcBef>
                <a:spcPts val="545"/>
              </a:spcBef>
            </a:pPr>
            <a:r>
              <a:rPr sz="1100" spc="-15" dirty="0">
                <a:solidFill>
                  <a:srgbClr val="DC312E"/>
                </a:solidFill>
                <a:latin typeface="Trebuchet MS"/>
                <a:cs typeface="Trebuchet MS"/>
              </a:rPr>
              <a:t>Iterators/generators</a:t>
            </a:r>
            <a:r>
              <a:rPr sz="1100" spc="-30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provide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clean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idiom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for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iterating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over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sequence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without </a:t>
            </a:r>
            <a:r>
              <a:rPr sz="1100" spc="-3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need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know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how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sequence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generated.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Gene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r</a:t>
            </a:r>
            <a:r>
              <a:rPr sz="1100" spc="-20" dirty="0">
                <a:solidFill>
                  <a:srgbClr val="647A83"/>
                </a:solidFill>
                <a:latin typeface="Lucida Sans Unicode"/>
                <a:cs typeface="Lucida Sans Unicode"/>
              </a:rPr>
              <a:t>a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647A83"/>
                </a:solidFill>
                <a:latin typeface="Lucida Sans Unicode"/>
                <a:cs typeface="Lucida Sans Unicode"/>
              </a:rPr>
              <a:t>or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s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in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Python:</a:t>
            </a:r>
            <a:endParaRPr sz="1100" dirty="0">
              <a:latin typeface="Lucida Sans Unicode"/>
              <a:cs typeface="Lucida Sans Unicode"/>
            </a:endParaRPr>
          </a:p>
          <a:p>
            <a:pPr marL="316230" marR="3712845" indent="-304165">
              <a:lnSpc>
                <a:spcPct val="114599"/>
              </a:lnSpc>
              <a:spcBef>
                <a:spcPts val="92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def</a:t>
            </a:r>
            <a:r>
              <a:rPr sz="1000" spc="-6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lexy(length): </a:t>
            </a:r>
            <a:r>
              <a:rPr sz="1000" spc="-58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yield</a:t>
            </a:r>
            <a:r>
              <a:rPr sz="10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''</a:t>
            </a:r>
            <a:endParaRPr sz="1000" dirty="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if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length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&gt;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0:</a:t>
            </a:r>
            <a:endParaRPr sz="1000" dirty="0">
              <a:latin typeface="Courier New"/>
              <a:cs typeface="Courier New"/>
            </a:endParaRPr>
          </a:p>
          <a:p>
            <a:pPr marL="923290" marR="2042795" indent="-304165">
              <a:lnSpc>
                <a:spcPct val="114599"/>
              </a:lnSpc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for</a:t>
            </a:r>
            <a:r>
              <a:rPr sz="10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ch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in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['a',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'b',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'c',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'd']: </a:t>
            </a:r>
            <a:r>
              <a:rPr sz="1000" spc="-58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for</a:t>
            </a:r>
            <a:r>
              <a:rPr sz="10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w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in</a:t>
            </a:r>
            <a:r>
              <a:rPr sz="10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lexy(length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-</a:t>
            </a:r>
            <a:r>
              <a:rPr sz="10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1):</a:t>
            </a:r>
            <a:endParaRPr sz="1000" dirty="0">
              <a:latin typeface="Courier New"/>
              <a:cs typeface="Courier New"/>
            </a:endParaRPr>
          </a:p>
          <a:p>
            <a:pPr marL="122682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yield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ch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+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w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316230" marR="3712845" indent="-304165">
              <a:lnSpc>
                <a:spcPct val="114599"/>
              </a:lnSpc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for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w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in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lexy(3): </a:t>
            </a:r>
            <a:r>
              <a:rPr sz="1000" spc="-58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print(w)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8069" y="3311304"/>
            <a:ext cx="27622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20" dirty="0">
                <a:solidFill>
                  <a:srgbClr val="647A83"/>
                </a:solidFill>
                <a:latin typeface="Trebuchet MS"/>
                <a:cs typeface="Trebuchet MS"/>
              </a:rPr>
              <a:t>2</a:t>
            </a:r>
            <a:r>
              <a:rPr sz="800" spc="-55" dirty="0">
                <a:solidFill>
                  <a:srgbClr val="647A83"/>
                </a:solidFill>
                <a:latin typeface="Trebuchet MS"/>
                <a:cs typeface="Trebuchet MS"/>
              </a:rPr>
              <a:t>6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812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RECURSION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4464050" cy="5080"/>
            </a:xfrm>
            <a:custGeom>
              <a:avLst/>
              <a:gdLst/>
              <a:ahLst/>
              <a:cxnLst/>
              <a:rect l="l" t="t" r="r" b="b"/>
              <a:pathLst>
                <a:path w="4464050" h="5079">
                  <a:moveTo>
                    <a:pt x="0" y="5060"/>
                  </a:moveTo>
                  <a:lnTo>
                    <a:pt x="0" y="0"/>
                  </a:lnTo>
                  <a:lnTo>
                    <a:pt x="4464022" y="0"/>
                  </a:lnTo>
                  <a:lnTo>
                    <a:pt x="4464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39761"/>
            <a:ext cx="3770629" cy="1771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Every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iterative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procedure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can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be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turned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into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recursive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one:</a:t>
            </a:r>
            <a:endParaRPr sz="1100" dirty="0">
              <a:latin typeface="Trebuchet MS"/>
              <a:cs typeface="Trebuchet MS"/>
            </a:endParaRPr>
          </a:p>
          <a:p>
            <a:pPr marL="316230">
              <a:lnSpc>
                <a:spcPct val="100000"/>
              </a:lnSpc>
              <a:spcBef>
                <a:spcPts val="110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while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(condition)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{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S1;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S2;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...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becomes</a:t>
            </a:r>
            <a:endParaRPr sz="1100" dirty="0">
              <a:latin typeface="Trebuchet MS"/>
              <a:cs typeface="Trebuchet MS"/>
            </a:endParaRPr>
          </a:p>
          <a:p>
            <a:pPr marL="316230">
              <a:lnSpc>
                <a:spcPct val="100000"/>
              </a:lnSpc>
              <a:spcBef>
                <a:spcPts val="110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procedure</a:t>
            </a:r>
            <a:r>
              <a:rPr sz="10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P()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619760" marR="1851660" indent="-152400">
              <a:lnSpc>
                <a:spcPct val="114599"/>
              </a:lnSpc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if</a:t>
            </a:r>
            <a:r>
              <a:rPr sz="1000" spc="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(condition)</a:t>
            </a:r>
            <a:r>
              <a:rPr sz="1000" spc="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{ </a:t>
            </a:r>
            <a:r>
              <a:rPr sz="10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S1;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S2;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...;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P();</a:t>
            </a:r>
            <a:endParaRPr sz="1000" dirty="0">
              <a:latin typeface="Courier New"/>
              <a:cs typeface="Courier New"/>
            </a:endParaRPr>
          </a:p>
          <a:p>
            <a:pPr marL="46799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4546" y="3311304"/>
            <a:ext cx="269240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45" dirty="0">
                <a:solidFill>
                  <a:srgbClr val="647A83"/>
                </a:solidFill>
                <a:latin typeface="Trebuchet MS"/>
                <a:cs typeface="Trebuchet MS"/>
              </a:rPr>
              <a:t>31</a:t>
            </a:r>
            <a:r>
              <a:rPr sz="800" spc="-110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812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RECURSION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4464050" cy="5080"/>
            </a:xfrm>
            <a:custGeom>
              <a:avLst/>
              <a:gdLst/>
              <a:ahLst/>
              <a:cxnLst/>
              <a:rect l="l" t="t" r="r" b="b"/>
              <a:pathLst>
                <a:path w="4464050" h="5079">
                  <a:moveTo>
                    <a:pt x="0" y="5060"/>
                  </a:moveTo>
                  <a:lnTo>
                    <a:pt x="0" y="0"/>
                  </a:lnTo>
                  <a:lnTo>
                    <a:pt x="4464022" y="0"/>
                  </a:lnTo>
                  <a:lnTo>
                    <a:pt x="4464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39761"/>
            <a:ext cx="5023485" cy="2658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Every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iterative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procedure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can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be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turned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into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recursive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one:</a:t>
            </a:r>
            <a:endParaRPr sz="1100">
              <a:latin typeface="Trebuchet MS"/>
              <a:cs typeface="Trebuchet MS"/>
            </a:endParaRPr>
          </a:p>
          <a:p>
            <a:pPr marL="316230">
              <a:lnSpc>
                <a:spcPct val="100000"/>
              </a:lnSpc>
              <a:spcBef>
                <a:spcPts val="110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while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(condition)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{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S1;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S2;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...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becomes</a:t>
            </a:r>
            <a:endParaRPr sz="1100">
              <a:latin typeface="Trebuchet MS"/>
              <a:cs typeface="Trebuchet MS"/>
            </a:endParaRPr>
          </a:p>
          <a:p>
            <a:pPr marL="316230">
              <a:lnSpc>
                <a:spcPct val="100000"/>
              </a:lnSpc>
              <a:spcBef>
                <a:spcPts val="110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procedure</a:t>
            </a:r>
            <a:r>
              <a:rPr sz="10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P()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19760" marR="3105150" indent="-152400">
              <a:lnSpc>
                <a:spcPct val="114599"/>
              </a:lnSpc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if</a:t>
            </a:r>
            <a:r>
              <a:rPr sz="1000" spc="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(condition)</a:t>
            </a:r>
            <a:r>
              <a:rPr sz="1000" spc="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{ </a:t>
            </a:r>
            <a:r>
              <a:rPr sz="10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S1;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S2;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...;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P();</a:t>
            </a:r>
            <a:endParaRPr sz="1000">
              <a:latin typeface="Courier New"/>
              <a:cs typeface="Courier New"/>
            </a:endParaRPr>
          </a:p>
          <a:p>
            <a:pPr marL="46799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converse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not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true </a:t>
            </a:r>
            <a:r>
              <a:rPr sz="1100" spc="-105" dirty="0">
                <a:solidFill>
                  <a:srgbClr val="647A83"/>
                </a:solidFill>
                <a:latin typeface="Trebuchet MS"/>
                <a:cs typeface="Trebuchet MS"/>
              </a:rPr>
              <a:t>(e.g.,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Quicksort,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Merge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Sort,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fast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matrix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multiplication,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647A83"/>
                </a:solidFill>
                <a:latin typeface="Trebuchet MS"/>
                <a:cs typeface="Trebuchet MS"/>
              </a:rPr>
              <a:t>…)</a:t>
            </a:r>
            <a:endParaRPr sz="1100">
              <a:latin typeface="Trebuchet MS"/>
              <a:cs typeface="Trebuchet MS"/>
            </a:endParaRPr>
          </a:p>
          <a:p>
            <a:pPr marL="12700" marR="48895">
              <a:lnSpc>
                <a:spcPct val="118000"/>
              </a:lnSpc>
              <a:spcBef>
                <a:spcPts val="1345"/>
              </a:spcBef>
            </a:pP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type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recursive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procedure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above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can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be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translated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back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into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loop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by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compiler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(tail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recursion).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4546" y="3311304"/>
            <a:ext cx="269240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45" dirty="0">
                <a:solidFill>
                  <a:srgbClr val="647A83"/>
                </a:solidFill>
                <a:latin typeface="Trebuchet MS"/>
                <a:cs typeface="Trebuchet MS"/>
              </a:rPr>
              <a:t>31</a:t>
            </a:r>
            <a:r>
              <a:rPr sz="800" spc="-110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32111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APPLIC</a:t>
            </a:r>
            <a:r>
              <a:rPr spc="-135" dirty="0"/>
              <a:t>A</a:t>
            </a:r>
            <a:r>
              <a:rPr spc="-70" dirty="0"/>
              <a:t>TIVE</a:t>
            </a:r>
            <a:r>
              <a:rPr spc="-65" dirty="0"/>
              <a:t> </a:t>
            </a:r>
            <a:r>
              <a:rPr spc="-114" dirty="0"/>
              <a:t>AND</a:t>
            </a:r>
            <a:r>
              <a:rPr spc="-65" dirty="0"/>
              <a:t> </a:t>
            </a:r>
            <a:r>
              <a:rPr spc="-85" dirty="0"/>
              <a:t>NORMA</a:t>
            </a:r>
            <a:r>
              <a:rPr spc="-114" dirty="0"/>
              <a:t>L</a:t>
            </a:r>
            <a:r>
              <a:rPr spc="-90" dirty="0"/>
              <a:t>-ORDER</a:t>
            </a:r>
            <a:r>
              <a:rPr spc="-65" dirty="0"/>
              <a:t> </a:t>
            </a:r>
            <a:r>
              <a:rPr spc="-60" dirty="0"/>
              <a:t>E</a:t>
            </a:r>
            <a:r>
              <a:rPr spc="-130" dirty="0"/>
              <a:t>V</a:t>
            </a:r>
            <a:r>
              <a:rPr spc="-75" dirty="0"/>
              <a:t>AL</a:t>
            </a:r>
            <a:r>
              <a:rPr spc="-100" dirty="0"/>
              <a:t>U</a:t>
            </a:r>
            <a:r>
              <a:rPr spc="-204" dirty="0"/>
              <a:t>A</a:t>
            </a:r>
            <a:r>
              <a:rPr spc="-80" dirty="0"/>
              <a:t>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76" y="0"/>
                  </a:lnTo>
                  <a:lnTo>
                    <a:pt x="46080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9994" y="573658"/>
            <a:ext cx="2419350" cy="208279"/>
          </a:xfrm>
          <a:prstGeom prst="rect">
            <a:avLst/>
          </a:prstGeom>
          <a:solidFill>
            <a:srgbClr val="647A83"/>
          </a:solidFill>
        </p:spPr>
        <p:txBody>
          <a:bodyPr vert="horz" wrap="square" lIns="0" tIns="82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65"/>
              </a:spcBef>
            </a:pPr>
            <a:r>
              <a:rPr sz="1100" spc="-35" dirty="0">
                <a:solidFill>
                  <a:srgbClr val="EDE8D4"/>
                </a:solidFill>
                <a:latin typeface="Lucida Sans Unicode"/>
                <a:cs typeface="Lucida Sans Unicode"/>
              </a:rPr>
              <a:t>Applicati</a:t>
            </a:r>
            <a:r>
              <a:rPr sz="1100" spc="-55" dirty="0">
                <a:solidFill>
                  <a:srgbClr val="EDE8D4"/>
                </a:solidFill>
                <a:latin typeface="Lucida Sans Unicode"/>
                <a:cs typeface="Lucida Sans Unicode"/>
              </a:rPr>
              <a:t>v</a:t>
            </a:r>
            <a:r>
              <a:rPr sz="1100" spc="-75" dirty="0">
                <a:solidFill>
                  <a:srgbClr val="EDE8D4"/>
                </a:solidFill>
                <a:latin typeface="Lucida Sans Unicode"/>
                <a:cs typeface="Lucida Sans Unicode"/>
              </a:rPr>
              <a:t>e-o</a:t>
            </a:r>
            <a:r>
              <a:rPr sz="1100" spc="-70" dirty="0">
                <a:solidFill>
                  <a:srgbClr val="EDE8D4"/>
                </a:solidFill>
                <a:latin typeface="Lucida Sans Unicode"/>
                <a:cs typeface="Lucida Sans Unicode"/>
              </a:rPr>
              <a:t>r</a:t>
            </a:r>
            <a:r>
              <a:rPr sz="1100" spc="-30" dirty="0">
                <a:solidFill>
                  <a:srgbClr val="EDE8D4"/>
                </a:solidFill>
                <a:latin typeface="Lucida Sans Unicode"/>
                <a:cs typeface="Lucida Sans Unicode"/>
              </a:rPr>
              <a:t>der</a:t>
            </a:r>
            <a:r>
              <a:rPr sz="1100" spc="-60" dirty="0">
                <a:solidFill>
                  <a:srgbClr val="EDE8D4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EDE8D4"/>
                </a:solidFill>
                <a:latin typeface="Lucida Sans Unicode"/>
                <a:cs typeface="Lucida Sans Unicode"/>
              </a:rPr>
              <a:t>evaluation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40"/>
              </a:spcBef>
            </a:pPr>
            <a:r>
              <a:rPr spc="-30" dirty="0"/>
              <a:t>32/40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9994" y="781799"/>
            <a:ext cx="2419350" cy="394970"/>
          </a:xfrm>
          <a:prstGeom prst="rect">
            <a:avLst/>
          </a:prstGeom>
          <a:solidFill>
            <a:srgbClr val="EDE8D4"/>
          </a:solidFill>
        </p:spPr>
        <p:txBody>
          <a:bodyPr vert="horz" wrap="square" lIns="0" tIns="95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Arguments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are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evaluated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before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  <a:p>
            <a:pPr marL="45720">
              <a:lnSpc>
                <a:spcPct val="100000"/>
              </a:lnSpc>
              <a:spcBef>
                <a:spcPts val="235"/>
              </a:spcBef>
            </a:pP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subroutine</a:t>
            </a:r>
            <a:r>
              <a:rPr sz="1100" spc="-6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call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6176" y="678914"/>
            <a:ext cx="19526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5080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Default</a:t>
            </a: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most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programming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languages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994" y="1317535"/>
            <a:ext cx="2419350" cy="208279"/>
          </a:xfrm>
          <a:prstGeom prst="rect">
            <a:avLst/>
          </a:prstGeom>
          <a:solidFill>
            <a:srgbClr val="647A83"/>
          </a:solidFill>
        </p:spPr>
        <p:txBody>
          <a:bodyPr vert="horz" wrap="square" lIns="0" tIns="82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65"/>
              </a:spcBef>
            </a:pPr>
            <a:r>
              <a:rPr sz="1100" spc="-60" dirty="0">
                <a:solidFill>
                  <a:srgbClr val="EDE8D4"/>
                </a:solidFill>
                <a:latin typeface="Lucida Sans Unicode"/>
                <a:cs typeface="Lucida Sans Unicode"/>
              </a:rPr>
              <a:t>Normal-or</a:t>
            </a:r>
            <a:r>
              <a:rPr sz="1100" spc="-30" dirty="0">
                <a:solidFill>
                  <a:srgbClr val="EDE8D4"/>
                </a:solidFill>
                <a:latin typeface="Lucida Sans Unicode"/>
                <a:cs typeface="Lucida Sans Unicode"/>
              </a:rPr>
              <a:t>der</a:t>
            </a:r>
            <a:r>
              <a:rPr sz="1100" spc="-60" dirty="0">
                <a:solidFill>
                  <a:srgbClr val="EDE8D4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EDE8D4"/>
                </a:solidFill>
                <a:latin typeface="Lucida Sans Unicode"/>
                <a:cs typeface="Lucida Sans Unicode"/>
              </a:rPr>
              <a:t>evaluation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994" y="1525688"/>
            <a:ext cx="2419350" cy="980440"/>
          </a:xfrm>
          <a:prstGeom prst="rect">
            <a:avLst/>
          </a:prstGeom>
          <a:solidFill>
            <a:srgbClr val="EDE8D4"/>
          </a:solidFill>
        </p:spPr>
        <p:txBody>
          <a:bodyPr vert="horz" wrap="square" lIns="0" tIns="55244" rIns="0" bIns="0" rtlCol="0">
            <a:spAutoFit/>
          </a:bodyPr>
          <a:lstStyle/>
          <a:p>
            <a:pPr marL="276860" marR="349250" indent="-109220">
              <a:lnSpc>
                <a:spcPct val="118000"/>
              </a:lnSpc>
              <a:spcBef>
                <a:spcPts val="434"/>
              </a:spcBef>
              <a:buChar char="•"/>
              <a:tabLst>
                <a:tab pos="277495" algn="l"/>
              </a:tabLst>
            </a:pP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Arguments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are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647A83"/>
                </a:solidFill>
                <a:latin typeface="Trebuchet MS"/>
                <a:cs typeface="Trebuchet MS"/>
              </a:rPr>
              <a:t>passed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to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subroutine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unevaluated.</a:t>
            </a:r>
            <a:endParaRPr sz="1100">
              <a:latin typeface="Trebuchet MS"/>
              <a:cs typeface="Trebuchet MS"/>
            </a:endParaRPr>
          </a:p>
          <a:p>
            <a:pPr marL="276860" marR="30480" indent="-109220">
              <a:lnSpc>
                <a:spcPct val="118000"/>
              </a:lnSpc>
              <a:spcBef>
                <a:spcPts val="295"/>
              </a:spcBef>
              <a:buChar char="•"/>
              <a:tabLst>
                <a:tab pos="277495" algn="l"/>
              </a:tabLst>
            </a:pP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The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subroutine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evaluates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them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as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needed.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6176" y="1498737"/>
            <a:ext cx="2124710" cy="855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5080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Useful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for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inﬁnite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or 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lazy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data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 structures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that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are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computed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as </a:t>
            </a:r>
            <a:r>
              <a:rPr sz="1100" spc="-3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needed.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540"/>
              </a:spcBef>
              <a:buChar char="•"/>
              <a:tabLst>
                <a:tab pos="121920" algn="l"/>
              </a:tabLst>
            </a:pP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Example:</a:t>
            </a:r>
            <a:r>
              <a:rPr sz="1100" spc="5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macros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C/C++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2625036"/>
            <a:ext cx="498221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Normal-order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evaluation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ﬁne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functional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languages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but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problematic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if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there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are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side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effects.</a:t>
            </a:r>
            <a:r>
              <a:rPr sz="1100" spc="7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Why?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Normal-order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evalutaion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potentially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inefﬁcient.</a:t>
            </a:r>
            <a:r>
              <a:rPr sz="1100" spc="7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Why?</a:t>
            </a:r>
            <a:r>
              <a:rPr sz="1100" spc="8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How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can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we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avoid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this?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7080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</a:t>
            </a:r>
            <a:r>
              <a:rPr spc="-30" dirty="0"/>
              <a:t>U</a:t>
            </a:r>
            <a:r>
              <a:rPr spc="-95" dirty="0"/>
              <a:t>MMA</a:t>
            </a:r>
            <a:r>
              <a:rPr spc="-114" dirty="0"/>
              <a:t>R</a:t>
            </a:r>
            <a:r>
              <a:rPr spc="-95" dirty="0"/>
              <a:t>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5353" y="352425"/>
            <a:ext cx="4872355" cy="32880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1285" indent="-109220">
              <a:lnSpc>
                <a:spcPct val="100000"/>
              </a:lnSpc>
              <a:spcBef>
                <a:spcPts val="735"/>
              </a:spcBef>
              <a:buClr>
                <a:srgbClr val="647A83"/>
              </a:buClr>
              <a:buChar char="•"/>
              <a:tabLst>
                <a:tab pos="121920" algn="l"/>
              </a:tabLst>
            </a:pPr>
            <a:r>
              <a:rPr sz="1100" spc="-15" dirty="0">
                <a:solidFill>
                  <a:srgbClr val="DC312E"/>
                </a:solidFill>
                <a:latin typeface="Trebuchet MS"/>
                <a:cs typeface="Trebuchet MS"/>
              </a:rPr>
              <a:t>Think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DC312E"/>
                </a:solidFill>
                <a:latin typeface="Trebuchet MS"/>
                <a:cs typeface="Trebuchet MS"/>
              </a:rPr>
              <a:t>in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DC312E"/>
                </a:solidFill>
                <a:latin typeface="Trebuchet MS"/>
                <a:cs typeface="Trebuchet MS"/>
              </a:rPr>
              <a:t>terms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DC312E"/>
                </a:solidFill>
                <a:latin typeface="Trebuchet MS"/>
                <a:cs typeface="Trebuchet MS"/>
              </a:rPr>
              <a:t>of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DC312E"/>
                </a:solidFill>
                <a:latin typeface="Trebuchet MS"/>
                <a:cs typeface="Trebuchet MS"/>
              </a:rPr>
              <a:t>control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DC312E"/>
                </a:solidFill>
                <a:latin typeface="Trebuchet MS"/>
                <a:cs typeface="Trebuchet MS"/>
              </a:rPr>
              <a:t>abstractions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DC312E"/>
                </a:solidFill>
                <a:latin typeface="Trebuchet MS"/>
                <a:cs typeface="Trebuchet MS"/>
              </a:rPr>
              <a:t>rather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DC312E"/>
                </a:solidFill>
                <a:latin typeface="Trebuchet MS"/>
                <a:cs typeface="Trebuchet MS"/>
              </a:rPr>
              <a:t>than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DC312E"/>
                </a:solidFill>
                <a:latin typeface="Trebuchet MS"/>
                <a:cs typeface="Trebuchet MS"/>
              </a:rPr>
              <a:t>syntax!</a:t>
            </a:r>
            <a:endParaRPr sz="1100" dirty="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640"/>
              </a:spcBef>
              <a:buClr>
                <a:srgbClr val="647A83"/>
              </a:buClr>
              <a:buChar char="•"/>
              <a:tabLst>
                <a:tab pos="121920" algn="l"/>
              </a:tabLst>
            </a:pPr>
            <a:r>
              <a:rPr sz="1100" spc="5" dirty="0">
                <a:solidFill>
                  <a:srgbClr val="DC312E"/>
                </a:solidFill>
                <a:latin typeface="Trebuchet MS"/>
                <a:cs typeface="Trebuchet MS"/>
              </a:rPr>
              <a:t>Expression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DC312E"/>
                </a:solidFill>
                <a:latin typeface="Trebuchet MS"/>
                <a:cs typeface="Trebuchet MS"/>
              </a:rPr>
              <a:t>evaluation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DC312E"/>
                </a:solidFill>
                <a:latin typeface="Trebuchet MS"/>
                <a:cs typeface="Trebuchet MS"/>
              </a:rPr>
              <a:t>order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left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to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compiler;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avoid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side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effects.</a:t>
            </a:r>
            <a:endParaRPr sz="1100" dirty="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635"/>
              </a:spcBef>
              <a:buChar char="•"/>
              <a:tabLst>
                <a:tab pos="121920" algn="l"/>
              </a:tabLst>
            </a:pP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Understand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what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variable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647A83"/>
                </a:solidFill>
                <a:latin typeface="Trebuchet MS"/>
                <a:cs typeface="Trebuchet MS"/>
              </a:rPr>
              <a:t>use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means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(</a:t>
            </a:r>
            <a:r>
              <a:rPr sz="1100" spc="-20" dirty="0">
                <a:solidFill>
                  <a:srgbClr val="DC312E"/>
                </a:solidFill>
                <a:latin typeface="Trebuchet MS"/>
                <a:cs typeface="Trebuchet MS"/>
              </a:rPr>
              <a:t>l-value/r-value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;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DC312E"/>
                </a:solidFill>
                <a:latin typeface="Trebuchet MS"/>
                <a:cs typeface="Trebuchet MS"/>
              </a:rPr>
              <a:t>value/reference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).</a:t>
            </a:r>
            <a:endParaRPr sz="1100" dirty="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635"/>
              </a:spcBef>
              <a:buClr>
                <a:srgbClr val="647A83"/>
              </a:buClr>
              <a:buChar char="•"/>
              <a:tabLst>
                <a:tab pos="121920" algn="l"/>
              </a:tabLst>
            </a:pPr>
            <a:r>
              <a:rPr sz="1100" spc="-10" dirty="0">
                <a:solidFill>
                  <a:srgbClr val="DC312E"/>
                </a:solidFill>
                <a:latin typeface="Trebuchet MS"/>
                <a:cs typeface="Trebuchet MS"/>
              </a:rPr>
              <a:t>Short-circuiting</a:t>
            </a:r>
            <a:r>
              <a:rPr sz="1100" spc="-1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helps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efﬁciency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and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allows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some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 elegant idioms.</a:t>
            </a:r>
            <a:endParaRPr sz="1100" dirty="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640"/>
              </a:spcBef>
              <a:buClr>
                <a:srgbClr val="647A83"/>
              </a:buClr>
              <a:buChar char="•"/>
              <a:tabLst>
                <a:tab pos="121920" algn="l"/>
              </a:tabLst>
            </a:pPr>
            <a:r>
              <a:rPr sz="1100" spc="-20" dirty="0">
                <a:solidFill>
                  <a:srgbClr val="DC312E"/>
                </a:solidFill>
                <a:latin typeface="Trebuchet MS"/>
                <a:cs typeface="Trebuchet MS"/>
              </a:rPr>
              <a:t>Avoid</a:t>
            </a:r>
            <a:r>
              <a:rPr sz="1100" spc="-6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DC312E"/>
                </a:solidFill>
                <a:latin typeface="Courier New"/>
                <a:cs typeface="Courier New"/>
              </a:rPr>
              <a:t>goto</a:t>
            </a:r>
            <a:r>
              <a:rPr sz="1100" spc="-40" dirty="0">
                <a:solidFill>
                  <a:srgbClr val="DC312E"/>
                </a:solidFill>
                <a:latin typeface="Trebuchet MS"/>
                <a:cs typeface="Trebuchet MS"/>
              </a:rPr>
              <a:t>.</a:t>
            </a:r>
            <a:endParaRPr sz="1100" dirty="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635"/>
              </a:spcBef>
              <a:buSzPct val="110000"/>
              <a:buFont typeface="Trebuchet MS"/>
              <a:buChar char="•"/>
              <a:tabLst>
                <a:tab pos="121920" algn="l"/>
              </a:tabLst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switch</a:t>
            </a:r>
            <a:r>
              <a:rPr sz="1000" spc="-3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t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mo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efﬁcient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than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mul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ti-w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ay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if</a:t>
            </a:r>
            <a:r>
              <a:rPr sz="1100" spc="-180" dirty="0">
                <a:solidFill>
                  <a:srgbClr val="647A83"/>
                </a:solidFill>
                <a:latin typeface="Trebuchet MS"/>
                <a:cs typeface="Trebuchet MS"/>
              </a:rPr>
              <a:t>.</a:t>
            </a:r>
            <a:endParaRPr sz="1100" dirty="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635"/>
              </a:spcBef>
              <a:buSzPct val="110000"/>
              <a:buFont typeface="Trebuchet MS"/>
              <a:buChar char="•"/>
              <a:tabLst>
                <a:tab pos="121920" algn="l"/>
              </a:tabLst>
            </a:pPr>
            <a:r>
              <a:rPr sz="1000" spc="15" dirty="0">
                <a:solidFill>
                  <a:srgbClr val="647A83"/>
                </a:solidFill>
                <a:latin typeface="Courier New"/>
                <a:cs typeface="Courier New"/>
              </a:rPr>
              <a:t>for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-loops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can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be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more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efﬁcient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than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647A83"/>
                </a:solidFill>
                <a:latin typeface="Courier New"/>
                <a:cs typeface="Courier New"/>
              </a:rPr>
              <a:t>while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-loops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(not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20" dirty="0">
                <a:solidFill>
                  <a:srgbClr val="647A83"/>
                </a:solidFill>
                <a:latin typeface="Trebuchet MS"/>
                <a:cs typeface="Trebuchet MS"/>
              </a:rPr>
              <a:t>C,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647A83"/>
                </a:solidFill>
                <a:latin typeface="Trebuchet MS"/>
                <a:cs typeface="Trebuchet MS"/>
              </a:rPr>
              <a:t>Java,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Python,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20" dirty="0">
                <a:solidFill>
                  <a:srgbClr val="647A83"/>
                </a:solidFill>
                <a:latin typeface="Trebuchet MS"/>
                <a:cs typeface="Trebuchet MS"/>
              </a:rPr>
              <a:t>…).</a:t>
            </a:r>
            <a:endParaRPr sz="1100" dirty="0">
              <a:latin typeface="Trebuchet MS"/>
              <a:cs typeface="Trebuchet MS"/>
            </a:endParaRPr>
          </a:p>
          <a:p>
            <a:pPr marL="121285" marR="5080" indent="-109220">
              <a:lnSpc>
                <a:spcPct val="118000"/>
              </a:lnSpc>
              <a:spcBef>
                <a:spcPts val="400"/>
              </a:spcBef>
              <a:buClr>
                <a:srgbClr val="647A83"/>
              </a:buClr>
              <a:buChar char="•"/>
              <a:tabLst>
                <a:tab pos="121920" algn="l"/>
              </a:tabLst>
            </a:pPr>
            <a:r>
              <a:rPr sz="1100" spc="-15" dirty="0">
                <a:solidFill>
                  <a:srgbClr val="DC312E"/>
                </a:solidFill>
                <a:latin typeface="Trebuchet MS"/>
                <a:cs typeface="Trebuchet MS"/>
              </a:rPr>
              <a:t>Iterators/generators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provide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an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abstraction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for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enumerating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elements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sequence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useful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for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iteration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constructs.</a:t>
            </a:r>
            <a:endParaRPr sz="1100" dirty="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640"/>
              </a:spcBef>
              <a:buChar char="•"/>
              <a:tabLst>
                <a:tab pos="121920" algn="l"/>
              </a:tabLst>
            </a:pP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Recursion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more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general/powerful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than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iteration.</a:t>
            </a:r>
            <a:endParaRPr sz="1100" dirty="0">
              <a:latin typeface="Trebuchet MS"/>
              <a:cs typeface="Trebuchet MS"/>
            </a:endParaRPr>
          </a:p>
          <a:p>
            <a:pPr marL="121285" marR="50800" indent="-109220">
              <a:lnSpc>
                <a:spcPct val="118000"/>
              </a:lnSpc>
              <a:spcBef>
                <a:spcPts val="395"/>
              </a:spcBef>
              <a:buClr>
                <a:srgbClr val="647A83"/>
              </a:buClr>
              <a:buChar char="•"/>
              <a:tabLst>
                <a:tab pos="121920" algn="l"/>
              </a:tabLst>
            </a:pPr>
            <a:r>
              <a:rPr sz="1100" spc="-10" dirty="0">
                <a:solidFill>
                  <a:srgbClr val="DC312E"/>
                </a:solidFill>
                <a:latin typeface="Trebuchet MS"/>
                <a:cs typeface="Trebuchet MS"/>
              </a:rPr>
              <a:t>Applicative-order</a:t>
            </a:r>
            <a:r>
              <a:rPr sz="1100" spc="-30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DC312E"/>
                </a:solidFill>
                <a:latin typeface="Trebuchet MS"/>
                <a:cs typeface="Trebuchet MS"/>
              </a:rPr>
              <a:t>evaluation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fast,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DC312E"/>
                </a:solidFill>
                <a:latin typeface="Trebuchet MS"/>
                <a:cs typeface="Trebuchet MS"/>
              </a:rPr>
              <a:t>normal-order</a:t>
            </a:r>
            <a:r>
              <a:rPr sz="1100" spc="-30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DC312E"/>
                </a:solidFill>
                <a:latin typeface="Trebuchet MS"/>
                <a:cs typeface="Trebuchet MS"/>
              </a:rPr>
              <a:t>evaluation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ﬂexible,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DC312E"/>
                </a:solidFill>
                <a:latin typeface="Trebuchet MS"/>
                <a:cs typeface="Trebuchet MS"/>
              </a:rPr>
              <a:t>lazy </a:t>
            </a:r>
            <a:r>
              <a:rPr sz="1100" spc="-320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DC312E"/>
                </a:solidFill>
                <a:latin typeface="Trebuchet MS"/>
                <a:cs typeface="Trebuchet MS"/>
              </a:rPr>
              <a:t>evaluation</a:t>
            </a:r>
            <a:r>
              <a:rPr sz="1100" spc="-3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offers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0" dirty="0" smtClean="0">
                <a:solidFill>
                  <a:srgbClr val="647A83"/>
                </a:solidFill>
                <a:latin typeface="Trebuchet MS"/>
                <a:cs typeface="Trebuchet MS"/>
              </a:rPr>
              <a:t>trade-off</a:t>
            </a:r>
            <a:r>
              <a:rPr lang="en-US" sz="1100" spc="-40" dirty="0" smtClean="0">
                <a:solidFill>
                  <a:srgbClr val="647A83"/>
                </a:solidFill>
                <a:latin typeface="Trebuchet MS"/>
                <a:cs typeface="Trebuchet MS"/>
              </a:rPr>
              <a:t>: </a:t>
            </a:r>
            <a:r>
              <a:rPr lang="en-US"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 strategy where transformations on distributed datasets, are not immediately executed, but instead, their execution is delayed until an ACTION is called</a:t>
            </a:r>
            <a:r>
              <a:rPr lang="en-US" sz="1100" spc="-15" dirty="0" smtClean="0">
                <a:solidFill>
                  <a:srgbClr val="647A83"/>
                </a:solidFill>
                <a:latin typeface="Trebuchet MS"/>
                <a:cs typeface="Trebuchet MS"/>
              </a:rPr>
              <a:t>.</a:t>
            </a:r>
            <a:endParaRPr sz="1100" spc="-15" dirty="0">
              <a:solidFill>
                <a:srgbClr val="647A83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1490" y="3311304"/>
            <a:ext cx="28257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</a:t>
            </a:r>
            <a:r>
              <a:rPr sz="800" spc="-30" dirty="0">
                <a:solidFill>
                  <a:srgbClr val="647A83"/>
                </a:solidFill>
                <a:latin typeface="Trebuchet MS"/>
                <a:cs typeface="Trebuchet MS"/>
              </a:rPr>
              <a:t>0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1739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EXPRE</a:t>
            </a:r>
            <a:r>
              <a:rPr spc="-35" dirty="0"/>
              <a:t>S</a:t>
            </a:r>
            <a:r>
              <a:rPr spc="-45" dirty="0"/>
              <a:t>SION</a:t>
            </a:r>
            <a:r>
              <a:rPr spc="-65" dirty="0"/>
              <a:t> </a:t>
            </a:r>
            <a:r>
              <a:rPr spc="-60" dirty="0"/>
              <a:t>E</a:t>
            </a:r>
            <a:r>
              <a:rPr spc="-130" dirty="0"/>
              <a:t>V</a:t>
            </a:r>
            <a:r>
              <a:rPr spc="-75" dirty="0"/>
              <a:t>AL</a:t>
            </a:r>
            <a:r>
              <a:rPr spc="-100" dirty="0"/>
              <a:t>U</a:t>
            </a:r>
            <a:r>
              <a:rPr spc="-204" dirty="0"/>
              <a:t>A</a:t>
            </a:r>
            <a:r>
              <a:rPr spc="-80" dirty="0"/>
              <a:t>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432434" cy="5080"/>
            </a:xfrm>
            <a:custGeom>
              <a:avLst/>
              <a:gdLst/>
              <a:ahLst/>
              <a:cxnLst/>
              <a:rect l="l" t="t" r="r" b="b"/>
              <a:pathLst>
                <a:path w="432434" h="5079">
                  <a:moveTo>
                    <a:pt x="0" y="5060"/>
                  </a:moveTo>
                  <a:lnTo>
                    <a:pt x="0" y="0"/>
                  </a:lnTo>
                  <a:lnTo>
                    <a:pt x="431987" y="0"/>
                  </a:lnTo>
                  <a:lnTo>
                    <a:pt x="43198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63040"/>
            <a:ext cx="5051425" cy="2669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Order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evaluation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may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inﬂuence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result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computation.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647A83"/>
                </a:solidFill>
                <a:latin typeface="Lucida Sans Unicode"/>
                <a:cs typeface="Lucida Sans Unicode"/>
              </a:rPr>
              <a:t>Pu</a:t>
            </a:r>
            <a:r>
              <a:rPr sz="1100" spc="-25" dirty="0">
                <a:solidFill>
                  <a:srgbClr val="647A83"/>
                </a:solidFill>
                <a:latin typeface="Lucida Sans Unicode"/>
                <a:cs typeface="Lucida Sans Unicode"/>
              </a:rPr>
              <a:t>r</a:t>
            </a:r>
            <a:r>
              <a:rPr sz="1100" spc="-20" dirty="0">
                <a:solidFill>
                  <a:srgbClr val="647A83"/>
                </a:solidFill>
                <a:latin typeface="Lucida Sans Unicode"/>
                <a:cs typeface="Lucida Sans Unicode"/>
              </a:rPr>
              <a:t>ely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functional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647A83"/>
                </a:solidFill>
                <a:latin typeface="Lucida Sans Unicode"/>
                <a:cs typeface="Lucida Sans Unicode"/>
              </a:rPr>
              <a:t>langua</a:t>
            </a:r>
            <a:r>
              <a:rPr sz="1100" spc="-70" dirty="0">
                <a:solidFill>
                  <a:srgbClr val="647A83"/>
                </a:solidFill>
                <a:latin typeface="Lucida Sans Unicode"/>
                <a:cs typeface="Lucida Sans Unicode"/>
              </a:rPr>
              <a:t>g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es: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835"/>
              </a:spcBef>
              <a:buChar char="•"/>
              <a:tabLst>
                <a:tab pos="290195" algn="l"/>
              </a:tabLst>
            </a:pP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Computation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i="1" spc="5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i="1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expression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evaluation.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240"/>
              </a:spcBef>
              <a:buChar char="•"/>
              <a:tabLst>
                <a:tab pos="290195" algn="l"/>
              </a:tabLst>
            </a:pP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only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effect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evaluation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returned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value—no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side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effects.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235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Order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evaluation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subexpressions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irrelevant.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7A83"/>
              </a:buClr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40" dirty="0">
                <a:solidFill>
                  <a:srgbClr val="647A83"/>
                </a:solidFill>
                <a:latin typeface="Lucida Sans Unicode"/>
                <a:cs typeface="Lucida Sans Unicode"/>
              </a:rPr>
              <a:t>Impe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r</a:t>
            </a:r>
            <a:r>
              <a:rPr sz="1100" spc="-20" dirty="0">
                <a:solidFill>
                  <a:srgbClr val="647A83"/>
                </a:solidFill>
                <a:latin typeface="Lucida Sans Unicode"/>
                <a:cs typeface="Lucida Sans Unicode"/>
              </a:rPr>
              <a:t>ati</a:t>
            </a:r>
            <a:r>
              <a:rPr sz="1100" spc="-40" dirty="0">
                <a:solidFill>
                  <a:srgbClr val="647A83"/>
                </a:solidFill>
                <a:latin typeface="Lucida Sans Unicode"/>
                <a:cs typeface="Lucida Sans Unicode"/>
              </a:rPr>
              <a:t>v</a:t>
            </a:r>
            <a:r>
              <a:rPr sz="1100" spc="-15" dirty="0">
                <a:solidFill>
                  <a:srgbClr val="647A83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647A83"/>
                </a:solidFill>
                <a:latin typeface="Lucida Sans Unicode"/>
                <a:cs typeface="Lucida Sans Unicode"/>
              </a:rPr>
              <a:t>langua</a:t>
            </a:r>
            <a:r>
              <a:rPr sz="1100" spc="-70" dirty="0">
                <a:solidFill>
                  <a:srgbClr val="647A83"/>
                </a:solidFill>
                <a:latin typeface="Lucida Sans Unicode"/>
                <a:cs typeface="Lucida Sans Unicode"/>
              </a:rPr>
              <a:t>g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es: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835"/>
              </a:spcBef>
              <a:buChar char="•"/>
              <a:tabLst>
                <a:tab pos="290195" algn="l"/>
              </a:tabLst>
            </a:pP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Computation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series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changes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to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values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variables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memory.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240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This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“computation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by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side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647A83"/>
                </a:solidFill>
                <a:latin typeface="Trebuchet MS"/>
                <a:cs typeface="Trebuchet MS"/>
              </a:rPr>
              <a:t>effect”.</a:t>
            </a:r>
            <a:endParaRPr sz="1100">
              <a:latin typeface="Trebuchet MS"/>
              <a:cs typeface="Trebuchet MS"/>
            </a:endParaRPr>
          </a:p>
          <a:p>
            <a:pPr marL="289560" marR="5080" indent="-109220">
              <a:lnSpc>
                <a:spcPct val="118000"/>
              </a:lnSpc>
              <a:buChar char="•"/>
              <a:tabLst>
                <a:tab pos="290195" algn="l"/>
              </a:tabLst>
            </a:pP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order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which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these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side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effects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happen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may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determine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outcome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computation.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235"/>
              </a:spcBef>
              <a:buChar char="•"/>
              <a:tabLst>
                <a:tab pos="290195" algn="l"/>
              </a:tabLst>
            </a:pP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There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usually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distinction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between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an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DC312E"/>
                </a:solidFill>
                <a:latin typeface="Trebuchet MS"/>
                <a:cs typeface="Trebuchet MS"/>
              </a:rPr>
              <a:t>expression</a:t>
            </a:r>
            <a:r>
              <a:rPr sz="1100" spc="-25" dirty="0">
                <a:solidFill>
                  <a:srgbClr val="DC312E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and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DC312E"/>
                </a:solidFill>
                <a:latin typeface="Trebuchet MS"/>
                <a:cs typeface="Trebuchet MS"/>
              </a:rPr>
              <a:t>statement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8373" y="3311304"/>
            <a:ext cx="22542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5" dirty="0">
                <a:solidFill>
                  <a:srgbClr val="647A83"/>
                </a:solidFill>
                <a:latin typeface="Trebuchet MS"/>
                <a:cs typeface="Trebuchet MS"/>
              </a:rPr>
              <a:t>3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905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AS</a:t>
            </a:r>
            <a:r>
              <a:rPr spc="-60" dirty="0"/>
              <a:t>SIGNMENT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576580" cy="5080"/>
            </a:xfrm>
            <a:custGeom>
              <a:avLst/>
              <a:gdLst/>
              <a:ahLst/>
              <a:cxnLst/>
              <a:rect l="l" t="t" r="r" b="b"/>
              <a:pathLst>
                <a:path w="576580" h="5079">
                  <a:moveTo>
                    <a:pt x="0" y="5060"/>
                  </a:moveTo>
                  <a:lnTo>
                    <a:pt x="0" y="0"/>
                  </a:lnTo>
                  <a:lnTo>
                    <a:pt x="576042" y="0"/>
                  </a:lnTo>
                  <a:lnTo>
                    <a:pt x="5760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31416"/>
            <a:ext cx="4496435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Assignment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simplest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(and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most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fundamental)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type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side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effect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computation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can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have.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835"/>
              </a:spcBef>
              <a:buChar char="•"/>
              <a:tabLst>
                <a:tab pos="290195" algn="l"/>
              </a:tabLst>
            </a:pP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Very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important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imperative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programming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languages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235"/>
              </a:spcBef>
              <a:buChar char="•"/>
              <a:tabLst>
                <a:tab pos="290195" algn="l"/>
              </a:tabLst>
            </a:pPr>
            <a:r>
              <a:rPr sz="1100" spc="25" dirty="0">
                <a:solidFill>
                  <a:srgbClr val="647A83"/>
                </a:solidFill>
                <a:latin typeface="Trebuchet MS"/>
                <a:cs typeface="Trebuchet MS"/>
              </a:rPr>
              <a:t>Much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less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important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declarative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programming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languages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Syntactic</a:t>
            </a: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Lucida Sans Unicode"/>
                <a:cs typeface="Lucida Sans Unicode"/>
              </a:rPr>
              <a:t>differences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(Important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to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know,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semantically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irrelevant)</a:t>
            </a:r>
            <a:r>
              <a:rPr sz="1100" spc="-30" dirty="0">
                <a:solidFill>
                  <a:srgbClr val="647A83"/>
                </a:solidFill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5135" y="3311304"/>
            <a:ext cx="228600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30" dirty="0">
                <a:solidFill>
                  <a:srgbClr val="647A83"/>
                </a:solidFill>
                <a:latin typeface="Trebuchet MS"/>
                <a:cs typeface="Trebuchet MS"/>
              </a:rPr>
              <a:t>4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873535"/>
            <a:ext cx="861060" cy="14109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1000" spc="-4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1000" spc="-4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1000" spc="-5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:-</a:t>
            </a:r>
            <a:r>
              <a:rPr sz="1000" spc="-5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1000" spc="-5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&lt;-</a:t>
            </a:r>
            <a:r>
              <a:rPr sz="1000" spc="-5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1000" spc="-5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=.</a:t>
            </a:r>
            <a:r>
              <a:rPr sz="1000" spc="-5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3</a:t>
            </a:r>
            <a:r>
              <a:rPr sz="1000" spc="-5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-&gt;</a:t>
            </a:r>
            <a:r>
              <a:rPr sz="1000" spc="-5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129900"/>
              </a:lnSpc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MOVE</a:t>
            </a:r>
            <a:r>
              <a:rPr sz="10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3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TO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 </a:t>
            </a:r>
            <a:r>
              <a:rPr sz="1000" spc="-58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(SETQ</a:t>
            </a:r>
            <a:r>
              <a:rPr sz="10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3)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0914" y="1875939"/>
            <a:ext cx="2603500" cy="1410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FO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R</a:t>
            </a:r>
            <a:r>
              <a:rPr sz="1100" spc="-55" dirty="0">
                <a:solidFill>
                  <a:srgbClr val="647A83"/>
                </a:solidFill>
                <a:latin typeface="Trebuchet MS"/>
                <a:cs typeface="Trebuchet MS"/>
              </a:rPr>
              <a:t>TRAN,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PL/1,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SNOBOL4,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647A83"/>
                </a:solidFill>
                <a:latin typeface="Trebuchet MS"/>
                <a:cs typeface="Trebuchet MS"/>
              </a:rPr>
              <a:t>C</a:t>
            </a:r>
            <a:r>
              <a:rPr sz="1100" spc="-180" dirty="0">
                <a:solidFill>
                  <a:srgbClr val="647A83"/>
                </a:solidFill>
                <a:latin typeface="Trebuchet MS"/>
                <a:cs typeface="Trebuchet MS"/>
              </a:rPr>
              <a:t>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C++,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0" dirty="0">
                <a:solidFill>
                  <a:srgbClr val="647A83"/>
                </a:solidFill>
                <a:latin typeface="Trebuchet MS"/>
                <a:cs typeface="Trebuchet MS"/>
              </a:rPr>
              <a:t>J</a:t>
            </a:r>
            <a:r>
              <a:rPr sz="1100" spc="-114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va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18000"/>
              </a:lnSpc>
            </a:pP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Pascal,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Ada,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Icon,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ML,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Modula-3,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ALGOL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68 </a:t>
            </a:r>
            <a:r>
              <a:rPr sz="1100" spc="-3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Smalltalk,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Mesa,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APL</a:t>
            </a:r>
            <a:endParaRPr sz="1100">
              <a:latin typeface="Trebuchet MS"/>
              <a:cs typeface="Trebuchet MS"/>
            </a:endParaRPr>
          </a:p>
          <a:p>
            <a:pPr marL="12700" marR="2169160">
              <a:lnSpc>
                <a:spcPct val="118000"/>
              </a:lnSpc>
            </a:pPr>
            <a:r>
              <a:rPr sz="1100" spc="-210" dirty="0">
                <a:solidFill>
                  <a:srgbClr val="647A83"/>
                </a:solidFill>
                <a:latin typeface="Trebuchet MS"/>
                <a:cs typeface="Trebuchet MS"/>
              </a:rPr>
              <a:t>J </a:t>
            </a:r>
            <a:r>
              <a:rPr sz="1100" spc="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BETA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647A83"/>
                </a:solidFill>
                <a:latin typeface="Trebuchet MS"/>
                <a:cs typeface="Trebuchet MS"/>
              </a:rPr>
              <a:t>C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OBOL 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LISP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1753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REFERENCES</a:t>
            </a:r>
            <a:r>
              <a:rPr spc="-65" dirty="0"/>
              <a:t> </a:t>
            </a:r>
            <a:r>
              <a:rPr spc="-114" dirty="0"/>
              <a:t>AND</a:t>
            </a:r>
            <a:r>
              <a:rPr spc="-65" dirty="0"/>
              <a:t> </a:t>
            </a:r>
            <a:r>
              <a:rPr spc="-175" dirty="0"/>
              <a:t>V</a:t>
            </a:r>
            <a:r>
              <a:rPr spc="-50" dirty="0"/>
              <a:t>ALUES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720090" cy="5080"/>
            </a:xfrm>
            <a:custGeom>
              <a:avLst/>
              <a:gdLst/>
              <a:ahLst/>
              <a:cxnLst/>
              <a:rect l="l" t="t" r="r" b="b"/>
              <a:pathLst>
                <a:path w="720090" h="5079">
                  <a:moveTo>
                    <a:pt x="0" y="5060"/>
                  </a:moveTo>
                  <a:lnTo>
                    <a:pt x="0" y="0"/>
                  </a:lnTo>
                  <a:lnTo>
                    <a:pt x="720009" y="0"/>
                  </a:lnTo>
                  <a:lnTo>
                    <a:pt x="7200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759384" y="2583268"/>
            <a:ext cx="250190" cy="247015"/>
            <a:chOff x="2759384" y="2583268"/>
            <a:chExt cx="250190" cy="247015"/>
          </a:xfrm>
        </p:grpSpPr>
        <p:sp>
          <p:nvSpPr>
            <p:cNvPr id="8" name="object 8"/>
            <p:cNvSpPr/>
            <p:nvPr/>
          </p:nvSpPr>
          <p:spPr>
            <a:xfrm>
              <a:off x="2761914" y="2673460"/>
              <a:ext cx="160655" cy="154305"/>
            </a:xfrm>
            <a:custGeom>
              <a:avLst/>
              <a:gdLst/>
              <a:ahLst/>
              <a:cxnLst/>
              <a:rect l="l" t="t" r="r" b="b"/>
              <a:pathLst>
                <a:path w="160655" h="154305">
                  <a:moveTo>
                    <a:pt x="109647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03320"/>
                  </a:lnTo>
                  <a:lnTo>
                    <a:pt x="3977" y="123021"/>
                  </a:lnTo>
                  <a:lnTo>
                    <a:pt x="14823" y="139108"/>
                  </a:lnTo>
                  <a:lnTo>
                    <a:pt x="30910" y="149954"/>
                  </a:lnTo>
                  <a:lnTo>
                    <a:pt x="50610" y="153931"/>
                  </a:lnTo>
                  <a:lnTo>
                    <a:pt x="109647" y="153931"/>
                  </a:lnTo>
                  <a:lnTo>
                    <a:pt x="129347" y="149954"/>
                  </a:lnTo>
                  <a:lnTo>
                    <a:pt x="145435" y="139108"/>
                  </a:lnTo>
                  <a:lnTo>
                    <a:pt x="156281" y="123021"/>
                  </a:lnTo>
                  <a:lnTo>
                    <a:pt x="160258" y="103320"/>
                  </a:lnTo>
                  <a:lnTo>
                    <a:pt x="160258" y="50610"/>
                  </a:lnTo>
                  <a:lnTo>
                    <a:pt x="156281" y="30910"/>
                  </a:lnTo>
                  <a:lnTo>
                    <a:pt x="145435" y="14823"/>
                  </a:lnTo>
                  <a:lnTo>
                    <a:pt x="129347" y="3977"/>
                  </a:lnTo>
                  <a:lnTo>
                    <a:pt x="109647" y="0"/>
                  </a:lnTo>
                  <a:close/>
                </a:path>
              </a:pathLst>
            </a:custGeom>
            <a:solidFill>
              <a:srgbClr val="C7D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61914" y="2673460"/>
              <a:ext cx="160655" cy="154305"/>
            </a:xfrm>
            <a:custGeom>
              <a:avLst/>
              <a:gdLst/>
              <a:ahLst/>
              <a:cxnLst/>
              <a:rect l="l" t="t" r="r" b="b"/>
              <a:pathLst>
                <a:path w="160655" h="154305">
                  <a:moveTo>
                    <a:pt x="109647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03320"/>
                  </a:lnTo>
                  <a:lnTo>
                    <a:pt x="3977" y="123021"/>
                  </a:lnTo>
                  <a:lnTo>
                    <a:pt x="14823" y="139108"/>
                  </a:lnTo>
                  <a:lnTo>
                    <a:pt x="30910" y="149954"/>
                  </a:lnTo>
                  <a:lnTo>
                    <a:pt x="50610" y="153931"/>
                  </a:lnTo>
                  <a:lnTo>
                    <a:pt x="109647" y="153931"/>
                  </a:lnTo>
                  <a:lnTo>
                    <a:pt x="129347" y="149954"/>
                  </a:lnTo>
                  <a:lnTo>
                    <a:pt x="145435" y="139108"/>
                  </a:lnTo>
                  <a:lnTo>
                    <a:pt x="156281" y="123021"/>
                  </a:lnTo>
                  <a:lnTo>
                    <a:pt x="160258" y="103320"/>
                  </a:lnTo>
                  <a:lnTo>
                    <a:pt x="160258" y="50610"/>
                  </a:lnTo>
                  <a:lnTo>
                    <a:pt x="156281" y="30910"/>
                  </a:lnTo>
                  <a:lnTo>
                    <a:pt x="145435" y="14823"/>
                  </a:lnTo>
                  <a:lnTo>
                    <a:pt x="129347" y="3977"/>
                  </a:lnTo>
                  <a:lnTo>
                    <a:pt x="109647" y="0"/>
                  </a:lnTo>
                  <a:close/>
                </a:path>
              </a:pathLst>
            </a:custGeom>
            <a:ln w="5060">
              <a:solidFill>
                <a:srgbClr val="268B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36906" y="2588329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7241" y="0"/>
                  </a:moveTo>
                  <a:lnTo>
                    <a:pt x="0" y="67227"/>
                  </a:lnTo>
                </a:path>
              </a:pathLst>
            </a:custGeom>
            <a:ln w="10122">
              <a:solidFill>
                <a:srgbClr val="657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32234" y="262283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6" y="37404"/>
                  </a:moveTo>
                  <a:lnTo>
                    <a:pt x="28941" y="34426"/>
                  </a:lnTo>
                  <a:lnTo>
                    <a:pt x="17966" y="33749"/>
                  </a:lnTo>
                  <a:lnTo>
                    <a:pt x="7648" y="34606"/>
                  </a:lnTo>
                  <a:lnTo>
                    <a:pt x="1165" y="36231"/>
                  </a:lnTo>
                  <a:lnTo>
                    <a:pt x="2791" y="29748"/>
                  </a:lnTo>
                  <a:lnTo>
                    <a:pt x="3650" y="19431"/>
                  </a:lnTo>
                  <a:lnTo>
                    <a:pt x="2975" y="8455"/>
                  </a:lnTo>
                  <a:lnTo>
                    <a:pt x="0" y="0"/>
                  </a:lnTo>
                </a:path>
              </a:pathLst>
            </a:custGeom>
            <a:ln w="8137">
              <a:solidFill>
                <a:srgbClr val="657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84001" y="2914795"/>
            <a:ext cx="237490" cy="234315"/>
            <a:chOff x="2384001" y="2914795"/>
            <a:chExt cx="237490" cy="234315"/>
          </a:xfrm>
        </p:grpSpPr>
        <p:sp>
          <p:nvSpPr>
            <p:cNvPr id="13" name="object 13"/>
            <p:cNvSpPr/>
            <p:nvPr/>
          </p:nvSpPr>
          <p:spPr>
            <a:xfrm>
              <a:off x="2458257" y="2917325"/>
              <a:ext cx="160655" cy="154305"/>
            </a:xfrm>
            <a:custGeom>
              <a:avLst/>
              <a:gdLst/>
              <a:ahLst/>
              <a:cxnLst/>
              <a:rect l="l" t="t" r="r" b="b"/>
              <a:pathLst>
                <a:path w="160655" h="154305">
                  <a:moveTo>
                    <a:pt x="109647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03320"/>
                  </a:lnTo>
                  <a:lnTo>
                    <a:pt x="3977" y="123021"/>
                  </a:lnTo>
                  <a:lnTo>
                    <a:pt x="14823" y="139108"/>
                  </a:lnTo>
                  <a:lnTo>
                    <a:pt x="30910" y="149954"/>
                  </a:lnTo>
                  <a:lnTo>
                    <a:pt x="50610" y="153931"/>
                  </a:lnTo>
                  <a:lnTo>
                    <a:pt x="109647" y="153931"/>
                  </a:lnTo>
                  <a:lnTo>
                    <a:pt x="129347" y="149954"/>
                  </a:lnTo>
                  <a:lnTo>
                    <a:pt x="145435" y="139108"/>
                  </a:lnTo>
                  <a:lnTo>
                    <a:pt x="156281" y="123021"/>
                  </a:lnTo>
                  <a:lnTo>
                    <a:pt x="160258" y="103320"/>
                  </a:lnTo>
                  <a:lnTo>
                    <a:pt x="160258" y="50610"/>
                  </a:lnTo>
                  <a:lnTo>
                    <a:pt x="156281" y="30910"/>
                  </a:lnTo>
                  <a:lnTo>
                    <a:pt x="145435" y="14823"/>
                  </a:lnTo>
                  <a:lnTo>
                    <a:pt x="129347" y="3977"/>
                  </a:lnTo>
                  <a:lnTo>
                    <a:pt x="109647" y="0"/>
                  </a:lnTo>
                  <a:close/>
                </a:path>
              </a:pathLst>
            </a:custGeom>
            <a:solidFill>
              <a:srgbClr val="C7D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58257" y="2917325"/>
              <a:ext cx="160655" cy="154305"/>
            </a:xfrm>
            <a:custGeom>
              <a:avLst/>
              <a:gdLst/>
              <a:ahLst/>
              <a:cxnLst/>
              <a:rect l="l" t="t" r="r" b="b"/>
              <a:pathLst>
                <a:path w="160655" h="154305">
                  <a:moveTo>
                    <a:pt x="109647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03320"/>
                  </a:lnTo>
                  <a:lnTo>
                    <a:pt x="3977" y="123021"/>
                  </a:lnTo>
                  <a:lnTo>
                    <a:pt x="14823" y="139108"/>
                  </a:lnTo>
                  <a:lnTo>
                    <a:pt x="30910" y="149954"/>
                  </a:lnTo>
                  <a:lnTo>
                    <a:pt x="50610" y="153931"/>
                  </a:lnTo>
                  <a:lnTo>
                    <a:pt x="109647" y="153931"/>
                  </a:lnTo>
                  <a:lnTo>
                    <a:pt x="129347" y="149954"/>
                  </a:lnTo>
                  <a:lnTo>
                    <a:pt x="145435" y="139108"/>
                  </a:lnTo>
                  <a:lnTo>
                    <a:pt x="156281" y="123021"/>
                  </a:lnTo>
                  <a:lnTo>
                    <a:pt x="160258" y="103320"/>
                  </a:lnTo>
                  <a:lnTo>
                    <a:pt x="160258" y="50610"/>
                  </a:lnTo>
                  <a:lnTo>
                    <a:pt x="156281" y="30910"/>
                  </a:lnTo>
                  <a:lnTo>
                    <a:pt x="145435" y="14823"/>
                  </a:lnTo>
                  <a:lnTo>
                    <a:pt x="129347" y="3977"/>
                  </a:lnTo>
                  <a:lnTo>
                    <a:pt x="109647" y="0"/>
                  </a:lnTo>
                  <a:close/>
                </a:path>
              </a:pathLst>
            </a:custGeom>
            <a:ln w="5060">
              <a:solidFill>
                <a:srgbClr val="268B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9062" y="3089159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54448"/>
                  </a:moveTo>
                  <a:lnTo>
                    <a:pt x="54462" y="0"/>
                  </a:lnTo>
                </a:path>
              </a:pathLst>
            </a:custGeom>
            <a:ln w="10122">
              <a:solidFill>
                <a:srgbClr val="657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10801" y="308448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0"/>
                  </a:moveTo>
                  <a:lnTo>
                    <a:pt x="8454" y="2977"/>
                  </a:lnTo>
                  <a:lnTo>
                    <a:pt x="19429" y="3654"/>
                  </a:lnTo>
                  <a:lnTo>
                    <a:pt x="29747" y="2798"/>
                  </a:lnTo>
                  <a:lnTo>
                    <a:pt x="36230" y="1173"/>
                  </a:lnTo>
                  <a:lnTo>
                    <a:pt x="34604" y="7656"/>
                  </a:lnTo>
                  <a:lnTo>
                    <a:pt x="33744" y="17973"/>
                  </a:lnTo>
                  <a:lnTo>
                    <a:pt x="34418" y="28948"/>
                  </a:lnTo>
                  <a:lnTo>
                    <a:pt x="37394" y="37404"/>
                  </a:lnTo>
                </a:path>
              </a:pathLst>
            </a:custGeom>
            <a:ln w="8137">
              <a:solidFill>
                <a:srgbClr val="657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512430"/>
            <a:ext cx="5066030" cy="2809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Expressions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that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denote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values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are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referred to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as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DC312E"/>
                </a:solidFill>
                <a:latin typeface="Trebuchet MS"/>
                <a:cs typeface="Trebuchet MS"/>
              </a:rPr>
              <a:t>r-values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Expressions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that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denote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memory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locations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are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referred to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as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DC312E"/>
                </a:solidFill>
                <a:latin typeface="Trebuchet MS"/>
                <a:cs typeface="Trebuchet MS"/>
              </a:rPr>
              <a:t>l-values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most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languages,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meaning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variable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name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differs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depending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side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of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an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assignment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statement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it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appears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on:</a:t>
            </a:r>
            <a:endParaRPr sz="1100">
              <a:latin typeface="Trebuchet MS"/>
              <a:cs typeface="Trebuchet MS"/>
            </a:endParaRPr>
          </a:p>
          <a:p>
            <a:pPr marL="289560" marR="360045" indent="-109220">
              <a:lnSpc>
                <a:spcPct val="118000"/>
              </a:lnSpc>
              <a:spcBef>
                <a:spcPts val="595"/>
              </a:spcBef>
              <a:buChar char="•"/>
              <a:tabLst>
                <a:tab pos="290195" algn="l"/>
              </a:tabLst>
            </a:pP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right-hand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side,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it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refers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variable’s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value—it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647A83"/>
                </a:solidFill>
                <a:latin typeface="Trebuchet MS"/>
                <a:cs typeface="Trebuchet MS"/>
              </a:rPr>
              <a:t>used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as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an </a:t>
            </a:r>
            <a:r>
              <a:rPr sz="1100" spc="-32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r-value.</a:t>
            </a:r>
            <a:endParaRPr sz="1100">
              <a:latin typeface="Trebuchet MS"/>
              <a:cs typeface="Trebuchet MS"/>
            </a:endParaRPr>
          </a:p>
          <a:p>
            <a:pPr marL="289560" marR="281305" indent="-109220">
              <a:lnSpc>
                <a:spcPct val="118000"/>
              </a:lnSpc>
              <a:buChar char="•"/>
              <a:tabLst>
                <a:tab pos="290195" algn="l"/>
              </a:tabLst>
            </a:pP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left-hand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side,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647A83"/>
                </a:solidFill>
                <a:latin typeface="Trebuchet MS"/>
                <a:cs typeface="Trebuchet MS"/>
              </a:rPr>
              <a:t>it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refers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to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variable’s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location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memory—it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 </a:t>
            </a:r>
            <a:r>
              <a:rPr sz="1100" spc="-31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647A83"/>
                </a:solidFill>
                <a:latin typeface="Trebuchet MS"/>
                <a:cs typeface="Trebuchet MS"/>
              </a:rPr>
              <a:t>used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647A83"/>
                </a:solidFill>
                <a:latin typeface="Trebuchet MS"/>
                <a:cs typeface="Trebuchet MS"/>
              </a:rPr>
              <a:t>as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an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l-value.</a:t>
            </a:r>
            <a:endParaRPr sz="1100">
              <a:latin typeface="Trebuchet MS"/>
              <a:cs typeface="Trebuchet MS"/>
            </a:endParaRPr>
          </a:p>
          <a:p>
            <a:pPr marL="433070" algn="ctr">
              <a:lnSpc>
                <a:spcPct val="100000"/>
              </a:lnSpc>
              <a:spcBef>
                <a:spcPts val="980"/>
              </a:spcBef>
            </a:pPr>
            <a:r>
              <a:rPr sz="1000" spc="-10" dirty="0">
                <a:solidFill>
                  <a:srgbClr val="657A83"/>
                </a:solidFill>
                <a:latin typeface="Courier New"/>
                <a:cs typeface="Courier New"/>
              </a:rPr>
              <a:t>a</a:t>
            </a:r>
            <a:r>
              <a:rPr sz="1000" spc="-50" dirty="0">
                <a:solidFill>
                  <a:srgbClr val="657A83"/>
                </a:solidFill>
                <a:latin typeface="Trebuchet MS"/>
                <a:cs typeface="Trebuchet MS"/>
              </a:rPr>
              <a:t>’s</a:t>
            </a:r>
            <a:r>
              <a:rPr sz="1000" spc="-25" dirty="0">
                <a:solidFill>
                  <a:srgbClr val="65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57A83"/>
                </a:solidFill>
                <a:latin typeface="Trebuchet MS"/>
                <a:cs typeface="Trebuchet MS"/>
              </a:rPr>
              <a:t>value</a:t>
            </a:r>
            <a:endParaRPr sz="1000">
              <a:latin typeface="Trebuchet MS"/>
              <a:cs typeface="Trebuchet MS"/>
            </a:endParaRPr>
          </a:p>
          <a:p>
            <a:pPr marR="219710" algn="ctr">
              <a:lnSpc>
                <a:spcPct val="100000"/>
              </a:lnSpc>
              <a:spcBef>
                <a:spcPts val="70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d</a:t>
            </a:r>
            <a:r>
              <a:rPr sz="10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57A83"/>
                </a:solidFill>
                <a:latin typeface="Courier New"/>
                <a:cs typeface="Courier New"/>
              </a:rPr>
              <a:t>a</a:t>
            </a:r>
            <a:r>
              <a:rPr sz="1000" spc="-30" dirty="0">
                <a:solidFill>
                  <a:srgbClr val="65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1358900" marR="2145030" indent="793750">
              <a:lnSpc>
                <a:spcPts val="2020"/>
              </a:lnSpc>
            </a:pPr>
            <a:r>
              <a:rPr sz="1000" spc="-5" dirty="0">
                <a:solidFill>
                  <a:srgbClr val="657A83"/>
                </a:solidFill>
                <a:latin typeface="Courier New"/>
                <a:cs typeface="Courier New"/>
              </a:rPr>
              <a:t>a</a:t>
            </a:r>
            <a:r>
              <a:rPr sz="1000" spc="-30" dirty="0">
                <a:solidFill>
                  <a:srgbClr val="65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b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+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c; </a:t>
            </a:r>
            <a:r>
              <a:rPr sz="1000" spc="-58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35" dirty="0">
                <a:solidFill>
                  <a:srgbClr val="657A83"/>
                </a:solidFill>
                <a:latin typeface="Courier New"/>
                <a:cs typeface="Courier New"/>
              </a:rPr>
              <a:t>a</a:t>
            </a:r>
            <a:r>
              <a:rPr sz="1000" spc="-35" dirty="0">
                <a:solidFill>
                  <a:srgbClr val="657A83"/>
                </a:solidFill>
                <a:latin typeface="Trebuchet MS"/>
                <a:cs typeface="Trebuchet MS"/>
              </a:rPr>
              <a:t>’s</a:t>
            </a:r>
            <a:r>
              <a:rPr sz="1000" spc="-30" dirty="0">
                <a:solidFill>
                  <a:srgbClr val="657A83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57A83"/>
                </a:solidFill>
                <a:latin typeface="Trebuchet MS"/>
                <a:cs typeface="Trebuchet MS"/>
              </a:rPr>
              <a:t>memory</a:t>
            </a:r>
            <a:r>
              <a:rPr sz="1000" spc="-30" dirty="0">
                <a:solidFill>
                  <a:srgbClr val="65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57A83"/>
                </a:solidFill>
                <a:latin typeface="Trebuchet MS"/>
                <a:cs typeface="Trebuchet MS"/>
              </a:rPr>
              <a:t>location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6252" y="3311304"/>
            <a:ext cx="22796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20" dirty="0">
                <a:solidFill>
                  <a:srgbClr val="647A83"/>
                </a:solidFill>
                <a:latin typeface="Trebuchet MS"/>
                <a:cs typeface="Trebuchet MS"/>
              </a:rPr>
              <a:t>5</a:t>
            </a:r>
            <a:r>
              <a:rPr sz="800" spc="-8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1760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EXPLICIT</a:t>
            </a:r>
            <a:r>
              <a:rPr spc="-65" dirty="0"/>
              <a:t> </a:t>
            </a:r>
            <a:r>
              <a:rPr spc="-55" dirty="0"/>
              <a:t>DEREFERENCING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79">
                  <a:moveTo>
                    <a:pt x="0" y="5060"/>
                  </a:moveTo>
                  <a:lnTo>
                    <a:pt x="0" y="0"/>
                  </a:lnTo>
                  <a:lnTo>
                    <a:pt x="863975" y="0"/>
                  </a:lnTo>
                  <a:lnTo>
                    <a:pt x="8639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87119"/>
            <a:ext cx="4288790" cy="2878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Some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languages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explicitly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647A83"/>
                </a:solidFill>
                <a:latin typeface="Trebuchet MS"/>
                <a:cs typeface="Trebuchet MS"/>
              </a:rPr>
              <a:t>distinguish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647A83"/>
                </a:solidFill>
                <a:latin typeface="Trebuchet MS"/>
                <a:cs typeface="Trebuchet MS"/>
              </a:rPr>
              <a:t>between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l-values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and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r-values: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835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BLISS: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X</a:t>
            </a:r>
            <a:r>
              <a:rPr sz="10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:=</a:t>
            </a:r>
            <a:r>
              <a:rPr sz="10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.X</a:t>
            </a:r>
            <a:r>
              <a:rPr sz="10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+</a:t>
            </a:r>
            <a:r>
              <a:rPr sz="10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289560" indent="-109855">
              <a:lnSpc>
                <a:spcPct val="100000"/>
              </a:lnSpc>
              <a:spcBef>
                <a:spcPts val="235"/>
              </a:spcBef>
              <a:buChar char="•"/>
              <a:tabLst>
                <a:tab pos="290195" algn="l"/>
                <a:tab pos="692785" algn="l"/>
              </a:tabLst>
            </a:pPr>
            <a:r>
              <a:rPr sz="1100" spc="-50" dirty="0">
                <a:solidFill>
                  <a:srgbClr val="647A83"/>
                </a:solidFill>
                <a:latin typeface="Trebuchet MS"/>
                <a:cs typeface="Trebuchet MS"/>
              </a:rPr>
              <a:t>ML:	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X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:=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!X</a:t>
            </a:r>
            <a:r>
              <a:rPr sz="10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+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In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some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languages,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function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can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return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an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l-value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5" dirty="0">
                <a:solidFill>
                  <a:srgbClr val="647A83"/>
                </a:solidFill>
                <a:latin typeface="Trebuchet MS"/>
                <a:cs typeface="Trebuchet MS"/>
              </a:rPr>
              <a:t>(e.g.,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ML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or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647A83"/>
                </a:solidFill>
                <a:latin typeface="Trebuchet MS"/>
                <a:cs typeface="Trebuchet MS"/>
              </a:rPr>
              <a:t>C++):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int</a:t>
            </a:r>
            <a:r>
              <a:rPr sz="1000" spc="-5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a[10];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164465" marR="2825750" indent="-152400">
              <a:lnSpc>
                <a:spcPct val="114599"/>
              </a:lnSpc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int &amp;f(int i) { </a:t>
            </a:r>
            <a:r>
              <a:rPr sz="10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return</a:t>
            </a:r>
            <a:r>
              <a:rPr sz="10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a[i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%</a:t>
            </a:r>
            <a:r>
              <a:rPr sz="10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10];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void</a:t>
            </a:r>
            <a:r>
              <a:rPr sz="1000" spc="-4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main()</a:t>
            </a:r>
            <a:r>
              <a:rPr sz="1000" spc="-4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16230" marR="1914525" indent="-152400">
              <a:lnSpc>
                <a:spcPct val="114599"/>
              </a:lnSpc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for</a:t>
            </a:r>
            <a:r>
              <a:rPr sz="10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(int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0;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&lt;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100;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++i) </a:t>
            </a:r>
            <a:r>
              <a:rPr sz="1000" spc="-58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f(i)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i;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6557" y="3317073"/>
            <a:ext cx="2273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0" dirty="0">
                <a:solidFill>
                  <a:srgbClr val="647A83"/>
                </a:solidFill>
                <a:latin typeface="Trebuchet MS"/>
                <a:cs typeface="Trebuchet MS"/>
              </a:rPr>
              <a:t>6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12649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V</a:t>
            </a:r>
            <a:r>
              <a:rPr spc="-50" dirty="0"/>
              <a:t>ARIABLE</a:t>
            </a:r>
            <a:r>
              <a:rPr spc="-65" dirty="0"/>
              <a:t> </a:t>
            </a:r>
            <a:r>
              <a:rPr spc="-100" dirty="0"/>
              <a:t>M</a:t>
            </a:r>
            <a:r>
              <a:rPr spc="-60" dirty="0"/>
              <a:t>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80" h="5079">
                  <a:moveTo>
                    <a:pt x="0" y="5060"/>
                  </a:moveTo>
                  <a:lnTo>
                    <a:pt x="0" y="0"/>
                  </a:lnTo>
                  <a:lnTo>
                    <a:pt x="1008030" y="0"/>
                  </a:lnTo>
                  <a:lnTo>
                    <a:pt x="1008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9994" y="510387"/>
            <a:ext cx="5039995" cy="208279"/>
          </a:xfrm>
          <a:prstGeom prst="rect">
            <a:avLst/>
          </a:prstGeom>
          <a:solidFill>
            <a:srgbClr val="647A83"/>
          </a:solidFill>
        </p:spPr>
        <p:txBody>
          <a:bodyPr vert="horz" wrap="square" lIns="0" tIns="82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65"/>
              </a:spcBef>
            </a:pPr>
            <a:r>
              <a:rPr sz="1100" spc="-160" dirty="0">
                <a:solidFill>
                  <a:srgbClr val="EDE8D4"/>
                </a:solidFill>
                <a:latin typeface="Lucida Sans Unicode"/>
                <a:cs typeface="Lucida Sans Unicode"/>
              </a:rPr>
              <a:t>V</a:t>
            </a:r>
            <a:r>
              <a:rPr sz="1100" spc="-20" dirty="0">
                <a:solidFill>
                  <a:srgbClr val="EDE8D4"/>
                </a:solidFill>
                <a:latin typeface="Lucida Sans Unicode"/>
                <a:cs typeface="Lucida Sans Unicode"/>
              </a:rPr>
              <a:t>alue</a:t>
            </a:r>
            <a:r>
              <a:rPr sz="1100" spc="-60" dirty="0">
                <a:solidFill>
                  <a:srgbClr val="EDE8D4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EDE8D4"/>
                </a:solidFill>
                <a:latin typeface="Lucida Sans Unicode"/>
                <a:cs typeface="Lucida Sans Unicode"/>
              </a:rPr>
              <a:t>model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0426" y="3311304"/>
            <a:ext cx="213360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150" dirty="0">
                <a:solidFill>
                  <a:srgbClr val="647A83"/>
                </a:solidFill>
                <a:latin typeface="Trebuchet MS"/>
                <a:cs typeface="Trebuchet MS"/>
              </a:rPr>
              <a:t>7</a:t>
            </a: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718540"/>
            <a:ext cx="5039995" cy="225425"/>
          </a:xfrm>
          <a:prstGeom prst="rect">
            <a:avLst/>
          </a:prstGeom>
          <a:solidFill>
            <a:srgbClr val="EDE8D4"/>
          </a:solidFill>
        </p:spPr>
        <p:txBody>
          <a:bodyPr vert="horz" wrap="square" lIns="0" tIns="107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5"/>
              </a:spcBef>
            </a:pP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Assignment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copies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value.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994" y="1072006"/>
            <a:ext cx="5039995" cy="208279"/>
          </a:xfrm>
          <a:prstGeom prst="rect">
            <a:avLst/>
          </a:prstGeom>
          <a:solidFill>
            <a:srgbClr val="647A83"/>
          </a:solidFill>
        </p:spPr>
        <p:txBody>
          <a:bodyPr vert="horz" wrap="square" lIns="0" tIns="82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65"/>
              </a:spcBef>
            </a:pPr>
            <a:r>
              <a:rPr sz="1100" spc="-55" dirty="0">
                <a:solidFill>
                  <a:srgbClr val="EDE8D4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EDE8D4"/>
                </a:solidFill>
                <a:latin typeface="Lucida Sans Unicode"/>
                <a:cs typeface="Lucida Sans Unicode"/>
              </a:rPr>
              <a:t>e</a:t>
            </a:r>
            <a:r>
              <a:rPr sz="1100" spc="-40" dirty="0">
                <a:solidFill>
                  <a:srgbClr val="EDE8D4"/>
                </a:solidFill>
                <a:latin typeface="Lucida Sans Unicode"/>
                <a:cs typeface="Lucida Sans Unicode"/>
              </a:rPr>
              <a:t>f</a:t>
            </a:r>
            <a:r>
              <a:rPr sz="1100" spc="-25" dirty="0">
                <a:solidFill>
                  <a:srgbClr val="EDE8D4"/>
                </a:solidFill>
                <a:latin typeface="Lucida Sans Unicode"/>
                <a:cs typeface="Lucida Sans Unicode"/>
              </a:rPr>
              <a:t>e</a:t>
            </a:r>
            <a:r>
              <a:rPr sz="1100" spc="-35" dirty="0">
                <a:solidFill>
                  <a:srgbClr val="EDE8D4"/>
                </a:solidFill>
                <a:latin typeface="Lucida Sans Unicode"/>
                <a:cs typeface="Lucida Sans Unicode"/>
              </a:rPr>
              <a:t>ren</a:t>
            </a:r>
            <a:r>
              <a:rPr sz="1100" spc="-45" dirty="0">
                <a:solidFill>
                  <a:srgbClr val="EDE8D4"/>
                </a:solidFill>
                <a:latin typeface="Lucida Sans Unicode"/>
                <a:cs typeface="Lucida Sans Unicode"/>
              </a:rPr>
              <a:t>c</a:t>
            </a:r>
            <a:r>
              <a:rPr sz="1100" spc="-15" dirty="0">
                <a:solidFill>
                  <a:srgbClr val="EDE8D4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EDE8D4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EDE8D4"/>
                </a:solidFill>
                <a:latin typeface="Lucida Sans Unicode"/>
                <a:cs typeface="Lucida Sans Unicode"/>
              </a:rPr>
              <a:t>model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994" y="1280159"/>
            <a:ext cx="5039995" cy="612775"/>
          </a:xfrm>
          <a:prstGeom prst="rect">
            <a:avLst/>
          </a:prstGeom>
          <a:solidFill>
            <a:srgbClr val="EDE8D4"/>
          </a:solidFill>
        </p:spPr>
        <p:txBody>
          <a:bodyPr vert="horz" wrap="square" lIns="0" tIns="86360" rIns="0" bIns="0" rtlCol="0">
            <a:spAutoFit/>
          </a:bodyPr>
          <a:lstStyle/>
          <a:p>
            <a:pPr marL="276860" indent="-109855">
              <a:lnSpc>
                <a:spcPct val="100000"/>
              </a:lnSpc>
              <a:spcBef>
                <a:spcPts val="680"/>
              </a:spcBef>
              <a:buChar char="•"/>
              <a:tabLst>
                <a:tab pos="277495" algn="l"/>
              </a:tabLst>
            </a:pP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variable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647A83"/>
                </a:solidFill>
                <a:latin typeface="Trebuchet MS"/>
                <a:cs typeface="Trebuchet MS"/>
              </a:rPr>
              <a:t>is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647A83"/>
                </a:solidFill>
                <a:latin typeface="Trebuchet MS"/>
                <a:cs typeface="Trebuchet MS"/>
              </a:rPr>
              <a:t>always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647A83"/>
                </a:solidFill>
                <a:latin typeface="Trebuchet MS"/>
                <a:cs typeface="Trebuchet MS"/>
              </a:rPr>
              <a:t>reference.</a:t>
            </a:r>
            <a:endParaRPr sz="1100">
              <a:latin typeface="Trebuchet MS"/>
              <a:cs typeface="Trebuchet MS"/>
            </a:endParaRPr>
          </a:p>
          <a:p>
            <a:pPr marL="2768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77495" algn="l"/>
              </a:tabLst>
            </a:pP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Assignment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makes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647A83"/>
                </a:solidFill>
                <a:latin typeface="Trebuchet MS"/>
                <a:cs typeface="Trebuchet MS"/>
              </a:rPr>
              <a:t>both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647A83"/>
                </a:solidFill>
                <a:latin typeface="Trebuchet MS"/>
                <a:cs typeface="Trebuchet MS"/>
              </a:rPr>
              <a:t>variables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refer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to </a:t>
            </a:r>
            <a:r>
              <a:rPr sz="1100" spc="-15" dirty="0">
                <a:solidFill>
                  <a:srgbClr val="647A83"/>
                </a:solidFill>
                <a:latin typeface="Trebuchet MS"/>
                <a:cs typeface="Trebuchet MS"/>
              </a:rPr>
              <a:t>the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647A83"/>
                </a:solidFill>
                <a:latin typeface="Trebuchet MS"/>
                <a:cs typeface="Trebuchet MS"/>
              </a:rPr>
              <a:t>same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647A83"/>
                </a:solidFill>
                <a:latin typeface="Trebuchet MS"/>
                <a:cs typeface="Trebuchet MS"/>
              </a:rPr>
              <a:t>memory</a:t>
            </a:r>
            <a:r>
              <a:rPr sz="1100" spc="-30" dirty="0">
                <a:solidFill>
                  <a:srgbClr val="647A8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647A83"/>
                </a:solidFill>
                <a:latin typeface="Trebuchet MS"/>
                <a:cs typeface="Trebuchet MS"/>
              </a:rPr>
              <a:t>location.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5486"/>
            <a:ext cx="2505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75" dirty="0">
                <a:solidFill>
                  <a:srgbClr val="FCF6E2"/>
                </a:solidFill>
                <a:latin typeface="Lucida Sans Unicode"/>
                <a:cs typeface="Lucida Sans Unicode"/>
              </a:rPr>
              <a:t>V</a:t>
            </a:r>
            <a:r>
              <a:rPr sz="1200" spc="-60" dirty="0">
                <a:solidFill>
                  <a:srgbClr val="FCF6E2"/>
                </a:solidFill>
                <a:latin typeface="Lucida Sans Unicode"/>
                <a:cs typeface="Lucida Sans Unicode"/>
              </a:rPr>
              <a:t>ALUE</a:t>
            </a:r>
            <a:r>
              <a:rPr sz="1200" spc="-65" dirty="0">
                <a:solidFill>
                  <a:srgbClr val="FCF6E2"/>
                </a:solidFill>
                <a:latin typeface="Lucida Sans Unicode"/>
                <a:cs typeface="Lucida Sans Unicode"/>
              </a:rPr>
              <a:t> </a:t>
            </a:r>
            <a:r>
              <a:rPr sz="1200" spc="-100" dirty="0">
                <a:solidFill>
                  <a:srgbClr val="FCF6E2"/>
                </a:solidFill>
                <a:latin typeface="Lucida Sans Unicode"/>
                <a:cs typeface="Lucida Sans Unicode"/>
              </a:rPr>
              <a:t>M</a:t>
            </a:r>
            <a:r>
              <a:rPr sz="1200" spc="-75" dirty="0">
                <a:solidFill>
                  <a:srgbClr val="FCF6E2"/>
                </a:solidFill>
                <a:latin typeface="Lucida Sans Unicode"/>
                <a:cs typeface="Lucida Sans Unicode"/>
              </a:rPr>
              <a:t>ODEL</a:t>
            </a:r>
            <a:r>
              <a:rPr sz="1200" spc="-65" dirty="0">
                <a:solidFill>
                  <a:srgbClr val="FCF6E2"/>
                </a:solidFill>
                <a:latin typeface="Lucida Sans Unicode"/>
                <a:cs typeface="Lucida Sans Unicode"/>
              </a:rPr>
              <a:t> </a:t>
            </a:r>
            <a:r>
              <a:rPr sz="1200" spc="-125" dirty="0">
                <a:solidFill>
                  <a:srgbClr val="FCF6E2"/>
                </a:solidFill>
                <a:latin typeface="Lucida Sans Unicode"/>
                <a:cs typeface="Lucida Sans Unicode"/>
              </a:rPr>
              <a:t>V</a:t>
            </a:r>
            <a:r>
              <a:rPr sz="1200" spc="5" dirty="0">
                <a:solidFill>
                  <a:srgbClr val="FCF6E2"/>
                </a:solidFill>
                <a:latin typeface="Lucida Sans Unicode"/>
                <a:cs typeface="Lucida Sans Unicode"/>
              </a:rPr>
              <a:t>S</a:t>
            </a:r>
            <a:r>
              <a:rPr sz="1200" spc="-65" dirty="0">
                <a:solidFill>
                  <a:srgbClr val="FCF6E2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FCF6E2"/>
                </a:solidFill>
                <a:latin typeface="Lucida Sans Unicode"/>
                <a:cs typeface="Lucida Sans Unicode"/>
              </a:rPr>
              <a:t>REFERENCE</a:t>
            </a:r>
            <a:r>
              <a:rPr sz="1200" spc="-65" dirty="0">
                <a:solidFill>
                  <a:srgbClr val="FCF6E2"/>
                </a:solidFill>
                <a:latin typeface="Lucida Sans Unicode"/>
                <a:cs typeface="Lucida Sans Unicode"/>
              </a:rPr>
              <a:t> </a:t>
            </a:r>
            <a:r>
              <a:rPr sz="1200" spc="-100" dirty="0">
                <a:solidFill>
                  <a:srgbClr val="FCF6E2"/>
                </a:solidFill>
                <a:latin typeface="Lucida Sans Unicode"/>
                <a:cs typeface="Lucida Sans Unicode"/>
              </a:rPr>
              <a:t>M</a:t>
            </a:r>
            <a:r>
              <a:rPr sz="1200" spc="-75" dirty="0">
                <a:solidFill>
                  <a:srgbClr val="FCF6E2"/>
                </a:solidFill>
                <a:latin typeface="Lucida Sans Unicode"/>
                <a:cs typeface="Lucida Sans Unicode"/>
              </a:rPr>
              <a:t>ODEL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191471" y="1955688"/>
            <a:ext cx="152400" cy="165100"/>
          </a:xfrm>
          <a:custGeom>
            <a:avLst/>
            <a:gdLst/>
            <a:ahLst/>
            <a:cxnLst/>
            <a:rect l="l" t="t" r="r" b="b"/>
            <a:pathLst>
              <a:path w="152400" h="165100">
                <a:moveTo>
                  <a:pt x="0" y="164485"/>
                </a:moveTo>
                <a:lnTo>
                  <a:pt x="151832" y="164485"/>
                </a:lnTo>
                <a:lnTo>
                  <a:pt x="151832" y="0"/>
                </a:lnTo>
                <a:lnTo>
                  <a:pt x="0" y="0"/>
                </a:lnTo>
                <a:lnTo>
                  <a:pt x="0" y="164485"/>
                </a:lnTo>
                <a:close/>
              </a:path>
            </a:pathLst>
          </a:custGeom>
          <a:ln w="5060">
            <a:solidFill>
              <a:srgbClr val="657A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1471" y="2195456"/>
            <a:ext cx="152400" cy="165100"/>
          </a:xfrm>
          <a:custGeom>
            <a:avLst/>
            <a:gdLst/>
            <a:ahLst/>
            <a:cxnLst/>
            <a:rect l="l" t="t" r="r" b="b"/>
            <a:pathLst>
              <a:path w="152400" h="165100">
                <a:moveTo>
                  <a:pt x="0" y="164485"/>
                </a:moveTo>
                <a:lnTo>
                  <a:pt x="151832" y="164485"/>
                </a:lnTo>
                <a:lnTo>
                  <a:pt x="151832" y="0"/>
                </a:lnTo>
                <a:lnTo>
                  <a:pt x="0" y="0"/>
                </a:lnTo>
                <a:lnTo>
                  <a:pt x="0" y="164485"/>
                </a:lnTo>
                <a:close/>
              </a:path>
            </a:pathLst>
          </a:custGeom>
          <a:ln w="5060">
            <a:solidFill>
              <a:srgbClr val="657A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1471" y="2435161"/>
            <a:ext cx="152400" cy="165100"/>
          </a:xfrm>
          <a:custGeom>
            <a:avLst/>
            <a:gdLst/>
            <a:ahLst/>
            <a:cxnLst/>
            <a:rect l="l" t="t" r="r" b="b"/>
            <a:pathLst>
              <a:path w="152400" h="165100">
                <a:moveTo>
                  <a:pt x="0" y="164485"/>
                </a:moveTo>
                <a:lnTo>
                  <a:pt x="151832" y="164485"/>
                </a:lnTo>
                <a:lnTo>
                  <a:pt x="151832" y="0"/>
                </a:lnTo>
                <a:lnTo>
                  <a:pt x="0" y="0"/>
                </a:lnTo>
                <a:lnTo>
                  <a:pt x="0" y="164485"/>
                </a:lnTo>
                <a:close/>
              </a:path>
            </a:pathLst>
          </a:custGeom>
          <a:ln w="5060">
            <a:solidFill>
              <a:srgbClr val="657A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3917" y="1942990"/>
            <a:ext cx="334645" cy="65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245110" algn="l"/>
                <a:tab pos="245745" algn="l"/>
              </a:tabLst>
            </a:pPr>
            <a:r>
              <a:rPr sz="1000" spc="-5" dirty="0">
                <a:solidFill>
                  <a:srgbClr val="657A83"/>
                </a:solidFill>
                <a:latin typeface="Courier New"/>
                <a:cs typeface="Courier New"/>
              </a:rPr>
              <a:t>4</a:t>
            </a:r>
            <a:endParaRPr sz="1000">
              <a:latin typeface="Courier New"/>
              <a:cs typeface="Courier New"/>
            </a:endParaRPr>
          </a:p>
          <a:p>
            <a:pPr marL="245110" indent="-233045">
              <a:lnSpc>
                <a:spcPct val="100000"/>
              </a:lnSpc>
              <a:spcBef>
                <a:spcPts val="705"/>
              </a:spcBef>
              <a:buAutoNum type="alphaLcPeriod"/>
              <a:tabLst>
                <a:tab pos="245110" algn="l"/>
                <a:tab pos="245745" algn="l"/>
              </a:tabLst>
            </a:pPr>
            <a:r>
              <a:rPr sz="1000" spc="-5" dirty="0">
                <a:solidFill>
                  <a:srgbClr val="657A83"/>
                </a:solidFill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  <a:p>
            <a:pPr marL="245110" indent="-233045">
              <a:lnSpc>
                <a:spcPct val="100000"/>
              </a:lnSpc>
              <a:spcBef>
                <a:spcPts val="670"/>
              </a:spcBef>
              <a:buAutoNum type="alphaLcPeriod"/>
              <a:tabLst>
                <a:tab pos="245110" algn="l"/>
                <a:tab pos="245745" algn="l"/>
              </a:tabLst>
            </a:pPr>
            <a:r>
              <a:rPr sz="1000" spc="-5" dirty="0">
                <a:solidFill>
                  <a:srgbClr val="657A83"/>
                </a:solidFill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5032" y="1931979"/>
            <a:ext cx="101600" cy="65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657A83"/>
                </a:solidFill>
                <a:latin typeface="Courier New"/>
                <a:cs typeface="Courier New"/>
              </a:rPr>
              <a:t>a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148500"/>
              </a:lnSpc>
              <a:spcBef>
                <a:spcPts val="210"/>
              </a:spcBef>
            </a:pPr>
            <a:r>
              <a:rPr sz="1000" spc="-5" dirty="0">
                <a:solidFill>
                  <a:srgbClr val="657A83"/>
                </a:solidFill>
                <a:latin typeface="Courier New"/>
                <a:cs typeface="Courier New"/>
              </a:rPr>
              <a:t>b  c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0335" y="1955688"/>
            <a:ext cx="152400" cy="165100"/>
          </a:xfrm>
          <a:custGeom>
            <a:avLst/>
            <a:gdLst/>
            <a:ahLst/>
            <a:cxnLst/>
            <a:rect l="l" t="t" r="r" b="b"/>
            <a:pathLst>
              <a:path w="152400" h="165100">
                <a:moveTo>
                  <a:pt x="0" y="164485"/>
                </a:moveTo>
                <a:lnTo>
                  <a:pt x="151832" y="164485"/>
                </a:lnTo>
                <a:lnTo>
                  <a:pt x="151832" y="0"/>
                </a:lnTo>
                <a:lnTo>
                  <a:pt x="0" y="0"/>
                </a:lnTo>
                <a:lnTo>
                  <a:pt x="0" y="164485"/>
                </a:lnTo>
                <a:close/>
              </a:path>
            </a:pathLst>
          </a:custGeom>
          <a:ln w="5060">
            <a:solidFill>
              <a:srgbClr val="657A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0335" y="2195456"/>
            <a:ext cx="152400" cy="165100"/>
          </a:xfrm>
          <a:custGeom>
            <a:avLst/>
            <a:gdLst/>
            <a:ahLst/>
            <a:cxnLst/>
            <a:rect l="l" t="t" r="r" b="b"/>
            <a:pathLst>
              <a:path w="152400" h="165100">
                <a:moveTo>
                  <a:pt x="0" y="164485"/>
                </a:moveTo>
                <a:lnTo>
                  <a:pt x="151832" y="164485"/>
                </a:lnTo>
                <a:lnTo>
                  <a:pt x="151832" y="0"/>
                </a:lnTo>
                <a:lnTo>
                  <a:pt x="0" y="0"/>
                </a:lnTo>
                <a:lnTo>
                  <a:pt x="0" y="164485"/>
                </a:lnTo>
                <a:close/>
              </a:path>
            </a:pathLst>
          </a:custGeom>
          <a:ln w="5060">
            <a:solidFill>
              <a:srgbClr val="657A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45598" y="1855057"/>
            <a:ext cx="101600" cy="50545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657A83"/>
                </a:solidFill>
                <a:latin typeface="Courier New"/>
                <a:cs typeface="Courier New"/>
              </a:rPr>
              <a:t>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000" spc="-5" dirty="0">
                <a:solidFill>
                  <a:srgbClr val="657A83"/>
                </a:solidFill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14139" y="2007565"/>
            <a:ext cx="291465" cy="60960"/>
            <a:chOff x="3314139" y="2007565"/>
            <a:chExt cx="291465" cy="60960"/>
          </a:xfrm>
        </p:grpSpPr>
        <p:sp>
          <p:nvSpPr>
            <p:cNvPr id="16" name="object 16"/>
            <p:cNvSpPr/>
            <p:nvPr/>
          </p:nvSpPr>
          <p:spPr>
            <a:xfrm>
              <a:off x="3314139" y="2037930"/>
              <a:ext cx="282575" cy="0"/>
            </a:xfrm>
            <a:custGeom>
              <a:avLst/>
              <a:gdLst/>
              <a:ahLst/>
              <a:cxnLst/>
              <a:rect l="l" t="t" r="r" b="b"/>
              <a:pathLst>
                <a:path w="282575">
                  <a:moveTo>
                    <a:pt x="0" y="0"/>
                  </a:moveTo>
                  <a:lnTo>
                    <a:pt x="282028" y="0"/>
                  </a:lnTo>
                </a:path>
              </a:pathLst>
            </a:custGeom>
            <a:ln w="10122">
              <a:solidFill>
                <a:srgbClr val="657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76431" y="201161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657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309079" y="2247333"/>
            <a:ext cx="298450" cy="234315"/>
            <a:chOff x="3309079" y="2247333"/>
            <a:chExt cx="298450" cy="234315"/>
          </a:xfrm>
        </p:grpSpPr>
        <p:sp>
          <p:nvSpPr>
            <p:cNvPr id="19" name="object 19"/>
            <p:cNvSpPr/>
            <p:nvPr/>
          </p:nvSpPr>
          <p:spPr>
            <a:xfrm>
              <a:off x="3314140" y="2277699"/>
              <a:ext cx="282575" cy="0"/>
            </a:xfrm>
            <a:custGeom>
              <a:avLst/>
              <a:gdLst/>
              <a:ahLst/>
              <a:cxnLst/>
              <a:rect l="l" t="t" r="r" b="b"/>
              <a:pathLst>
                <a:path w="282575">
                  <a:moveTo>
                    <a:pt x="0" y="0"/>
                  </a:moveTo>
                  <a:lnTo>
                    <a:pt x="282028" y="0"/>
                  </a:lnTo>
                </a:path>
              </a:pathLst>
            </a:custGeom>
            <a:ln w="10122">
              <a:solidFill>
                <a:srgbClr val="657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76431" y="2251382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657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14140" y="2328508"/>
              <a:ext cx="284480" cy="148590"/>
            </a:xfrm>
            <a:custGeom>
              <a:avLst/>
              <a:gdLst/>
              <a:ahLst/>
              <a:cxnLst/>
              <a:rect l="l" t="t" r="r" b="b"/>
              <a:pathLst>
                <a:path w="284479" h="148589">
                  <a:moveTo>
                    <a:pt x="0" y="148067"/>
                  </a:moveTo>
                  <a:lnTo>
                    <a:pt x="284469" y="0"/>
                  </a:lnTo>
                </a:path>
              </a:pathLst>
            </a:custGeom>
            <a:ln w="10122">
              <a:solidFill>
                <a:srgbClr val="657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68944" y="2314273"/>
              <a:ext cx="34290" cy="46990"/>
            </a:xfrm>
            <a:custGeom>
              <a:avLst/>
              <a:gdLst/>
              <a:ahLst/>
              <a:cxnLst/>
              <a:rect l="l" t="t" r="r" b="b"/>
              <a:pathLst>
                <a:path w="34289" h="46989">
                  <a:moveTo>
                    <a:pt x="0" y="0"/>
                  </a:moveTo>
                  <a:lnTo>
                    <a:pt x="7134" y="5356"/>
                  </a:lnTo>
                  <a:lnTo>
                    <a:pt x="17350" y="9283"/>
                  </a:lnTo>
                  <a:lnTo>
                    <a:pt x="27402" y="11557"/>
                  </a:lnTo>
                  <a:lnTo>
                    <a:pt x="34042" y="11955"/>
                  </a:lnTo>
                  <a:lnTo>
                    <a:pt x="30558" y="17622"/>
                  </a:lnTo>
                  <a:lnTo>
                    <a:pt x="26655" y="27160"/>
                  </a:lnTo>
                  <a:lnTo>
                    <a:pt x="24011" y="37780"/>
                  </a:lnTo>
                  <a:lnTo>
                    <a:pt x="24305" y="46697"/>
                  </a:lnTo>
                </a:path>
              </a:pathLst>
            </a:custGeom>
            <a:ln w="8099">
              <a:solidFill>
                <a:srgbClr val="657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748129" y="1203495"/>
            <a:ext cx="2263775" cy="59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b</a:t>
            </a:r>
            <a:r>
              <a:rPr sz="10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2;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c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b;</a:t>
            </a:r>
            <a:r>
              <a:rPr sz="10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b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+</a:t>
            </a:r>
            <a:r>
              <a:rPr sz="10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47A83"/>
                </a:solidFill>
                <a:latin typeface="Courier New"/>
                <a:cs typeface="Courier New"/>
              </a:rPr>
              <a:t>c;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tabLst>
                <a:tab pos="1171575" algn="l"/>
              </a:tabLst>
            </a:pPr>
            <a:r>
              <a:rPr sz="1100" spc="-160" dirty="0">
                <a:solidFill>
                  <a:srgbClr val="657A83"/>
                </a:solidFill>
                <a:latin typeface="Lucida Sans Unicode"/>
                <a:cs typeface="Lucida Sans Unicode"/>
              </a:rPr>
              <a:t>V</a:t>
            </a:r>
            <a:r>
              <a:rPr sz="1100" spc="-20" dirty="0">
                <a:solidFill>
                  <a:srgbClr val="657A83"/>
                </a:solidFill>
                <a:latin typeface="Lucida Sans Unicode"/>
                <a:cs typeface="Lucida Sans Unicode"/>
              </a:rPr>
              <a:t>alue</a:t>
            </a:r>
            <a:r>
              <a:rPr sz="1100" spc="-60" dirty="0">
                <a:solidFill>
                  <a:srgbClr val="657A83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657A83"/>
                </a:solidFill>
                <a:latin typeface="Lucida Sans Unicode"/>
                <a:cs typeface="Lucida Sans Unicode"/>
              </a:rPr>
              <a:t>model</a:t>
            </a:r>
            <a:r>
              <a:rPr sz="1100" dirty="0">
                <a:solidFill>
                  <a:srgbClr val="657A83"/>
                </a:solidFill>
                <a:latin typeface="Lucida Sans Unicode"/>
                <a:cs typeface="Lucida Sans Unicode"/>
              </a:rPr>
              <a:t>	</a:t>
            </a:r>
            <a:r>
              <a:rPr sz="1100" spc="-50" dirty="0">
                <a:solidFill>
                  <a:srgbClr val="657A83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657A83"/>
                </a:solidFill>
                <a:latin typeface="Lucida Sans Unicode"/>
                <a:cs typeface="Lucida Sans Unicode"/>
              </a:rPr>
              <a:t>e</a:t>
            </a:r>
            <a:r>
              <a:rPr sz="1100" spc="-40" dirty="0">
                <a:solidFill>
                  <a:srgbClr val="657A83"/>
                </a:solidFill>
                <a:latin typeface="Lucida Sans Unicode"/>
                <a:cs typeface="Lucida Sans Unicode"/>
              </a:rPr>
              <a:t>f</a:t>
            </a:r>
            <a:r>
              <a:rPr sz="1100" spc="-25" dirty="0">
                <a:solidFill>
                  <a:srgbClr val="657A83"/>
                </a:solidFill>
                <a:latin typeface="Lucida Sans Unicode"/>
                <a:cs typeface="Lucida Sans Unicode"/>
              </a:rPr>
              <a:t>e</a:t>
            </a:r>
            <a:r>
              <a:rPr sz="1100" spc="-35" dirty="0">
                <a:solidFill>
                  <a:srgbClr val="657A83"/>
                </a:solidFill>
                <a:latin typeface="Lucida Sans Unicode"/>
                <a:cs typeface="Lucida Sans Unicode"/>
              </a:rPr>
              <a:t>ren</a:t>
            </a:r>
            <a:r>
              <a:rPr sz="1100" spc="-45" dirty="0">
                <a:solidFill>
                  <a:srgbClr val="657A83"/>
                </a:solidFill>
                <a:latin typeface="Lucida Sans Unicode"/>
                <a:cs typeface="Lucida Sans Unicode"/>
              </a:rPr>
              <a:t>c</a:t>
            </a:r>
            <a:r>
              <a:rPr sz="1100" spc="-15" dirty="0">
                <a:solidFill>
                  <a:srgbClr val="657A83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657A83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657A83"/>
                </a:solidFill>
                <a:latin typeface="Lucida Sans Unicode"/>
                <a:cs typeface="Lucida Sans Unicode"/>
              </a:rPr>
              <a:t>model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0"/>
              </a:spcBef>
            </a:pPr>
            <a:r>
              <a:rPr spc="-15" dirty="0"/>
              <a:t>8/40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5486"/>
            <a:ext cx="1056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J</a:t>
            </a:r>
            <a:r>
              <a:rPr spc="-160" dirty="0"/>
              <a:t>A</a:t>
            </a:r>
            <a:r>
              <a:rPr spc="-175" dirty="0"/>
              <a:t>V</a:t>
            </a:r>
            <a:r>
              <a:rPr spc="-145" dirty="0"/>
              <a:t>A</a:t>
            </a:r>
            <a:r>
              <a:rPr spc="-65" dirty="0"/>
              <a:t> </a:t>
            </a:r>
            <a:r>
              <a:rPr spc="-45" dirty="0"/>
              <a:t>EXAMPLES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5481"/>
            <a:ext cx="5760085" cy="5080"/>
            <a:chOff x="0" y="375481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01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839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5481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83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5481"/>
              <a:ext cx="1296670" cy="5080"/>
            </a:xfrm>
            <a:custGeom>
              <a:avLst/>
              <a:gdLst/>
              <a:ahLst/>
              <a:cxnLst/>
              <a:rect l="l" t="t" r="r" b="b"/>
              <a:pathLst>
                <a:path w="1296670" h="5079">
                  <a:moveTo>
                    <a:pt x="0" y="5060"/>
                  </a:moveTo>
                  <a:lnTo>
                    <a:pt x="0" y="0"/>
                  </a:lnTo>
                  <a:lnTo>
                    <a:pt x="1296051" y="0"/>
                  </a:lnTo>
                  <a:lnTo>
                    <a:pt x="12960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B4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13359"/>
            <a:ext cx="1908175" cy="256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0160" algn="just">
              <a:lnSpc>
                <a:spcPct val="113399"/>
              </a:lnSpc>
              <a:spcBef>
                <a:spcPts val="100"/>
              </a:spcBef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int</a:t>
            </a:r>
            <a:r>
              <a:rPr sz="8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8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5; </a:t>
            </a:r>
            <a:r>
              <a:rPr sz="800" spc="-46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int</a:t>
            </a:r>
            <a:r>
              <a:rPr sz="800" spc="-3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</a:t>
            </a:r>
            <a:r>
              <a:rPr sz="8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a; </a:t>
            </a:r>
            <a:r>
              <a:rPr sz="800" spc="-46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</a:t>
            </a:r>
            <a:r>
              <a:rPr sz="8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+=</a:t>
            </a:r>
            <a:r>
              <a:rPr sz="8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10;</a:t>
            </a:r>
            <a:endParaRPr sz="800">
              <a:latin typeface="Courier New"/>
              <a:cs typeface="Courier New"/>
            </a:endParaRPr>
          </a:p>
          <a:p>
            <a:pPr marL="12700" marR="5080" algn="just">
              <a:lnSpc>
                <a:spcPct val="113399"/>
              </a:lnSpc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System.out.println("a = " + a); </a:t>
            </a:r>
            <a:r>
              <a:rPr sz="800" spc="-47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System.out.println("b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"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+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Output: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800" spc="-4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4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</a:t>
            </a:r>
            <a:r>
              <a:rPr sz="800" spc="-4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4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15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794385">
              <a:lnSpc>
                <a:spcPct val="113399"/>
              </a:lnSpc>
              <a:spcBef>
                <a:spcPts val="5"/>
              </a:spcBef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Obj</a:t>
            </a:r>
            <a:r>
              <a:rPr sz="8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8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new</a:t>
            </a:r>
            <a:r>
              <a:rPr sz="8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Obj(); </a:t>
            </a:r>
            <a:r>
              <a:rPr sz="800" spc="-46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Obj b = a; </a:t>
            </a:r>
            <a:r>
              <a:rPr sz="8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b.change();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System.out.println(a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==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Output: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true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1218" y="3311304"/>
            <a:ext cx="22288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75" dirty="0">
                <a:solidFill>
                  <a:srgbClr val="647A83"/>
                </a:solidFill>
                <a:latin typeface="Trebuchet MS"/>
                <a:cs typeface="Trebuchet MS"/>
              </a:rPr>
              <a:t>9/</a:t>
            </a:r>
            <a:r>
              <a:rPr sz="800" spc="5" dirty="0">
                <a:solidFill>
                  <a:srgbClr val="647A83"/>
                </a:solidFill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8117" y="513359"/>
            <a:ext cx="221234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8875">
              <a:lnSpc>
                <a:spcPct val="113399"/>
              </a:lnSpc>
              <a:spcBef>
                <a:spcPts val="100"/>
              </a:spcBef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String</a:t>
            </a:r>
            <a:r>
              <a:rPr sz="8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8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"hi</a:t>
            </a:r>
            <a:r>
              <a:rPr sz="800" spc="-2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"; </a:t>
            </a:r>
            <a:r>
              <a:rPr sz="800" spc="-46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String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a;</a:t>
            </a:r>
            <a:endParaRPr sz="800" dirty="0">
              <a:latin typeface="Courier New"/>
              <a:cs typeface="Courier New"/>
            </a:endParaRPr>
          </a:p>
          <a:p>
            <a:pPr marL="12700" marR="308610">
              <a:lnSpc>
                <a:spcPct val="113399"/>
              </a:lnSpc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 += "world"; </a:t>
            </a:r>
            <a:r>
              <a:rPr sz="8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System.out.println("a = " + a); </a:t>
            </a:r>
            <a:r>
              <a:rPr sz="800" spc="-47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System.out.println("b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"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+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b);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Output:</a:t>
            </a:r>
            <a:endParaRPr sz="11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800" spc="-4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4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hi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</a:t>
            </a:r>
            <a:r>
              <a:rPr sz="800" spc="-3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hi</a:t>
            </a:r>
            <a:r>
              <a:rPr sz="800" spc="-2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world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 dirty="0">
              <a:latin typeface="Courier New"/>
              <a:cs typeface="Courier New"/>
            </a:endParaRPr>
          </a:p>
          <a:p>
            <a:pPr marL="12700" marR="5080" algn="just">
              <a:lnSpc>
                <a:spcPct val="113399"/>
              </a:lnSpc>
              <a:spcBef>
                <a:spcPts val="5"/>
              </a:spcBef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StringBuffer a = new StringBuffer(); </a:t>
            </a:r>
            <a:r>
              <a:rPr sz="800" spc="-47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StringBuffer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 =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a;</a:t>
            </a:r>
            <a:endParaRPr sz="800" dirty="0">
              <a:latin typeface="Courier New"/>
              <a:cs typeface="Courier New"/>
            </a:endParaRPr>
          </a:p>
          <a:p>
            <a:pPr marL="12700" marR="308610" algn="just">
              <a:lnSpc>
                <a:spcPct val="113399"/>
              </a:lnSpc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b.append("This is b's value."); </a:t>
            </a:r>
            <a:r>
              <a:rPr sz="800" spc="-47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System.out.println("a = " + a); </a:t>
            </a:r>
            <a:r>
              <a:rPr sz="800" spc="-47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System.out.println("b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"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+</a:t>
            </a:r>
            <a:r>
              <a:rPr sz="800" spc="-1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b);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100" spc="-55" dirty="0">
                <a:solidFill>
                  <a:srgbClr val="647A83"/>
                </a:solidFill>
                <a:latin typeface="Lucida Sans Unicode"/>
                <a:cs typeface="Lucida Sans Unicode"/>
              </a:rPr>
              <a:t>Output:</a:t>
            </a:r>
            <a:endParaRPr sz="1100" dirty="0">
              <a:latin typeface="Lucida Sans Unicode"/>
              <a:cs typeface="Lucida Sans Unicode"/>
            </a:endParaRPr>
          </a:p>
          <a:p>
            <a:pPr marL="12700" marR="915669">
              <a:lnSpc>
                <a:spcPct val="113399"/>
              </a:lnSpc>
              <a:spcBef>
                <a:spcPts val="540"/>
              </a:spcBef>
            </a:pP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a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This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is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b's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value </a:t>
            </a:r>
            <a:r>
              <a:rPr sz="800" spc="-46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=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This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is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b's</a:t>
            </a:r>
            <a:r>
              <a:rPr sz="800" spc="-15" dirty="0">
                <a:solidFill>
                  <a:srgbClr val="647A8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47A83"/>
                </a:solidFill>
                <a:latin typeface="Courier New"/>
                <a:cs typeface="Courier New"/>
              </a:rPr>
              <a:t>value</a:t>
            </a:r>
            <a:endParaRPr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1991</Words>
  <Application>Microsoft Office PowerPoint</Application>
  <PresentationFormat>Custom</PresentationFormat>
  <Paragraphs>330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Cambria Math</vt:lpstr>
      <vt:lpstr>Courier New</vt:lpstr>
      <vt:lpstr>Georgia</vt:lpstr>
      <vt:lpstr>Lucida Sans Unicode</vt:lpstr>
      <vt:lpstr>Trebuchet MS</vt:lpstr>
      <vt:lpstr>Office Theme</vt:lpstr>
      <vt:lpstr>CONTROL FLOW</vt:lpstr>
      <vt:lpstr>PowerPoint Presentation</vt:lpstr>
      <vt:lpstr>EXPRESSION EVALUATION</vt:lpstr>
      <vt:lpstr>ASSIGNMENT</vt:lpstr>
      <vt:lpstr>REFERENCES AND VALUES</vt:lpstr>
      <vt:lpstr>EXPLICIT DEREFERENCING</vt:lpstr>
      <vt:lpstr>VARIABLE MODELS</vt:lpstr>
      <vt:lpstr>PowerPoint Presentation</vt:lpstr>
      <vt:lpstr>JAVA EXAMPLES</vt:lpstr>
      <vt:lpstr>SHORT-CIRCUIT EVALUATION OF BOOLEAN EXPRESSIONS</vt:lpstr>
      <vt:lpstr>GOTO AND ALTERNATIVES</vt:lpstr>
      <vt:lpstr>SELECTION (ALTERNATION)</vt:lpstr>
      <vt:lpstr>SWITCH STATEMENTS</vt:lpstr>
      <vt:lpstr>IMPLEMENTATION OF IF STATEMENTS</vt:lpstr>
      <vt:lpstr>IMPLEMENTATION OF IF STATEMENTS</vt:lpstr>
      <vt:lpstr>IMPLEMENTATION OF SWITCH STATEMENTS: JUMP TABLE</vt:lpstr>
      <vt:lpstr>IMPLEMENTATION OF SWITCH STATEMENTS: JUMP TABLE</vt:lpstr>
      <vt:lpstr>IMPLEMENTATION OF SWITCH STATEMENTS</vt:lpstr>
      <vt:lpstr>ITERATION</vt:lpstr>
      <vt:lpstr>LOGICALLY CONTROLLED LOOPS</vt:lpstr>
      <vt:lpstr>TRADE-OFFS IN ITERATION CONSTRUCTS (1)</vt:lpstr>
      <vt:lpstr>LABELLED BREAK AND CONTINUE</vt:lpstr>
      <vt:lpstr>ITERATORS AND GENERATORS</vt:lpstr>
      <vt:lpstr>RECURSION</vt:lpstr>
      <vt:lpstr>RECURSION</vt:lpstr>
      <vt:lpstr>APPLICATIVE AND NORMAL-ORDER EVALUATION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- Principles of Programming Languages</dc:title>
  <dc:creator>Norbert Zeh</dc:creator>
  <cp:lastModifiedBy>admin</cp:lastModifiedBy>
  <cp:revision>8</cp:revision>
  <dcterms:created xsi:type="dcterms:W3CDTF">2024-11-12T05:49:06Z</dcterms:created>
  <dcterms:modified xsi:type="dcterms:W3CDTF">2024-11-12T08:15:56Z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2018-03-26T00:00:00Z</vt:filetime>
  </property>
</Properties>
</file>