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15"/>
  </p:notesMasterIdLst>
  <p:sldIdLst>
    <p:sldId id="267" r:id="rId5"/>
    <p:sldId id="301" r:id="rId6"/>
    <p:sldId id="306" r:id="rId7"/>
    <p:sldId id="307" r:id="rId8"/>
    <p:sldId id="308" r:id="rId9"/>
    <p:sldId id="303" r:id="rId10"/>
    <p:sldId id="304" r:id="rId11"/>
    <p:sldId id="310" r:id="rId12"/>
    <p:sldId id="309" r:id="rId13"/>
    <p:sldId id="277" r:id="rId14"/>
  </p:sldIdLst>
  <p:sldSz cx="9144000" cy="6858000" type="screen4x3"/>
  <p:notesSz cx="6858000" cy="9144000"/>
  <p:embeddedFontLst>
    <p:embeddedFont>
      <p:font typeface="Acumin Pro Condensed" panose="020B0604020202020204" charset="0"/>
      <p:regular r:id="rId16"/>
      <p:bold r:id="rId17"/>
      <p:italic r:id="rId18"/>
      <p:boldItalic r:id="rId19"/>
    </p:embeddedFont>
    <p:embeddedFont>
      <p:font typeface="Acumin Pro Condensed Semibold" panose="020B0604020202020204" charset="0"/>
      <p:regular r:id="rId20"/>
      <p:bold r:id="rId21"/>
      <p:italic r:id="rId22"/>
      <p:boldItalic r:id="rId23"/>
    </p:embeddedFont>
    <p:embeddedFont>
      <p:font typeface="Franklin Gothic Book" panose="020B0503020102020204" pitchFamily="34" charset="0"/>
      <p:regular r:id="rId24"/>
      <p:italic r:id="rId25"/>
    </p:embeddedFont>
    <p:embeddedFont>
      <p:font typeface="Franklin Gothic Medium" panose="020B0603020102020204" pitchFamily="34" charset="0"/>
      <p:regular r:id="rId26"/>
      <p:italic r:id="rId27"/>
    </p:embeddedFont>
    <p:embeddedFont>
      <p:font typeface="Franklin Gothic Medium Cond" panose="020B0606030402020204" pitchFamily="34" charset="0"/>
      <p:regular r:id="rId28"/>
    </p:embeddedFont>
    <p:embeddedFont>
      <p:font typeface="Merriweather" panose="00000500000000000000" pitchFamily="2"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3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DDB945"/>
    <a:srgbClr val="EBD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p:restoredTop sz="87037" autoAdjust="0"/>
  </p:normalViewPr>
  <p:slideViewPr>
    <p:cSldViewPr snapToGrid="0">
      <p:cViewPr varScale="1">
        <p:scale>
          <a:sx n="68" d="100"/>
          <a:sy n="68" d="100"/>
        </p:scale>
        <p:origin x="780" y="60"/>
      </p:cViewPr>
      <p:guideLst>
        <p:guide orient="horz" pos="1080"/>
        <p:guide pos="2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customXml" Target="../customXml/item3.xml"/><Relationship Id="rId21" Type="http://schemas.openxmlformats.org/officeDocument/2006/relationships/font" Target="fonts/font6.fntdata"/><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2/23/2025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Merriweather" panose="020F0502020204030204" pitchFamily="2" charset="0"/>
              </a:rPr>
              <a:t>Communication during emergencies using television and radio has the disadvantage of one-way communication from the source of information to the recipient. Social media doesn’t. </a:t>
            </a:r>
            <a:r>
              <a:rPr lang="en-US" b="0" i="0" dirty="0">
                <a:solidFill>
                  <a:srgbClr val="222222"/>
                </a:solidFill>
                <a:effectLst/>
                <a:latin typeface="Merriweather" panose="00000500000000000000" pitchFamily="2" charset="0"/>
              </a:rPr>
              <a:t>For example, people may use Twitter to communicate with their loved ones in the disaster area to ensure they are safe and secure. They share information about food, water, and other needs They also share information about infrastructure damages and problems</a:t>
            </a:r>
            <a:endParaRPr lang="en-IN" dirty="0"/>
          </a:p>
        </p:txBody>
      </p:sp>
      <p:sp>
        <p:nvSpPr>
          <p:cNvPr id="4" name="Slide Number Placeholder 3"/>
          <p:cNvSpPr>
            <a:spLocks noGrp="1"/>
          </p:cNvSpPr>
          <p:nvPr>
            <p:ph type="sldNum" sz="quarter" idx="5"/>
          </p:nvPr>
        </p:nvSpPr>
        <p:spPr/>
        <p:txBody>
          <a:bodyPr/>
          <a:lstStyle/>
          <a:p>
            <a:fld id="{237BF745-0557-B241-863F-056113C7032A}" type="slidenum">
              <a:rPr lang="en-US" smtClean="0"/>
              <a:t>2</a:t>
            </a:fld>
            <a:endParaRPr lang="en-US"/>
          </a:p>
        </p:txBody>
      </p:sp>
    </p:spTree>
    <p:extLst>
      <p:ext uri="{BB962C8B-B14F-4D97-AF65-F5344CB8AC3E}">
        <p14:creationId xmlns:p14="http://schemas.microsoft.com/office/powerpoint/2010/main" val="145422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6F52-2022-317C-3896-2AE7764475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AC6524-2EB7-404C-E77D-0E8BE81D88B4}"/>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D7599DA2-B4A1-312D-6B2B-E91D4A5A134A}"/>
              </a:ext>
            </a:extLst>
          </p:cNvPr>
          <p:cNvSpPr>
            <a:spLocks noGrp="1"/>
          </p:cNvSpPr>
          <p:nvPr>
            <p:ph type="body" idx="1"/>
          </p:nvPr>
        </p:nvSpPr>
        <p:spPr/>
        <p:txBody>
          <a:bodyPr/>
          <a:lstStyle/>
          <a:p>
            <a:r>
              <a:rPr lang="en-US" dirty="0"/>
              <a:t>The </a:t>
            </a:r>
            <a:r>
              <a:rPr lang="en-US" b="1" dirty="0"/>
              <a:t>left graph</a:t>
            </a:r>
            <a:r>
              <a:rPr lang="en-US" dirty="0"/>
              <a:t> shows the distribution of disaster vs. non-disaster tweets. The dataset is fairly balanced, but </a:t>
            </a:r>
            <a:r>
              <a:rPr lang="en-US" b="1" dirty="0"/>
              <a:t>ensuring no bias in the model is crucial</a:t>
            </a:r>
            <a:r>
              <a:rPr lang="en-US" dirty="0"/>
              <a:t>. The </a:t>
            </a:r>
            <a:r>
              <a:rPr lang="en-US" b="1" dirty="0"/>
              <a:t>right graph</a:t>
            </a:r>
            <a:r>
              <a:rPr lang="en-US" dirty="0"/>
              <a:t> represents the </a:t>
            </a:r>
            <a:r>
              <a:rPr lang="en-US" b="1" dirty="0"/>
              <a:t>tweet length distribution</a:t>
            </a:r>
            <a:r>
              <a:rPr lang="en-US" dirty="0"/>
              <a:t>, showing that most tweets range between </a:t>
            </a:r>
            <a:r>
              <a:rPr lang="en-US" b="1" dirty="0"/>
              <a:t>10 to 20 words</a:t>
            </a:r>
            <a:r>
              <a:rPr lang="en-US" dirty="0"/>
              <a:t>, with an </a:t>
            </a:r>
            <a:r>
              <a:rPr lang="en-US" b="1" dirty="0"/>
              <a:t>average of 13 words</a:t>
            </a:r>
            <a:r>
              <a:rPr lang="en-US" dirty="0"/>
              <a:t>. </a:t>
            </a:r>
            <a:r>
              <a:rPr lang="en-US" b="1" dirty="0"/>
              <a:t>This is important for BERT tokenization</a:t>
            </a:r>
            <a:r>
              <a:rPr lang="en-US" dirty="0"/>
              <a:t>, as we can decide an optimal sequence length to prevent unnecessary padding or truncation.</a:t>
            </a:r>
            <a:br>
              <a:rPr lang="en-US" dirty="0"/>
            </a:br>
            <a:endParaRPr lang="en-US" dirty="0"/>
          </a:p>
        </p:txBody>
      </p:sp>
      <p:sp>
        <p:nvSpPr>
          <p:cNvPr id="4" name="Slide Number Placeholder 3">
            <a:extLst>
              <a:ext uri="{FF2B5EF4-FFF2-40B4-BE49-F238E27FC236}">
                <a16:creationId xmlns:a16="http://schemas.microsoft.com/office/drawing/2014/main" id="{189A220C-C1F9-E53A-8B7F-825B5B8A1549}"/>
              </a:ext>
            </a:extLst>
          </p:cNvPr>
          <p:cNvSpPr>
            <a:spLocks noGrp="1"/>
          </p:cNvSpPr>
          <p:nvPr>
            <p:ph type="sldNum" sz="quarter" idx="5"/>
          </p:nvPr>
        </p:nvSpPr>
        <p:spPr/>
        <p:txBody>
          <a:bodyPr/>
          <a:lstStyle/>
          <a:p>
            <a:fld id="{237BF745-0557-B241-863F-056113C7032A}" type="slidenum">
              <a:rPr lang="en-US" smtClean="0"/>
              <a:t>3</a:t>
            </a:fld>
            <a:endParaRPr lang="en-US"/>
          </a:p>
        </p:txBody>
      </p:sp>
    </p:spTree>
    <p:extLst>
      <p:ext uri="{BB962C8B-B14F-4D97-AF65-F5344CB8AC3E}">
        <p14:creationId xmlns:p14="http://schemas.microsoft.com/office/powerpoint/2010/main" val="254359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906CF-D945-A229-D607-14B6FEF4AE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E6662B-D74E-DA69-264B-A008091FB53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62E05DFC-B611-96F7-39CD-E70518E82DC4}"/>
              </a:ext>
            </a:extLst>
          </p:cNvPr>
          <p:cNvSpPr>
            <a:spLocks noGrp="1"/>
          </p:cNvSpPr>
          <p:nvPr>
            <p:ph type="body" idx="1"/>
          </p:nvPr>
        </p:nvSpPr>
        <p:spPr/>
        <p:txBody>
          <a:bodyPr/>
          <a:lstStyle/>
          <a:p>
            <a:r>
              <a:rPr lang="en-US" dirty="0"/>
              <a:t>Words like </a:t>
            </a:r>
            <a:r>
              <a:rPr lang="en-US" b="1" dirty="0"/>
              <a:t>"news", "hot", and "</a:t>
            </a:r>
            <a:r>
              <a:rPr lang="en-US" b="1" dirty="0" err="1"/>
              <a:t>hiroshima</a:t>
            </a:r>
            <a:r>
              <a:rPr lang="en-US" b="1" dirty="0"/>
              <a:t>"</a:t>
            </a:r>
            <a:r>
              <a:rPr lang="en-US" dirty="0"/>
              <a:t> suggest that many tweets relate to current events and disasters. </a:t>
            </a:r>
            <a:r>
              <a:rPr lang="en-US" b="1" dirty="0"/>
              <a:t>This can be useful for feature engineering</a:t>
            </a:r>
            <a:r>
              <a:rPr lang="en-US" dirty="0"/>
              <a:t> if we decide to keep </a:t>
            </a:r>
            <a:r>
              <a:rPr lang="en-US" dirty="0" err="1"/>
              <a:t>hashtags.The</a:t>
            </a:r>
            <a:r>
              <a:rPr lang="en-US" dirty="0"/>
              <a:t> </a:t>
            </a:r>
            <a:r>
              <a:rPr lang="en-US" b="1" dirty="0"/>
              <a:t>sentiment distribution</a:t>
            </a:r>
            <a:r>
              <a:rPr lang="en-US" dirty="0"/>
              <a:t> graph below shows that most tweets </a:t>
            </a:r>
            <a:r>
              <a:rPr lang="en-US" b="1" dirty="0"/>
              <a:t>center around a neutral sentiment</a:t>
            </a:r>
            <a:r>
              <a:rPr lang="en-US" dirty="0"/>
              <a:t>, but there are some with strong positive or negative </a:t>
            </a:r>
            <a:r>
              <a:rPr lang="en-US" dirty="0" err="1"/>
              <a:t>tones.</a:t>
            </a:r>
            <a:r>
              <a:rPr lang="en-US" b="1" dirty="0" err="1"/>
              <a:t>Sentiment</a:t>
            </a:r>
            <a:r>
              <a:rPr lang="en-US" b="1" dirty="0"/>
              <a:t> analysis can be an additional feature</a:t>
            </a:r>
            <a:r>
              <a:rPr lang="en-US" dirty="0"/>
              <a:t> to help classify whether a tweet is related to a disaster or not.</a:t>
            </a:r>
            <a:br>
              <a:rPr lang="en-US" dirty="0"/>
            </a:br>
            <a:br>
              <a:rPr lang="en-US" dirty="0"/>
            </a:br>
            <a:endParaRPr lang="en-US" dirty="0"/>
          </a:p>
        </p:txBody>
      </p:sp>
      <p:sp>
        <p:nvSpPr>
          <p:cNvPr id="4" name="Slide Number Placeholder 3">
            <a:extLst>
              <a:ext uri="{FF2B5EF4-FFF2-40B4-BE49-F238E27FC236}">
                <a16:creationId xmlns:a16="http://schemas.microsoft.com/office/drawing/2014/main" id="{E47426F7-C9F8-20F4-8E99-C6E2C1A862BE}"/>
              </a:ext>
            </a:extLst>
          </p:cNvPr>
          <p:cNvSpPr>
            <a:spLocks noGrp="1"/>
          </p:cNvSpPr>
          <p:nvPr>
            <p:ph type="sldNum" sz="quarter" idx="5"/>
          </p:nvPr>
        </p:nvSpPr>
        <p:spPr/>
        <p:txBody>
          <a:bodyPr/>
          <a:lstStyle/>
          <a:p>
            <a:fld id="{237BF745-0557-B241-863F-056113C7032A}" type="slidenum">
              <a:rPr lang="en-US" smtClean="0"/>
              <a:t>4</a:t>
            </a:fld>
            <a:endParaRPr lang="en-US"/>
          </a:p>
        </p:txBody>
      </p:sp>
    </p:spTree>
    <p:extLst>
      <p:ext uri="{BB962C8B-B14F-4D97-AF65-F5344CB8AC3E}">
        <p14:creationId xmlns:p14="http://schemas.microsoft.com/office/powerpoint/2010/main" val="38294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6D72D-8F29-751C-B47A-6396F0F4A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C9C8E-FAE0-945A-C1FA-FA4B17620CB9}"/>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628F6CAC-4F64-5777-55B9-910F94BE5627}"/>
              </a:ext>
            </a:extLst>
          </p:cNvPr>
          <p:cNvSpPr>
            <a:spLocks noGrp="1"/>
          </p:cNvSpPr>
          <p:nvPr>
            <p:ph type="body" idx="1"/>
          </p:nvPr>
        </p:nvSpPr>
        <p:spPr/>
        <p:txBody>
          <a:bodyPr/>
          <a:lstStyle/>
          <a:p>
            <a:r>
              <a:rPr lang="en-US" b="1" dirty="0"/>
              <a:t>"YouTube" appears the most</a:t>
            </a:r>
            <a:r>
              <a:rPr lang="en-US" dirty="0"/>
              <a:t>, likely due to news or viral videos related to </a:t>
            </a:r>
            <a:r>
              <a:rPr lang="en-US" dirty="0" err="1"/>
              <a:t>disasters.Other</a:t>
            </a:r>
            <a:r>
              <a:rPr lang="en-US" dirty="0"/>
              <a:t> mentions, like </a:t>
            </a:r>
            <a:r>
              <a:rPr lang="en-US" b="1" dirty="0"/>
              <a:t>"</a:t>
            </a:r>
            <a:r>
              <a:rPr lang="en-US" b="1" dirty="0" err="1"/>
              <a:t>ArianaGrande</a:t>
            </a:r>
            <a:r>
              <a:rPr lang="en-US" b="1" dirty="0"/>
              <a:t>" and "change"</a:t>
            </a:r>
            <a:r>
              <a:rPr lang="en-US" dirty="0"/>
              <a:t>, suggest that some tweets relate to public figures or </a:t>
            </a:r>
            <a:r>
              <a:rPr lang="en-US" dirty="0" err="1"/>
              <a:t>activism.While</a:t>
            </a:r>
            <a:r>
              <a:rPr lang="en-US" dirty="0"/>
              <a:t> mentions may not always indicate disasters directly, </a:t>
            </a:r>
            <a:r>
              <a:rPr lang="en-US" b="1" dirty="0"/>
              <a:t>they provide context</a:t>
            </a:r>
            <a:r>
              <a:rPr lang="en-US" dirty="0"/>
              <a:t> and can influence model decisions. Instead of removing them, </a:t>
            </a:r>
            <a:r>
              <a:rPr lang="en-US" b="1" dirty="0"/>
              <a:t>encoding them properly may improve classification.</a:t>
            </a:r>
            <a:endParaRPr lang="en-US" dirty="0"/>
          </a:p>
        </p:txBody>
      </p:sp>
      <p:sp>
        <p:nvSpPr>
          <p:cNvPr id="4" name="Slide Number Placeholder 3">
            <a:extLst>
              <a:ext uri="{FF2B5EF4-FFF2-40B4-BE49-F238E27FC236}">
                <a16:creationId xmlns:a16="http://schemas.microsoft.com/office/drawing/2014/main" id="{82B185CC-5925-2B0C-CB05-B4D13ED1B849}"/>
              </a:ext>
            </a:extLst>
          </p:cNvPr>
          <p:cNvSpPr>
            <a:spLocks noGrp="1"/>
          </p:cNvSpPr>
          <p:nvPr>
            <p:ph type="sldNum" sz="quarter" idx="5"/>
          </p:nvPr>
        </p:nvSpPr>
        <p:spPr/>
        <p:txBody>
          <a:bodyPr/>
          <a:lstStyle/>
          <a:p>
            <a:fld id="{237BF745-0557-B241-863F-056113C7032A}" type="slidenum">
              <a:rPr lang="en-US" smtClean="0"/>
              <a:t>5</a:t>
            </a:fld>
            <a:endParaRPr lang="en-US"/>
          </a:p>
        </p:txBody>
      </p:sp>
    </p:spTree>
    <p:extLst>
      <p:ext uri="{BB962C8B-B14F-4D97-AF65-F5344CB8AC3E}">
        <p14:creationId xmlns:p14="http://schemas.microsoft.com/office/powerpoint/2010/main" val="778976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66-68% accuracy. A major disadvantage of these models is their inability to understand semantic meaning. Traditional vectorization methods treat words as independent entities and do not consider word order or relationships between words, which can be crucial in disaster-related tweets where phrases like “not a disaster” and “this is a disaster” carry opposite meanings. Additionally, these models are often more sensitive to feature engineering. Without manually engineered features like sentiment scores, keyword flags, or topic modeling, they may not generalize well to unseen data. While they train faster than deep learning models, their inferior performance on text-heavy tasks makes them less ideal for this dataset, as evident from their lower accuracy.</a:t>
            </a:r>
            <a:br>
              <a:rPr lang="en-US" dirty="0"/>
            </a:br>
            <a:r>
              <a:rPr lang="en-US" dirty="0"/>
              <a:t> </a:t>
            </a:r>
            <a:br>
              <a:rPr lang="en-US" dirty="0"/>
            </a:br>
            <a:r>
              <a:rPr lang="en-US" dirty="0"/>
              <a:t>2. Unlike regression-based models, deep NNs can capture non-linear relationships between words and features, allowing them to recognize complex tweet patterns. However, a limitation of feedforward NNs is that they do not consider sequential word order, treating each input as independent of surrounding words. This can be problematic for textual data, where context and order define meaning. Another challenge with deep NNs is their need for more data. Unlike BERT, which benefits from transfer learning, a deep NN requires large labeled datasets to generalize well. Without pre-training on large-scale corpora, it may struggle with unseen phrases or sarcasm, which are common in social media text like tweets.</a:t>
            </a:r>
            <a:br>
              <a:rPr lang="en-US" dirty="0"/>
            </a:br>
            <a:br>
              <a:rPr lang="en-US" dirty="0"/>
            </a:br>
            <a:r>
              <a:rPr lang="en-US" dirty="0"/>
              <a:t> 3. BERT-based model significantly outperformed all other models, with an F1 score of 0.82 on validation. Unlike regression-based models and feedforward NNs, BERT leverages self-attention mechanisms to understand word context bidirectionally, meaning it considers both previous and next words to interpret meaning. This is crucial for classifying disaster-related tweets, where negation and sentiment play a big role. BERT comes with computational costs. As evident from your training logs, it required longer training times (176s per step) compared to other models. This is because transformers process text at the token level, making them more resource-intensive, especially on large datasets. </a:t>
            </a:r>
            <a:endParaRPr lang="en-IN" dirty="0"/>
          </a:p>
        </p:txBody>
      </p:sp>
      <p:sp>
        <p:nvSpPr>
          <p:cNvPr id="4" name="Slide Number Placeholder 3"/>
          <p:cNvSpPr>
            <a:spLocks noGrp="1"/>
          </p:cNvSpPr>
          <p:nvPr>
            <p:ph type="sldNum" sz="quarter" idx="5"/>
          </p:nvPr>
        </p:nvSpPr>
        <p:spPr/>
        <p:txBody>
          <a:bodyPr/>
          <a:lstStyle/>
          <a:p>
            <a:fld id="{237BF745-0557-B241-863F-056113C7032A}" type="slidenum">
              <a:rPr lang="en-US" smtClean="0"/>
              <a:t>6</a:t>
            </a:fld>
            <a:endParaRPr lang="en-US"/>
          </a:p>
        </p:txBody>
      </p:sp>
    </p:spTree>
    <p:extLst>
      <p:ext uri="{BB962C8B-B14F-4D97-AF65-F5344CB8AC3E}">
        <p14:creationId xmlns:p14="http://schemas.microsoft.com/office/powerpoint/2010/main" val="1523683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EAF77-6D48-A715-8D9D-015177F9E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F5BB05-D8CC-2F4D-8C58-DBBBACF629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D35AE6-C91F-6D37-1D52-E78A06FA324F}"/>
              </a:ext>
            </a:extLst>
          </p:cNvPr>
          <p:cNvSpPr>
            <a:spLocks noGrp="1"/>
          </p:cNvSpPr>
          <p:nvPr>
            <p:ph type="body" idx="1"/>
          </p:nvPr>
        </p:nvSpPr>
        <p:spPr/>
        <p:txBody>
          <a:bodyPr/>
          <a:lstStyle/>
          <a:p>
            <a:r>
              <a:rPr lang="en-US" b="1" dirty="0"/>
              <a:t>Breaking Down the Tweet (Tokenization)</a:t>
            </a:r>
          </a:p>
          <a:p>
            <a:pPr>
              <a:buFont typeface="Arial" panose="020B0604020202020204" pitchFamily="34" charset="0"/>
              <a:buChar char="•"/>
            </a:pPr>
            <a:r>
              <a:rPr lang="en-US" dirty="0"/>
              <a:t>Before understanding the meaning of a sentence, BERT first </a:t>
            </a:r>
            <a:r>
              <a:rPr lang="en-US" b="1" dirty="0"/>
              <a:t>breaks it into smaller pieces</a:t>
            </a:r>
            <a:r>
              <a:rPr lang="en-US" dirty="0"/>
              <a:t> called tokens.</a:t>
            </a:r>
          </a:p>
          <a:p>
            <a:pPr>
              <a:buFont typeface="Arial" panose="020B0604020202020204" pitchFamily="34" charset="0"/>
              <a:buChar char="•"/>
            </a:pPr>
            <a:r>
              <a:rPr lang="en-US" dirty="0"/>
              <a:t>Unlike traditional models that treat each word separately, BERT </a:t>
            </a:r>
            <a:r>
              <a:rPr lang="en-US" b="1" dirty="0"/>
              <a:t>splits words into </a:t>
            </a:r>
            <a:r>
              <a:rPr lang="en-US" b="1" dirty="0" err="1"/>
              <a:t>subwords</a:t>
            </a:r>
            <a:r>
              <a:rPr lang="en-US" dirty="0"/>
              <a:t> to handle </a:t>
            </a:r>
            <a:r>
              <a:rPr lang="en-US" b="1" dirty="0"/>
              <a:t>rare or unknown words</a:t>
            </a:r>
            <a:r>
              <a:rPr lang="en-US" dirty="0"/>
              <a:t>.</a:t>
            </a:r>
          </a:p>
          <a:p>
            <a:pPr>
              <a:buFont typeface="Arial" panose="020B0604020202020204" pitchFamily="34" charset="0"/>
              <a:buChar char="•"/>
            </a:pPr>
            <a:r>
              <a:rPr lang="en-US" dirty="0"/>
              <a:t>For example, the word </a:t>
            </a:r>
            <a:r>
              <a:rPr lang="en-US" b="1" dirty="0"/>
              <a:t>“overnight”</a:t>
            </a:r>
            <a:r>
              <a:rPr lang="en-US" dirty="0"/>
              <a:t> might be split into </a:t>
            </a:r>
            <a:r>
              <a:rPr lang="en-US" b="1" dirty="0"/>
              <a:t>["over", "night"]</a:t>
            </a:r>
            <a:r>
              <a:rPr lang="en-US" dirty="0"/>
              <a:t>, while hashtags like </a:t>
            </a:r>
            <a:r>
              <a:rPr lang="en-US" b="1" dirty="0"/>
              <a:t>"#disaster"</a:t>
            </a:r>
            <a:r>
              <a:rPr lang="en-US" dirty="0"/>
              <a:t> are kept as meaningful tokens.</a:t>
            </a:r>
          </a:p>
          <a:p>
            <a:pPr>
              <a:buFont typeface="Arial" panose="020B0604020202020204" pitchFamily="34" charset="0"/>
              <a:buChar char="•"/>
            </a:pPr>
            <a:r>
              <a:rPr lang="en-US" dirty="0"/>
              <a:t>This </a:t>
            </a:r>
            <a:r>
              <a:rPr lang="en-US" b="1" dirty="0"/>
              <a:t>ensures BERT can process uncommon words</a:t>
            </a:r>
            <a:r>
              <a:rPr lang="en-US" dirty="0"/>
              <a:t>, which is crucial in tweets where new slang and abbreviations are common.</a:t>
            </a:r>
          </a:p>
          <a:p>
            <a:r>
              <a:rPr lang="en-US" b="1" dirty="0"/>
              <a:t>Adding Special Markers for Meaning</a:t>
            </a:r>
          </a:p>
          <a:p>
            <a:pPr>
              <a:buFont typeface="Arial" panose="020B0604020202020204" pitchFamily="34" charset="0"/>
              <a:buChar char="•"/>
            </a:pPr>
            <a:r>
              <a:rPr lang="en-US" dirty="0"/>
              <a:t>BERT </a:t>
            </a:r>
            <a:r>
              <a:rPr lang="en-US" b="1" dirty="0"/>
              <a:t>doesn’t just read text directly</a:t>
            </a:r>
            <a:r>
              <a:rPr lang="en-US" dirty="0"/>
              <a:t>—it adds </a:t>
            </a:r>
            <a:r>
              <a:rPr lang="en-US" b="1" dirty="0"/>
              <a:t>special tokens</a:t>
            </a:r>
            <a:r>
              <a:rPr lang="en-US" dirty="0"/>
              <a:t> that give extra context.</a:t>
            </a:r>
          </a:p>
          <a:p>
            <a:pPr>
              <a:buFont typeface="Arial" panose="020B0604020202020204" pitchFamily="34" charset="0"/>
              <a:buChar char="•"/>
            </a:pPr>
            <a:r>
              <a:rPr lang="en-US" dirty="0"/>
              <a:t>The </a:t>
            </a:r>
            <a:r>
              <a:rPr lang="en-US" b="1" dirty="0"/>
              <a:t>[CLS] token</a:t>
            </a:r>
            <a:r>
              <a:rPr lang="en-US" dirty="0"/>
              <a:t> is added at the </a:t>
            </a:r>
            <a:r>
              <a:rPr lang="en-US" b="1" dirty="0"/>
              <a:t>beginning</a:t>
            </a:r>
            <a:r>
              <a:rPr lang="en-US" dirty="0"/>
              <a:t> of the sentence, telling BERT that this text will be classified (Disaster vs. Not Disaster).</a:t>
            </a:r>
          </a:p>
          <a:p>
            <a:pPr>
              <a:buFont typeface="Arial" panose="020B0604020202020204" pitchFamily="34" charset="0"/>
              <a:buChar char="•"/>
            </a:pPr>
            <a:r>
              <a:rPr lang="en-US" dirty="0"/>
              <a:t>The </a:t>
            </a:r>
            <a:r>
              <a:rPr lang="en-US" b="1" dirty="0"/>
              <a:t>[SEP] token</a:t>
            </a:r>
            <a:r>
              <a:rPr lang="en-US" dirty="0"/>
              <a:t> is added at the </a:t>
            </a:r>
            <a:r>
              <a:rPr lang="en-US" b="1" dirty="0"/>
              <a:t>end</a:t>
            </a:r>
            <a:r>
              <a:rPr lang="en-US" dirty="0"/>
              <a:t>, marking where the sentence stops.</a:t>
            </a:r>
          </a:p>
          <a:p>
            <a:pPr>
              <a:buFont typeface="Arial" panose="020B0604020202020204" pitchFamily="34" charset="0"/>
              <a:buChar char="•"/>
            </a:pPr>
            <a:r>
              <a:rPr lang="en-US" dirty="0"/>
              <a:t>These special markers help </a:t>
            </a:r>
            <a:r>
              <a:rPr lang="en-US" b="1" dirty="0"/>
              <a:t>BERT distinguish between multiple sentences</a:t>
            </a:r>
            <a:r>
              <a:rPr lang="en-US" dirty="0"/>
              <a:t> and structure its analysis.</a:t>
            </a:r>
          </a:p>
          <a:p>
            <a:r>
              <a:rPr lang="en-US" b="1" dirty="0"/>
              <a:t>Understanding the Order of Words</a:t>
            </a:r>
          </a:p>
          <a:p>
            <a:pPr>
              <a:buFont typeface="Arial" panose="020B0604020202020204" pitchFamily="34" charset="0"/>
              <a:buChar char="•"/>
            </a:pPr>
            <a:r>
              <a:rPr lang="en-US" dirty="0"/>
              <a:t>Unlike simpler models that treat words </a:t>
            </a:r>
            <a:r>
              <a:rPr lang="en-US" b="1" dirty="0"/>
              <a:t>as independent features</a:t>
            </a:r>
            <a:r>
              <a:rPr lang="en-US" dirty="0"/>
              <a:t>, BERT </a:t>
            </a:r>
            <a:r>
              <a:rPr lang="en-US" b="1" dirty="0"/>
              <a:t>understands word order</a:t>
            </a:r>
            <a:r>
              <a:rPr lang="en-US" dirty="0"/>
              <a:t> using </a:t>
            </a:r>
            <a:r>
              <a:rPr lang="en-US" b="1" dirty="0"/>
              <a:t>positional embeddings</a:t>
            </a:r>
            <a:r>
              <a:rPr lang="en-US" dirty="0"/>
              <a:t>.</a:t>
            </a:r>
          </a:p>
          <a:p>
            <a:pPr>
              <a:buFont typeface="Arial" panose="020B0604020202020204" pitchFamily="34" charset="0"/>
              <a:buChar char="•"/>
            </a:pPr>
            <a:r>
              <a:rPr lang="en-US" dirty="0"/>
              <a:t>In this tweet, the </a:t>
            </a:r>
            <a:r>
              <a:rPr lang="en-US" b="1" dirty="0"/>
              <a:t>sequence of words matters</a:t>
            </a:r>
            <a:r>
              <a:rPr lang="en-US" dirty="0"/>
              <a:t>:</a:t>
            </a:r>
          </a:p>
          <a:p>
            <a:pPr marL="742950" lvl="1" indent="-285750">
              <a:buFont typeface="Arial" panose="020B0604020202020204" pitchFamily="34" charset="0"/>
              <a:buChar char="•"/>
            </a:pPr>
            <a:r>
              <a:rPr lang="en-US" b="1" dirty="0"/>
              <a:t>“flood destroyed everything”</a:t>
            </a:r>
            <a:r>
              <a:rPr lang="en-US" dirty="0"/>
              <a:t> tells us the flood caused destruction.</a:t>
            </a:r>
          </a:p>
          <a:p>
            <a:pPr marL="742950" lvl="1" indent="-285750">
              <a:buFont typeface="Arial" panose="020B0604020202020204" pitchFamily="34" charset="0"/>
              <a:buChar char="•"/>
            </a:pPr>
            <a:r>
              <a:rPr lang="en-US" b="1" dirty="0"/>
              <a:t>If the order was reversed</a:t>
            </a:r>
            <a:r>
              <a:rPr lang="en-US" dirty="0"/>
              <a:t>, it could completely change the meaning!</a:t>
            </a:r>
          </a:p>
          <a:p>
            <a:pPr>
              <a:buFont typeface="Arial" panose="020B0604020202020204" pitchFamily="34" charset="0"/>
              <a:buChar char="•"/>
            </a:pPr>
            <a:r>
              <a:rPr lang="en-US" dirty="0"/>
              <a:t>This ensures that BERT </a:t>
            </a:r>
            <a:r>
              <a:rPr lang="en-US" b="1" dirty="0"/>
              <a:t>preserves sentence structure</a:t>
            </a:r>
            <a:r>
              <a:rPr lang="en-US" dirty="0"/>
              <a:t>, unlike TF-IDF or bag-of-words models that ignore word order.</a:t>
            </a:r>
          </a:p>
          <a:p>
            <a:br>
              <a:rPr lang="en-US" dirty="0"/>
            </a:br>
            <a:endParaRPr lang="en-IN" dirty="0"/>
          </a:p>
        </p:txBody>
      </p:sp>
      <p:sp>
        <p:nvSpPr>
          <p:cNvPr id="4" name="Slide Number Placeholder 3">
            <a:extLst>
              <a:ext uri="{FF2B5EF4-FFF2-40B4-BE49-F238E27FC236}">
                <a16:creationId xmlns:a16="http://schemas.microsoft.com/office/drawing/2014/main" id="{73E398C0-36A4-FC72-B390-F28AC381E1C2}"/>
              </a:ext>
            </a:extLst>
          </p:cNvPr>
          <p:cNvSpPr>
            <a:spLocks noGrp="1"/>
          </p:cNvSpPr>
          <p:nvPr>
            <p:ph type="sldNum" sz="quarter" idx="5"/>
          </p:nvPr>
        </p:nvSpPr>
        <p:spPr/>
        <p:txBody>
          <a:bodyPr/>
          <a:lstStyle/>
          <a:p>
            <a:fld id="{237BF745-0557-B241-863F-056113C7032A}" type="slidenum">
              <a:rPr lang="en-US" smtClean="0"/>
              <a:t>7</a:t>
            </a:fld>
            <a:endParaRPr lang="en-US"/>
          </a:p>
        </p:txBody>
      </p:sp>
    </p:spTree>
    <p:extLst>
      <p:ext uri="{BB962C8B-B14F-4D97-AF65-F5344CB8AC3E}">
        <p14:creationId xmlns:p14="http://schemas.microsoft.com/office/powerpoint/2010/main" val="327637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A7AE1-4C52-4E6D-5099-BE43341C51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87FC15-AA4C-C352-A22D-AA6DB8784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5AE69C-41D4-11EC-629D-31A35F670087}"/>
              </a:ext>
            </a:extLst>
          </p:cNvPr>
          <p:cNvSpPr>
            <a:spLocks noGrp="1"/>
          </p:cNvSpPr>
          <p:nvPr>
            <p:ph type="body" idx="1"/>
          </p:nvPr>
        </p:nvSpPr>
        <p:spPr/>
        <p:txBody>
          <a:bodyPr/>
          <a:lstStyle/>
          <a:p>
            <a:r>
              <a:rPr lang="en-US" b="1" dirty="0"/>
              <a:t>Recognizing Context &amp; Relationships (Self-Attention)</a:t>
            </a:r>
          </a:p>
          <a:p>
            <a:pPr>
              <a:buFont typeface="Arial" panose="020B0604020202020204" pitchFamily="34" charset="0"/>
              <a:buChar char="•"/>
            </a:pPr>
            <a:r>
              <a:rPr lang="en-US" dirty="0"/>
              <a:t>One of BERT’s biggest strengths is </a:t>
            </a:r>
            <a:r>
              <a:rPr lang="en-US" b="1" dirty="0"/>
              <a:t>self-attention</a:t>
            </a:r>
            <a:r>
              <a:rPr lang="en-US" dirty="0"/>
              <a:t>, meaning it </a:t>
            </a:r>
            <a:r>
              <a:rPr lang="en-US" b="1" dirty="0"/>
              <a:t>analyzes all words in the sentence at the same time</a:t>
            </a:r>
            <a:r>
              <a:rPr lang="en-US" dirty="0"/>
              <a:t>.</a:t>
            </a:r>
          </a:p>
          <a:p>
            <a:pPr>
              <a:buFont typeface="Arial" panose="020B0604020202020204" pitchFamily="34" charset="0"/>
              <a:buChar char="•"/>
            </a:pPr>
            <a:r>
              <a:rPr lang="en-US" dirty="0"/>
              <a:t>Instead of processing words </a:t>
            </a:r>
            <a:r>
              <a:rPr lang="en-US" b="1" dirty="0"/>
              <a:t>one by one</a:t>
            </a:r>
            <a:r>
              <a:rPr lang="en-US" dirty="0"/>
              <a:t>, BERT considers how </a:t>
            </a:r>
            <a:r>
              <a:rPr lang="en-US" b="1" dirty="0"/>
              <a:t>each word relates to every other word</a:t>
            </a:r>
            <a:r>
              <a:rPr lang="en-US" dirty="0"/>
              <a:t> in the sentence.</a:t>
            </a:r>
          </a:p>
          <a:p>
            <a:pPr>
              <a:buFont typeface="Arial" panose="020B0604020202020204" pitchFamily="34" charset="0"/>
              <a:buChar char="•"/>
            </a:pPr>
            <a:r>
              <a:rPr lang="en-US" dirty="0"/>
              <a:t>In this example:</a:t>
            </a:r>
          </a:p>
          <a:p>
            <a:pPr marL="742950" lvl="1" indent="-285750">
              <a:buFont typeface="Arial" panose="020B0604020202020204" pitchFamily="34" charset="0"/>
              <a:buChar char="•"/>
            </a:pPr>
            <a:r>
              <a:rPr lang="en-US" b="1" dirty="0"/>
              <a:t>“I can’t believe”</a:t>
            </a:r>
            <a:r>
              <a:rPr lang="en-US" dirty="0"/>
              <a:t> modifies the tone of the sentence, expressing </a:t>
            </a:r>
            <a:r>
              <a:rPr lang="en-US" b="1" dirty="0"/>
              <a:t>shock</a:t>
            </a:r>
            <a:r>
              <a:rPr lang="en-US" dirty="0"/>
              <a:t> rather than just a fact.</a:t>
            </a:r>
          </a:p>
          <a:p>
            <a:pPr marL="742950" lvl="1" indent="-285750">
              <a:buFont typeface="Arial" panose="020B0604020202020204" pitchFamily="34" charset="0"/>
              <a:buChar char="•"/>
            </a:pPr>
            <a:r>
              <a:rPr lang="en-US" b="1" dirty="0"/>
              <a:t>“Flood” and “#disaster” are connected</a:t>
            </a:r>
            <a:r>
              <a:rPr lang="en-US" dirty="0"/>
              <a:t>, reinforcing the idea that this is about a natural disaster.</a:t>
            </a:r>
          </a:p>
          <a:p>
            <a:pPr marL="742950" lvl="1" indent="-285750">
              <a:buFont typeface="Arial" panose="020B0604020202020204" pitchFamily="34" charset="0"/>
              <a:buChar char="•"/>
            </a:pPr>
            <a:r>
              <a:rPr lang="en-US" dirty="0"/>
              <a:t>If we removed </a:t>
            </a:r>
            <a:r>
              <a:rPr lang="en-US" b="1" dirty="0"/>
              <a:t>“can’t”</a:t>
            </a:r>
            <a:r>
              <a:rPr lang="en-US" dirty="0"/>
              <a:t>, the sentence would imply something completely different!</a:t>
            </a:r>
          </a:p>
          <a:p>
            <a:r>
              <a:rPr lang="en-US" dirty="0"/>
              <a:t>This </a:t>
            </a:r>
            <a:r>
              <a:rPr lang="en-US" b="1" dirty="0"/>
              <a:t>bidirectional understanding</a:t>
            </a:r>
            <a:r>
              <a:rPr lang="en-US" dirty="0"/>
              <a:t> is what makes BERT more powerful than models like LSTMs, which only look forward or backward, not both.</a:t>
            </a:r>
            <a:br>
              <a:rPr lang="en-US" dirty="0"/>
            </a:br>
            <a:r>
              <a:rPr lang="en-US" b="1" dirty="0"/>
              <a:t>Handling Negation &amp; Emotion</a:t>
            </a:r>
          </a:p>
          <a:p>
            <a:pPr>
              <a:buFont typeface="Arial" panose="020B0604020202020204" pitchFamily="34" charset="0"/>
              <a:buChar char="•"/>
            </a:pPr>
            <a:r>
              <a:rPr lang="en-US" dirty="0"/>
              <a:t>Negation words like </a:t>
            </a:r>
            <a:r>
              <a:rPr lang="en-US" b="1" dirty="0"/>
              <a:t>“not” or “can’t”</a:t>
            </a:r>
            <a:r>
              <a:rPr lang="en-US" dirty="0"/>
              <a:t> are </a:t>
            </a:r>
            <a:r>
              <a:rPr lang="en-US" b="1" dirty="0"/>
              <a:t>small but critical</a:t>
            </a:r>
            <a:r>
              <a:rPr lang="en-US" dirty="0"/>
              <a:t> in understanding meaning.</a:t>
            </a:r>
          </a:p>
          <a:p>
            <a:pPr>
              <a:buFont typeface="Arial" panose="020B0604020202020204" pitchFamily="34" charset="0"/>
              <a:buChar char="•"/>
            </a:pPr>
            <a:r>
              <a:rPr lang="en-US" dirty="0"/>
              <a:t>Many older models ignore small words, leading to misclassification.</a:t>
            </a:r>
          </a:p>
          <a:p>
            <a:pPr>
              <a:buFont typeface="Arial" panose="020B0604020202020204" pitchFamily="34" charset="0"/>
              <a:buChar char="•"/>
            </a:pPr>
            <a:r>
              <a:rPr lang="en-US" dirty="0"/>
              <a:t>BERT correctly recognizes that </a:t>
            </a:r>
            <a:r>
              <a:rPr lang="en-US" b="1" dirty="0"/>
              <a:t>"I can't believe"</a:t>
            </a:r>
            <a:r>
              <a:rPr lang="en-US" dirty="0"/>
              <a:t> means the person is expressing disbelief rather than stating a fact.</a:t>
            </a:r>
          </a:p>
          <a:p>
            <a:pPr>
              <a:buFont typeface="Arial" panose="020B0604020202020204" pitchFamily="34" charset="0"/>
              <a:buChar char="•"/>
            </a:pPr>
            <a:r>
              <a:rPr lang="en-US" dirty="0"/>
              <a:t>Without this ability, a basic model might assume that </a:t>
            </a:r>
            <a:r>
              <a:rPr lang="en-US" b="1" dirty="0"/>
              <a:t>“flood destroyed everything”</a:t>
            </a:r>
            <a:r>
              <a:rPr lang="en-US" dirty="0"/>
              <a:t> is simply reporting an event rather than reacting emotionally.</a:t>
            </a:r>
          </a:p>
          <a:p>
            <a:r>
              <a:rPr lang="en-US" b="1" dirty="0"/>
              <a:t>Making the Final Prediction</a:t>
            </a:r>
          </a:p>
          <a:p>
            <a:pPr>
              <a:buFont typeface="Arial" panose="020B0604020202020204" pitchFamily="34" charset="0"/>
              <a:buChar char="•"/>
            </a:pPr>
            <a:r>
              <a:rPr lang="en-US" dirty="0"/>
              <a:t>After analyzing the relationships between words, </a:t>
            </a:r>
            <a:r>
              <a:rPr lang="en-US" b="1" dirty="0"/>
              <a:t>BERT assigns a probability score</a:t>
            </a:r>
            <a:r>
              <a:rPr lang="en-US" dirty="0"/>
              <a:t> to classify the tweet.</a:t>
            </a:r>
          </a:p>
          <a:p>
            <a:pPr>
              <a:buFont typeface="Arial" panose="020B0604020202020204" pitchFamily="34" charset="0"/>
              <a:buChar char="•"/>
            </a:pPr>
            <a:r>
              <a:rPr lang="en-US" dirty="0"/>
              <a:t>Because </a:t>
            </a:r>
            <a:r>
              <a:rPr lang="en-US" b="1" dirty="0"/>
              <a:t>key disaster-related words ("flood", "destroyed", "#disaster")</a:t>
            </a:r>
            <a:r>
              <a:rPr lang="en-US" dirty="0"/>
              <a:t> appear together and </a:t>
            </a:r>
            <a:r>
              <a:rPr lang="en-US" b="1" dirty="0"/>
              <a:t>negation is interpreted correctly</a:t>
            </a:r>
            <a:r>
              <a:rPr lang="en-US" dirty="0"/>
              <a:t>, BERT </a:t>
            </a:r>
            <a:r>
              <a:rPr lang="en-US" b="1" dirty="0"/>
              <a:t>accurately classifies this as a disaster tweet</a:t>
            </a:r>
            <a:r>
              <a:rPr lang="en-US" dirty="0"/>
              <a:t>.</a:t>
            </a:r>
          </a:p>
          <a:p>
            <a:pPr>
              <a:buFont typeface="Arial" panose="020B0604020202020204" pitchFamily="34" charset="0"/>
              <a:buChar char="•"/>
            </a:pPr>
            <a:r>
              <a:rPr lang="en-US" dirty="0"/>
              <a:t>If words like </a:t>
            </a:r>
            <a:r>
              <a:rPr lang="en-US" b="1" dirty="0"/>
              <a:t>“not”</a:t>
            </a:r>
            <a:r>
              <a:rPr lang="en-US" dirty="0"/>
              <a:t> had been in different places, the classification could change accordingly.</a:t>
            </a:r>
          </a:p>
          <a:p>
            <a:pPr>
              <a:buFont typeface="Arial" panose="020B0604020202020204" pitchFamily="34" charset="0"/>
              <a:buNone/>
            </a:pPr>
            <a:br>
              <a:rPr lang="en-US" dirty="0"/>
            </a:br>
            <a:endParaRPr lang="en-US" dirty="0"/>
          </a:p>
        </p:txBody>
      </p:sp>
      <p:sp>
        <p:nvSpPr>
          <p:cNvPr id="4" name="Slide Number Placeholder 3">
            <a:extLst>
              <a:ext uri="{FF2B5EF4-FFF2-40B4-BE49-F238E27FC236}">
                <a16:creationId xmlns:a16="http://schemas.microsoft.com/office/drawing/2014/main" id="{0E2BE0AB-6B12-2781-B972-E155A735FB14}"/>
              </a:ext>
            </a:extLst>
          </p:cNvPr>
          <p:cNvSpPr>
            <a:spLocks noGrp="1"/>
          </p:cNvSpPr>
          <p:nvPr>
            <p:ph type="sldNum" sz="quarter" idx="5"/>
          </p:nvPr>
        </p:nvSpPr>
        <p:spPr/>
        <p:txBody>
          <a:bodyPr/>
          <a:lstStyle/>
          <a:p>
            <a:fld id="{237BF745-0557-B241-863F-056113C7032A}" type="slidenum">
              <a:rPr lang="en-US" smtClean="0"/>
              <a:t>8</a:t>
            </a:fld>
            <a:endParaRPr lang="en-US"/>
          </a:p>
        </p:txBody>
      </p:sp>
    </p:spTree>
    <p:extLst>
      <p:ext uri="{BB962C8B-B14F-4D97-AF65-F5344CB8AC3E}">
        <p14:creationId xmlns:p14="http://schemas.microsoft.com/office/powerpoint/2010/main" val="51668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C9A3F-BD58-880C-D419-FC0F9134B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43D34-F3C2-B55E-F9C3-F3C58F79698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F5EF528-02BF-1666-6EEE-3E86F8721016}"/>
              </a:ext>
            </a:extLst>
          </p:cNvPr>
          <p:cNvSpPr>
            <a:spLocks noGrp="1"/>
          </p:cNvSpPr>
          <p:nvPr>
            <p:ph type="body" idx="1"/>
          </p:nvPr>
        </p:nvSpPr>
        <p:spPr/>
        <p:txBody>
          <a:bodyPr/>
          <a:lstStyle/>
          <a:p>
            <a:r>
              <a:rPr lang="en-US" dirty="0"/>
              <a:t>~3.5 % in score.</a:t>
            </a:r>
            <a:br>
              <a:rPr lang="en-US" dirty="0"/>
            </a:br>
            <a:r>
              <a:rPr lang="en-US" b="1" dirty="0"/>
              <a:t>Why Careful Text Preprocessing is Important for BERT</a:t>
            </a:r>
          </a:p>
          <a:p>
            <a:r>
              <a:rPr lang="en-US" dirty="0"/>
              <a:t>BERT is designed to understand </a:t>
            </a:r>
            <a:r>
              <a:rPr lang="en-US" b="1" dirty="0"/>
              <a:t>context and word relationships</a:t>
            </a:r>
            <a:r>
              <a:rPr lang="en-US" dirty="0"/>
              <a:t> rather than just individual words. Unlike traditional models, it uses </a:t>
            </a:r>
            <a:r>
              <a:rPr lang="en-US" b="1" dirty="0"/>
              <a:t>self-attention to analyze the entire sentence</a:t>
            </a:r>
            <a:r>
              <a:rPr lang="en-US" dirty="0"/>
              <a:t>, meaning over-cleaning can remove crucial information. My generic preprocessing likely </a:t>
            </a:r>
            <a:r>
              <a:rPr lang="en-US" b="1" dirty="0"/>
              <a:t>stripped away important context</a:t>
            </a:r>
            <a:r>
              <a:rPr lang="en-US" dirty="0"/>
              <a:t>, such as negation words ("not," "never") and sentence structure, making it harder for BERT to differentiate disaster from non-disaster tweets. This loss of linguistic cues likely caused the lower F1 score.</a:t>
            </a:r>
          </a:p>
          <a:p>
            <a:r>
              <a:rPr lang="en-US" dirty="0"/>
              <a:t>Additionally, </a:t>
            </a:r>
            <a:r>
              <a:rPr lang="en-US" b="1" dirty="0"/>
              <a:t>BERT tokenizes at the </a:t>
            </a:r>
            <a:r>
              <a:rPr lang="en-US" b="1" dirty="0" err="1"/>
              <a:t>subword</a:t>
            </a:r>
            <a:r>
              <a:rPr lang="en-US" b="1" dirty="0"/>
              <a:t> level</a:t>
            </a:r>
            <a:r>
              <a:rPr lang="en-US" dirty="0"/>
              <a:t>, meaning elements like </a:t>
            </a:r>
            <a:r>
              <a:rPr lang="en-US" b="1" dirty="0"/>
              <a:t>hashtags and emojis carry meaning</a:t>
            </a:r>
            <a:r>
              <a:rPr lang="en-US" dirty="0"/>
              <a:t>. Removing </a:t>
            </a:r>
            <a:r>
              <a:rPr lang="en-US" b="1" dirty="0"/>
              <a:t>"#flood"</a:t>
            </a:r>
            <a:r>
              <a:rPr lang="en-US" dirty="0"/>
              <a:t> or an emoji like </a:t>
            </a:r>
            <a:r>
              <a:rPr lang="en-US" b="1" dirty="0"/>
              <a:t>"😢"</a:t>
            </a:r>
            <a:r>
              <a:rPr lang="en-US" dirty="0"/>
              <a:t> eliminates signals that help classify disasters. Instead of deleting them, they should be preserved or converted into readable tokens. This ensures BERT retains as much context as possible when processing the tweet.</a:t>
            </a:r>
          </a:p>
          <a:p>
            <a:r>
              <a:rPr lang="en-US" dirty="0"/>
              <a:t>Lastly, </a:t>
            </a:r>
            <a:r>
              <a:rPr lang="en-US" b="1" dirty="0"/>
              <a:t>removing URLs, punctuation, and capitalization</a:t>
            </a:r>
            <a:r>
              <a:rPr lang="en-US" dirty="0"/>
              <a:t> can weaken BERT’s ability to interpret text as it was trained on </a:t>
            </a:r>
            <a:r>
              <a:rPr lang="en-US" b="1" dirty="0"/>
              <a:t>raw, case-sensitive data</a:t>
            </a:r>
            <a:r>
              <a:rPr lang="en-US" dirty="0"/>
              <a:t>. URLs might indicate </a:t>
            </a:r>
            <a:r>
              <a:rPr lang="en-US" b="1" dirty="0"/>
              <a:t>news sources or emergency alerts</a:t>
            </a:r>
            <a:r>
              <a:rPr lang="en-US" dirty="0"/>
              <a:t>, and punctuation helps in </a:t>
            </a:r>
            <a:r>
              <a:rPr lang="en-US" b="1" dirty="0"/>
              <a:t>sentence meaning</a:t>
            </a:r>
            <a:r>
              <a:rPr lang="en-US" dirty="0"/>
              <a:t>. Over-cleaning disrupts this structure, leading to </a:t>
            </a:r>
            <a:r>
              <a:rPr lang="en-US" b="1" dirty="0"/>
              <a:t>worse performance</a:t>
            </a:r>
            <a:r>
              <a:rPr lang="en-US" dirty="0"/>
              <a:t>. A refined preprocessing approach—keeping negations, handling emojis correctly, and preserving key symbols—will allow BERT to make </a:t>
            </a:r>
            <a:r>
              <a:rPr lang="en-US" b="1" dirty="0"/>
              <a:t>more accurate predictions</a:t>
            </a:r>
            <a:r>
              <a:rPr lang="en-US" dirty="0"/>
              <a:t>. </a:t>
            </a:r>
          </a:p>
          <a:p>
            <a:endParaRPr lang="en-US" dirty="0"/>
          </a:p>
        </p:txBody>
      </p:sp>
      <p:sp>
        <p:nvSpPr>
          <p:cNvPr id="4" name="Slide Number Placeholder 3">
            <a:extLst>
              <a:ext uri="{FF2B5EF4-FFF2-40B4-BE49-F238E27FC236}">
                <a16:creationId xmlns:a16="http://schemas.microsoft.com/office/drawing/2014/main" id="{32975DDA-CC7D-59AA-2B15-ACB3D4354A66}"/>
              </a:ext>
            </a:extLst>
          </p:cNvPr>
          <p:cNvSpPr>
            <a:spLocks noGrp="1"/>
          </p:cNvSpPr>
          <p:nvPr>
            <p:ph type="sldNum" sz="quarter" idx="5"/>
          </p:nvPr>
        </p:nvSpPr>
        <p:spPr/>
        <p:txBody>
          <a:bodyPr/>
          <a:lstStyle/>
          <a:p>
            <a:fld id="{237BF745-0557-B241-863F-056113C7032A}" type="slidenum">
              <a:rPr lang="en-US" smtClean="0"/>
              <a:t>9</a:t>
            </a:fld>
            <a:endParaRPr lang="en-US"/>
          </a:p>
        </p:txBody>
      </p:sp>
    </p:spTree>
    <p:extLst>
      <p:ext uri="{BB962C8B-B14F-4D97-AF65-F5344CB8AC3E}">
        <p14:creationId xmlns:p14="http://schemas.microsoft.com/office/powerpoint/2010/main" val="85662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767442" y="2077278"/>
            <a:ext cx="7144105" cy="534037"/>
          </a:xfrm>
        </p:spPr>
        <p:txBody>
          <a:bodyPr>
            <a:noAutofit/>
          </a:bodyPr>
          <a:lstStyle>
            <a:lvl1pPr>
              <a:defRPr sz="4400" cap="none">
                <a:solidFill>
                  <a:schemeClr val="bg1"/>
                </a:solidFill>
              </a:defRPr>
            </a:lvl1pPr>
          </a:lstStyle>
          <a:p>
            <a:r>
              <a:rPr lang="en-US" dirty="0"/>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767442" y="2629339"/>
            <a:ext cx="7144105" cy="449263"/>
          </a:xfrm>
        </p:spPr>
        <p:txBody>
          <a:bodyPr>
            <a:noAutofit/>
          </a:bodyPr>
          <a:lstStyle>
            <a:lvl1pPr marL="0" indent="0">
              <a:buFontTx/>
              <a:buNone/>
              <a:defRPr sz="2000" b="1" i="0">
                <a:solidFill>
                  <a:schemeClr val="bg2"/>
                </a:solidFill>
                <a:latin typeface="Acumin Pro Semibold"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767442" y="3093720"/>
            <a:ext cx="7144105" cy="449263"/>
          </a:xfrm>
        </p:spPr>
        <p:txBody>
          <a:bodyPr>
            <a:normAutofit/>
          </a:bodyPr>
          <a:lstStyle>
            <a:lvl1pPr marL="0" indent="0">
              <a:buFontTx/>
              <a:buNone/>
              <a:defRPr sz="1400">
                <a:solidFill>
                  <a:schemeClr val="bg2"/>
                </a:solidFill>
                <a:latin typeface="Acumin Pro"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fld id="{C7124C19-F609-8C4C-8116-78E353E3E672}" type="datetime1">
              <a:rPr lang="en-US" smtClean="0"/>
              <a:t>3/29/23</a:t>
            </a:fld>
            <a:endParaRPr lang="en-US" dirty="0"/>
          </a:p>
        </p:txBody>
      </p:sp>
      <p:pic>
        <p:nvPicPr>
          <p:cNvPr id="4" name="Purdue Logo" descr="Purdue Logo">
            <a:extLst>
              <a:ext uri="{FF2B5EF4-FFF2-40B4-BE49-F238E27FC236}">
                <a16:creationId xmlns:a16="http://schemas.microsoft.com/office/drawing/2014/main" id="{27953B1A-8D89-FC00-CDA8-BD7D70E0F343}"/>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5" y="3652273"/>
            <a:ext cx="4102307" cy="2345757"/>
          </a:xfrm>
        </p:spPr>
        <p:txBody>
          <a:bodyPr numCol="1">
            <a:noAutofit/>
          </a:bodyPr>
          <a:lstStyle>
            <a:lvl1pPr marL="214313" indent="-214313" algn="l" fontAlgn="t">
              <a:buFont typeface="Wingdings" pitchFamily="2" charset="2"/>
              <a:buChar char="§"/>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4" y="1543324"/>
            <a:ext cx="410230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706959" y="1543324"/>
            <a:ext cx="4094045"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698697" y="3652272"/>
            <a:ext cx="4102307" cy="2345757"/>
          </a:xfrm>
        </p:spPr>
        <p:txBody>
          <a:bodyPr numCol="1">
            <a:noAutofit/>
          </a:bodyPr>
          <a:lstStyle>
            <a:lvl1pPr marL="214313" indent="-214313" algn="l" fontAlgn="t">
              <a:buFont typeface="Wingdings" pitchFamily="2" charset="2"/>
              <a:buChar char="§"/>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7221A35A-2648-6F9F-10F9-603BA71E45B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43F617FA-4E0E-6F82-EE12-B18EBF5AD1DA}"/>
              </a:ext>
            </a:extLst>
          </p:cNvPr>
          <p:cNvSpPr>
            <a:spLocks noGrp="1"/>
          </p:cNvSpPr>
          <p:nvPr>
            <p:ph type="sldNum" sz="quarter" idx="16"/>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6" y="3652273"/>
            <a:ext cx="2650859" cy="2345757"/>
          </a:xfrm>
        </p:spPr>
        <p:txBody>
          <a:bodyPr numCol="1">
            <a:noAutofit/>
          </a:bodyPr>
          <a:lstStyle>
            <a:lvl1pPr marL="214313" indent="-214313" algn="l" fontAlgn="t">
              <a:buFont typeface="Wingdings" pitchFamily="2" charset="2"/>
              <a:buChar char="§"/>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5" y="1543324"/>
            <a:ext cx="265085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252731" y="1543325"/>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3244470" y="3652273"/>
            <a:ext cx="2650859" cy="2345757"/>
          </a:xfrm>
        </p:spPr>
        <p:txBody>
          <a:bodyPr numCol="1">
            <a:noAutofit/>
          </a:bodyPr>
          <a:lstStyle>
            <a:lvl1pPr marL="214313" indent="-214313" algn="l" fontAlgn="t">
              <a:buFont typeface="Wingdings" pitchFamily="2" charset="2"/>
              <a:buChar char="§"/>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154204" y="1532308"/>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6145943" y="3641256"/>
            <a:ext cx="2650859" cy="2345757"/>
          </a:xfrm>
        </p:spPr>
        <p:txBody>
          <a:bodyPr numCol="1">
            <a:noAutofit/>
          </a:bodyPr>
          <a:lstStyle>
            <a:lvl1pPr marL="214313" indent="-214313" algn="l" fontAlgn="t">
              <a:buFont typeface="Wingdings" pitchFamily="2" charset="2"/>
              <a:buChar char="§"/>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E3AAB972-9CEB-27DE-119B-74B391E60A9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14242747-DF8D-241A-EEE8-70B1911DF7AB}"/>
              </a:ext>
            </a:extLst>
          </p:cNvPr>
          <p:cNvSpPr>
            <a:spLocks noGrp="1"/>
          </p:cNvSpPr>
          <p:nvPr>
            <p:ph type="sldNum" sz="quarter" idx="18"/>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342902" y="457200"/>
            <a:ext cx="3236117" cy="964096"/>
          </a:xfrm>
        </p:spPr>
        <p:txBody>
          <a:bodyPr anchor="b">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342902" y="1570384"/>
            <a:ext cx="3236117" cy="4298605"/>
          </a:xfrm>
        </p:spPr>
        <p:txBody>
          <a:bodyPr>
            <a:normAutofit/>
          </a:bodyPr>
          <a:lstStyle>
            <a:lvl1pPr marL="0" indent="0">
              <a:buNone/>
              <a:defRPr sz="18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3803904" y="457200"/>
            <a:ext cx="4997195" cy="5411788"/>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6" name="Purdue Logo" descr="Purdue Logo">
            <a:extLst>
              <a:ext uri="{FF2B5EF4-FFF2-40B4-BE49-F238E27FC236}">
                <a16:creationId xmlns:a16="http://schemas.microsoft.com/office/drawing/2014/main" id="{32772CED-5DF0-B9F2-A78A-4E9A3894D7E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DAB01886-C898-477F-CF92-0839FB1E820E}"/>
              </a:ext>
            </a:extLst>
          </p:cNvPr>
          <p:cNvSpPr>
            <a:spLocks noGrp="1"/>
          </p:cNvSpPr>
          <p:nvPr>
            <p:ph type="sldNum" sz="quarter" idx="10"/>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34735"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4715222"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4" name="Purdue Logo" descr="Purdue Logo">
            <a:extLst>
              <a:ext uri="{FF2B5EF4-FFF2-40B4-BE49-F238E27FC236}">
                <a16:creationId xmlns:a16="http://schemas.microsoft.com/office/drawing/2014/main" id="{44243070-2D61-965C-9E18-B3D7C6ECFB9C}"/>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6" name="Slide Number Placeholder 5">
            <a:extLst>
              <a:ext uri="{FF2B5EF4-FFF2-40B4-BE49-F238E27FC236}">
                <a16:creationId xmlns:a16="http://schemas.microsoft.com/office/drawing/2014/main" id="{8710348D-5D7A-55D4-CD0E-12254E2B5907}"/>
              </a:ext>
            </a:extLst>
          </p:cNvPr>
          <p:cNvSpPr>
            <a:spLocks noGrp="1"/>
          </p:cNvSpPr>
          <p:nvPr>
            <p:ph type="sldNum" sz="quarter" idx="14"/>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51065" y="1543324"/>
            <a:ext cx="4397009"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961820" y="1543322"/>
            <a:ext cx="3847445" cy="4307573"/>
          </a:xfrm>
        </p:spPr>
        <p:txBody>
          <a:bodyPr>
            <a:normAutofit/>
          </a:bodyPr>
          <a:lstStyle>
            <a:lvl1pPr marL="0" indent="0">
              <a:buNone/>
              <a:defRPr sz="18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2614933" y="3795305"/>
            <a:ext cx="2133141"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51065" y="3795304"/>
            <a:ext cx="2133141"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6" name="Purdue Logo" descr="Purdue Logo">
            <a:extLst>
              <a:ext uri="{FF2B5EF4-FFF2-40B4-BE49-F238E27FC236}">
                <a16:creationId xmlns:a16="http://schemas.microsoft.com/office/drawing/2014/main" id="{E6C8536C-D431-05E3-65BF-25F437B39123}"/>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E8C06DB1-FAB1-CB9D-8124-7456A1E48E6F}"/>
              </a:ext>
            </a:extLst>
          </p:cNvPr>
          <p:cNvSpPr>
            <a:spLocks noGrp="1"/>
          </p:cNvSpPr>
          <p:nvPr>
            <p:ph type="sldNum" sz="quarter" idx="16"/>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326571" y="3292036"/>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42900"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3243828"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6161085"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3227499" y="3292036"/>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6161085" y="3292036"/>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310242" y="5685387"/>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326571"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3227499"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6144756"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3211170" y="5685387"/>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6144756" y="5685387"/>
            <a:ext cx="2656344" cy="365760"/>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3" name="Purdue Logo" descr="Purdue Logo">
            <a:extLst>
              <a:ext uri="{FF2B5EF4-FFF2-40B4-BE49-F238E27FC236}">
                <a16:creationId xmlns:a16="http://schemas.microsoft.com/office/drawing/2014/main" id="{02895CD1-985A-0246-0A03-652625D8B96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Text Placeholder 13">
            <a:extLst>
              <a:ext uri="{FF2B5EF4-FFF2-40B4-BE49-F238E27FC236}">
                <a16:creationId xmlns:a16="http://schemas.microsoft.com/office/drawing/2014/main" id="{7EDCCCDC-B335-96CB-3A28-8C862E3B1B58}"/>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8" name="Slide Number Placeholder 7">
            <a:extLst>
              <a:ext uri="{FF2B5EF4-FFF2-40B4-BE49-F238E27FC236}">
                <a16:creationId xmlns:a16="http://schemas.microsoft.com/office/drawing/2014/main" id="{05172496-351B-BC05-96E2-1A2D77CDA3C9}"/>
              </a:ext>
            </a:extLst>
          </p:cNvPr>
          <p:cNvSpPr>
            <a:spLocks noGrp="1"/>
          </p:cNvSpPr>
          <p:nvPr>
            <p:ph type="sldNum" sz="quarter" idx="26"/>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6" y="1542763"/>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2508047"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4677415"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6846782"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382716" y="3651151"/>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3556027"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5725394"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5" name="Purdue Logo" descr="Purdue Logo">
            <a:extLst>
              <a:ext uri="{FF2B5EF4-FFF2-40B4-BE49-F238E27FC236}">
                <a16:creationId xmlns:a16="http://schemas.microsoft.com/office/drawing/2014/main" id="{D14C6799-E59E-5D63-419A-734A1E4ECD22}"/>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3791E7AA-878F-572A-370D-AF6432811FC2}"/>
              </a:ext>
            </a:extLst>
          </p:cNvPr>
          <p:cNvSpPr>
            <a:spLocks noGrp="1"/>
          </p:cNvSpPr>
          <p:nvPr>
            <p:ph type="sldNum" sz="quarter" idx="21"/>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4891490" y="3884038"/>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4891295" y="3395950"/>
            <a:ext cx="3909707" cy="302715"/>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4891392" y="5636914"/>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4891295" y="5636914"/>
            <a:ext cx="3909610" cy="302715"/>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4" name="Purdue Logo" descr="Purdue Logo">
            <a:extLst>
              <a:ext uri="{FF2B5EF4-FFF2-40B4-BE49-F238E27FC236}">
                <a16:creationId xmlns:a16="http://schemas.microsoft.com/office/drawing/2014/main" id="{FF1F47B4-C1F8-3104-7C95-F3C41016CDC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84A6724B-3AD5-E6E3-ECEA-39FEF2D10549}"/>
              </a:ext>
            </a:extLst>
          </p:cNvPr>
          <p:cNvSpPr>
            <a:spLocks noGrp="1"/>
          </p:cNvSpPr>
          <p:nvPr>
            <p:ph type="sldNum" sz="quarter" idx="20"/>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965414" y="3884038"/>
            <a:ext cx="1835685"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891490" y="3879120"/>
            <a:ext cx="1896687"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4928867" y="3395950"/>
            <a:ext cx="3872135" cy="302715"/>
          </a:xfrm>
        </p:spPr>
        <p:txBody>
          <a:bodyPr>
            <a:norm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4884613" y="5631998"/>
            <a:ext cx="1884248"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b="0" i="0">
              <a:latin typeface="Acumin Pro" panose="020B0504020202020204" pitchFamily="34" charset="77"/>
            </a:endParaRPr>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4921990" y="5631998"/>
            <a:ext cx="1866186"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6965414" y="5641704"/>
            <a:ext cx="1823956"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7002791" y="5641704"/>
            <a:ext cx="1806473" cy="302715"/>
          </a:xfrm>
        </p:spPr>
        <p:txBody>
          <a:bodyPr>
            <a:noAutofit/>
          </a:bodyPr>
          <a:lstStyle>
            <a:lvl1pPr marL="0" indent="0">
              <a:buNone/>
              <a:defRPr sz="14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3" name="Purdue Logo" descr="Purdue Logo">
            <a:extLst>
              <a:ext uri="{FF2B5EF4-FFF2-40B4-BE49-F238E27FC236}">
                <a16:creationId xmlns:a16="http://schemas.microsoft.com/office/drawing/2014/main" id="{71541E48-83C5-5EB5-97B8-98DFEB175EF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9" name="Slide Number Placeholder 8">
            <a:extLst>
              <a:ext uri="{FF2B5EF4-FFF2-40B4-BE49-F238E27FC236}">
                <a16:creationId xmlns:a16="http://schemas.microsoft.com/office/drawing/2014/main" id="{E74A22E9-F096-8DBD-27A7-F0ABE7D2260A}"/>
              </a:ext>
            </a:extLst>
          </p:cNvPr>
          <p:cNvSpPr>
            <a:spLocks noGrp="1"/>
          </p:cNvSpPr>
          <p:nvPr>
            <p:ph type="sldNum" sz="quarter" idx="21"/>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5953857" y="1315895"/>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13C0F4F-1E76-E3A4-E5AA-8FA79C7C69FB}"/>
              </a:ext>
            </a:extLst>
          </p:cNvPr>
          <p:cNvSpPr/>
          <p:nvPr userDrawn="1"/>
        </p:nvSpPr>
        <p:spPr>
          <a:xfrm>
            <a:off x="3315718" y="1315896"/>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067105CB-DECE-0616-2A57-776784CFC1CB}"/>
              </a:ext>
            </a:extLst>
          </p:cNvPr>
          <p:cNvSpPr/>
          <p:nvPr userDrawn="1"/>
        </p:nvSpPr>
        <p:spPr>
          <a:xfrm>
            <a:off x="677578" y="1315897"/>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677629" y="1436469"/>
            <a:ext cx="2489597" cy="339561"/>
          </a:xfrm>
        </p:spPr>
        <p:txBody>
          <a:bodyPr>
            <a:noAutofit/>
          </a:bodyPr>
          <a:lstStyle>
            <a:lvl1pPr marL="0" indent="0" algn="ctr" fontAlgn="ctr">
              <a:spcBef>
                <a:spcPts val="0"/>
              </a:spcBef>
              <a:buFontTx/>
              <a:buNone/>
              <a:defRPr sz="16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826458" y="4045824"/>
            <a:ext cx="2213372" cy="1555750"/>
          </a:xfrm>
        </p:spPr>
        <p:txBody>
          <a:bodyPr/>
          <a:lstStyle>
            <a:lvl1pPr marL="0" indent="0">
              <a:buNone/>
              <a:defRPr/>
            </a:lvl1pPr>
          </a:lstStyle>
          <a:p>
            <a:r>
              <a:rPr lang="en-US"/>
              <a:t>Click icon to add picture</a:t>
            </a:r>
            <a:endParaRPr lang="en-US" dirty="0"/>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3315963" y="1436469"/>
            <a:ext cx="2489597" cy="339561"/>
          </a:xfrm>
        </p:spPr>
        <p:txBody>
          <a:bodyPr>
            <a:noAutofit/>
          </a:bodyPr>
          <a:lstStyle>
            <a:lvl1pPr marL="0" indent="0" algn="ctr" fontAlgn="ctr">
              <a:spcBef>
                <a:spcPts val="0"/>
              </a:spcBef>
              <a:buFontTx/>
              <a:buNone/>
              <a:defRPr sz="16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3464791" y="4045824"/>
            <a:ext cx="2213372" cy="1555750"/>
          </a:xfrm>
        </p:spPr>
        <p:txBody>
          <a:bodyPr/>
          <a:lstStyle>
            <a:lvl1pPr marL="0" indent="0">
              <a:buNone/>
              <a:defRPr/>
            </a:lvl1pPr>
          </a:lstStyle>
          <a:p>
            <a:r>
              <a:rPr lang="en-US"/>
              <a:t>Click icon to add picture</a:t>
            </a:r>
            <a:endParaRPr lang="en-US" dirty="0"/>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5954102" y="1433919"/>
            <a:ext cx="2489597" cy="339561"/>
          </a:xfrm>
        </p:spPr>
        <p:txBody>
          <a:bodyPr>
            <a:noAutofit/>
          </a:bodyPr>
          <a:lstStyle>
            <a:lvl1pPr marL="0" indent="0" algn="ctr" fontAlgn="ctr">
              <a:spcBef>
                <a:spcPts val="0"/>
              </a:spcBef>
              <a:buFontTx/>
              <a:buNone/>
              <a:defRPr sz="16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6102931" y="4043274"/>
            <a:ext cx="2213372" cy="1555750"/>
          </a:xfrm>
        </p:spPr>
        <p:txBody>
          <a:bodyPr/>
          <a:lstStyle>
            <a:lvl1pPr marL="0" indent="0">
              <a:buNone/>
              <a:defRPr b="1"/>
            </a:lvl1pPr>
          </a:lstStyle>
          <a:p>
            <a:r>
              <a:rPr lang="en-US"/>
              <a:t>Click icon to add picture</a:t>
            </a:r>
            <a:endParaRPr lang="en-US" dirty="0"/>
          </a:p>
        </p:txBody>
      </p:sp>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lvl1pPr fontAlgn="b">
              <a:defRPr/>
            </a:lvl1pPr>
          </a:lstStyle>
          <a:p>
            <a:r>
              <a:rPr lang="en-US"/>
              <a:t>Click to edit Master title style</a:t>
            </a:r>
            <a:endParaRPr lang="en-US" dirty="0"/>
          </a:p>
        </p:txBody>
      </p:sp>
      <p:pic>
        <p:nvPicPr>
          <p:cNvPr id="2" name="Purdue Logo" descr="Purdue Logo">
            <a:extLst>
              <a:ext uri="{FF2B5EF4-FFF2-40B4-BE49-F238E27FC236}">
                <a16:creationId xmlns:a16="http://schemas.microsoft.com/office/drawing/2014/main" id="{74FBA10C-BD6B-D663-8BC1-53DB3DAB316F}"/>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0" name="Text Placeholder 3">
            <a:extLst>
              <a:ext uri="{FF2B5EF4-FFF2-40B4-BE49-F238E27FC236}">
                <a16:creationId xmlns:a16="http://schemas.microsoft.com/office/drawing/2014/main" id="{3856F49F-59AA-23FB-4600-EC4D944973CD}"/>
              </a:ext>
            </a:extLst>
          </p:cNvPr>
          <p:cNvSpPr>
            <a:spLocks noGrp="1"/>
          </p:cNvSpPr>
          <p:nvPr>
            <p:ph type="body" sz="half" idx="2" hasCustomPrompt="1"/>
          </p:nvPr>
        </p:nvSpPr>
        <p:spPr>
          <a:xfrm>
            <a:off x="826458" y="2040673"/>
            <a:ext cx="2213372" cy="1691333"/>
          </a:xfrm>
        </p:spPr>
        <p:txBody>
          <a:bodyPr>
            <a:normAutofit/>
          </a:bodyPr>
          <a:lstStyle>
            <a:lvl1pPr marL="0" indent="0">
              <a:buNone/>
              <a:defRPr sz="1400" b="0" i="0">
                <a:solidFill>
                  <a:schemeClr val="bg1"/>
                </a:solidFill>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12" name="Text Placeholder 3">
            <a:extLst>
              <a:ext uri="{FF2B5EF4-FFF2-40B4-BE49-F238E27FC236}">
                <a16:creationId xmlns:a16="http://schemas.microsoft.com/office/drawing/2014/main" id="{5CA6E053-97C0-F5A8-A5C6-62806699EADE}"/>
              </a:ext>
            </a:extLst>
          </p:cNvPr>
          <p:cNvSpPr>
            <a:spLocks noGrp="1"/>
          </p:cNvSpPr>
          <p:nvPr>
            <p:ph type="body" sz="half" idx="20" hasCustomPrompt="1"/>
          </p:nvPr>
        </p:nvSpPr>
        <p:spPr>
          <a:xfrm>
            <a:off x="3464791" y="2040672"/>
            <a:ext cx="2213372" cy="1691333"/>
          </a:xfrm>
        </p:spPr>
        <p:txBody>
          <a:bodyPr>
            <a:normAutofit/>
          </a:bodyPr>
          <a:lstStyle>
            <a:lvl1pPr marL="0" indent="0">
              <a:buNone/>
              <a:defRPr sz="1400" b="0" i="0">
                <a:solidFill>
                  <a:schemeClr val="bg1"/>
                </a:solidFill>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13" name="Text Placeholder 3">
            <a:extLst>
              <a:ext uri="{FF2B5EF4-FFF2-40B4-BE49-F238E27FC236}">
                <a16:creationId xmlns:a16="http://schemas.microsoft.com/office/drawing/2014/main" id="{1823F7D4-DD74-2A27-4C24-052C4575CCDF}"/>
              </a:ext>
            </a:extLst>
          </p:cNvPr>
          <p:cNvSpPr>
            <a:spLocks noGrp="1"/>
          </p:cNvSpPr>
          <p:nvPr>
            <p:ph type="body" sz="half" idx="21" hasCustomPrompt="1"/>
          </p:nvPr>
        </p:nvSpPr>
        <p:spPr>
          <a:xfrm>
            <a:off x="6102931" y="2040671"/>
            <a:ext cx="2213372" cy="1691333"/>
          </a:xfrm>
        </p:spPr>
        <p:txBody>
          <a:bodyPr>
            <a:normAutofit/>
          </a:bodyPr>
          <a:lstStyle>
            <a:lvl1pPr marL="0" indent="0">
              <a:buNone/>
              <a:defRPr sz="1400" b="0" i="0">
                <a:solidFill>
                  <a:schemeClr val="bg1"/>
                </a:solidFill>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8" name="Slide Number Placeholder 7">
            <a:extLst>
              <a:ext uri="{FF2B5EF4-FFF2-40B4-BE49-F238E27FC236}">
                <a16:creationId xmlns:a16="http://schemas.microsoft.com/office/drawing/2014/main" id="{ECE2C14C-5262-E7D8-998A-29FAC65D4150}"/>
              </a:ext>
            </a:extLst>
          </p:cNvPr>
          <p:cNvSpPr>
            <a:spLocks noGrp="1"/>
          </p:cNvSpPr>
          <p:nvPr>
            <p:ph type="sldNum" sz="quarter" idx="2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22167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767442" y="2017643"/>
            <a:ext cx="7183861" cy="583733"/>
          </a:xfrm>
        </p:spPr>
        <p:txBody>
          <a:bodyPr>
            <a:noAutofit/>
          </a:bodyPr>
          <a:lstStyle>
            <a:lvl1pPr>
              <a:defRPr sz="4400" cap="none">
                <a:solidFill>
                  <a:schemeClr val="tx1"/>
                </a:solidFill>
              </a:defRPr>
            </a:lvl1pPr>
          </a:lstStyle>
          <a:p>
            <a:r>
              <a:rPr lang="en-US" dirty="0"/>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767442" y="2617147"/>
            <a:ext cx="7183861" cy="449263"/>
          </a:xfrm>
        </p:spPr>
        <p:txBody>
          <a:bodyPr>
            <a:noAutofit/>
          </a:bodyPr>
          <a:lstStyle>
            <a:lvl1pPr marL="0" indent="0">
              <a:buFontTx/>
              <a:buNone/>
              <a:defRPr sz="2000" b="1" i="0">
                <a:solidFill>
                  <a:schemeClr val="tx1"/>
                </a:solidFill>
                <a:latin typeface="Acumin Pro Semibold"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767442" y="3079275"/>
            <a:ext cx="7183861" cy="449263"/>
          </a:xfrm>
        </p:spPr>
        <p:txBody>
          <a:bodyPr>
            <a:normAutofit/>
          </a:bodyPr>
          <a:lstStyle>
            <a:lvl1pPr marL="0" indent="0">
              <a:buFontTx/>
              <a:buNone/>
              <a:defRPr sz="1400" b="0" i="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3/31/23</a:t>
            </a:r>
          </a:p>
        </p:txBody>
      </p:sp>
      <p:pic>
        <p:nvPicPr>
          <p:cNvPr id="5" name="Purdue Logo" descr="Purdue Logo">
            <a:extLst>
              <a:ext uri="{FF2B5EF4-FFF2-40B4-BE49-F238E27FC236}">
                <a16:creationId xmlns:a16="http://schemas.microsoft.com/office/drawing/2014/main" id="{991E72C7-48BD-C239-7F19-37B446DE42EE}"/>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5953662" y="1315893"/>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3315523" y="1315894"/>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677384" y="1315895"/>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677435" y="1436467"/>
            <a:ext cx="2489597" cy="339561"/>
          </a:xfrm>
        </p:spPr>
        <p:txBody>
          <a:bodyPr>
            <a:noAutofit/>
          </a:bodyPr>
          <a:lstStyle>
            <a:lvl1pPr marL="0" indent="0" algn="ctr" fontAlgn="ctr">
              <a:spcBef>
                <a:spcPts val="0"/>
              </a:spcBef>
              <a:buFontTx/>
              <a:buNone/>
              <a:defRPr sz="1600" b="0" i="0" baseline="0">
                <a:solidFill>
                  <a:schemeClr val="tx1"/>
                </a:solidFill>
                <a:latin typeface="Franklin Gothic Medium Cond" panose="020B0606030402020204" pitchFamily="34" charset="0"/>
              </a:defRPr>
            </a:lvl1pPr>
          </a:lstStyle>
          <a:p>
            <a:pPr lvl="0"/>
            <a:r>
              <a:rPr lang="en-US" dirty="0"/>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3315769" y="1436467"/>
            <a:ext cx="2489597" cy="339561"/>
          </a:xfrm>
        </p:spPr>
        <p:txBody>
          <a:bodyPr>
            <a:noAutofit/>
          </a:bodyPr>
          <a:lstStyle>
            <a:lvl1pPr marL="0" indent="0" algn="ctr" fontAlgn="ctr">
              <a:spcBef>
                <a:spcPts val="0"/>
              </a:spcBef>
              <a:buFontTx/>
              <a:buNone/>
              <a:defRPr sz="1600" b="0" i="0" baseline="0">
                <a:solidFill>
                  <a:schemeClr val="tx1"/>
                </a:solidFill>
                <a:latin typeface="Franklin Gothic Medium Cond" panose="020B0606030402020204" pitchFamily="34" charset="0"/>
              </a:defRPr>
            </a:lvl1pPr>
          </a:lstStyle>
          <a:p>
            <a:pPr marL="0" marR="0" lvl="0" indent="0" algn="ctr" defTabSz="685800" rtl="0" eaLnBrk="1" fontAlgn="t" latinLnBrk="0" hangingPunct="1">
              <a:lnSpc>
                <a:spcPct val="90000"/>
              </a:lnSpc>
              <a:spcBef>
                <a:spcPts val="0"/>
              </a:spcBef>
              <a:spcAft>
                <a:spcPts val="0"/>
              </a:spcAft>
              <a:buClrTx/>
              <a:buSzTx/>
              <a:buFontTx/>
              <a:buNone/>
              <a:tabLst/>
              <a:defRPr/>
            </a:pPr>
            <a:r>
              <a:rPr lang="en-US" dirty="0"/>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5953908" y="1433917"/>
            <a:ext cx="2489597" cy="339561"/>
          </a:xfrm>
        </p:spPr>
        <p:txBody>
          <a:bodyPr>
            <a:noAutofit/>
          </a:bodyPr>
          <a:lstStyle>
            <a:lvl1pPr marL="0" indent="0" algn="ctr" fontAlgn="ctr">
              <a:spcBef>
                <a:spcPts val="0"/>
              </a:spcBef>
              <a:buFontTx/>
              <a:buNone/>
              <a:defRPr sz="1600" b="0" i="0" baseline="0">
                <a:solidFill>
                  <a:schemeClr val="tx1"/>
                </a:solidFill>
                <a:latin typeface="Franklin Gothic Medium Cond" panose="020B0606030402020204" pitchFamily="34" charset="0"/>
              </a:defRPr>
            </a:lvl1pPr>
          </a:lstStyle>
          <a:p>
            <a:pPr lvl="0"/>
            <a:r>
              <a:rPr lang="en-US" dirty="0"/>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826264" y="2040671"/>
            <a:ext cx="2213372" cy="1691333"/>
          </a:xfrm>
        </p:spPr>
        <p:txBody>
          <a:bodyPr>
            <a:normAutofit/>
          </a:bodyPr>
          <a:lstStyle>
            <a:lvl1pPr marL="0" indent="0">
              <a:buNone/>
              <a:defRPr sz="1400" b="0" i="0">
                <a:solidFill>
                  <a:schemeClr val="tx1"/>
                </a:solidFill>
                <a:latin typeface="Franklin Gothic Book" panose="020B05030201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3453661" y="2065259"/>
            <a:ext cx="2213372" cy="1691333"/>
          </a:xfrm>
        </p:spPr>
        <p:txBody>
          <a:bodyPr>
            <a:normAutofit/>
          </a:bodyPr>
          <a:lstStyle>
            <a:lvl1pPr marL="0" indent="0">
              <a:buNone/>
              <a:defRPr sz="1400" b="0" i="0">
                <a:solidFill>
                  <a:schemeClr val="tx1"/>
                </a:solidFill>
                <a:latin typeface="Franklin Gothic Book" panose="020B05030201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dirty="0"/>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826264" y="4045822"/>
            <a:ext cx="2213372" cy="1555750"/>
          </a:xfrm>
        </p:spPr>
        <p:txBody>
          <a:bodyPr/>
          <a:lstStyle>
            <a:lvl1pPr marL="0" indent="0">
              <a:buNone/>
              <a:defRPr/>
            </a:lvl1pPr>
          </a:lstStyle>
          <a:p>
            <a:r>
              <a:rPr lang="en-US"/>
              <a:t>Click icon to add picture</a:t>
            </a:r>
            <a:endParaRPr lang="en-US" dirty="0"/>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3464597" y="4045822"/>
            <a:ext cx="2213372" cy="1555750"/>
          </a:xfrm>
        </p:spPr>
        <p:txBody>
          <a:bodyPr/>
          <a:lstStyle>
            <a:lvl1pPr marL="0" indent="0">
              <a:buNone/>
              <a:defRPr/>
            </a:lvl1pPr>
          </a:lstStyle>
          <a:p>
            <a:r>
              <a:rPr lang="en-US"/>
              <a:t>Click icon to add picture</a:t>
            </a:r>
            <a:endParaRPr lang="en-US" dirty="0"/>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6102736" y="4043272"/>
            <a:ext cx="2213372" cy="1555750"/>
          </a:xfrm>
        </p:spPr>
        <p:txBody>
          <a:bodyPr/>
          <a:lstStyle>
            <a:lvl1pPr marL="0" indent="0">
              <a:buNone/>
              <a:defRPr b="1"/>
            </a:lvl1pPr>
          </a:lstStyle>
          <a:p>
            <a:r>
              <a:rPr lang="en-US"/>
              <a:t>Click icon to add picture</a:t>
            </a:r>
            <a:endParaRPr lang="en-US" dirty="0"/>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6097061" y="2071425"/>
            <a:ext cx="2213372" cy="1691333"/>
          </a:xfrm>
        </p:spPr>
        <p:txBody>
          <a:bodyPr>
            <a:normAutofit/>
          </a:bodyPr>
          <a:lstStyle>
            <a:lvl1pPr marL="0" indent="0">
              <a:buNone/>
              <a:defRPr sz="1400" b="0" i="0">
                <a:solidFill>
                  <a:schemeClr val="tx1"/>
                </a:solidFill>
                <a:latin typeface="Franklin Gothic Book" panose="020B0503020102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dirty="0"/>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lvl1pPr fontAlgn="b">
              <a:defRPr/>
            </a:lvl1pPr>
          </a:lstStyle>
          <a:p>
            <a:r>
              <a:rPr lang="en-US"/>
              <a:t>Click to edit Master title style</a:t>
            </a:r>
            <a:endParaRPr lang="en-US" dirty="0"/>
          </a:p>
        </p:txBody>
      </p:sp>
      <p:pic>
        <p:nvPicPr>
          <p:cNvPr id="2" name="Purdue Logo" descr="Purdue Logo">
            <a:extLst>
              <a:ext uri="{FF2B5EF4-FFF2-40B4-BE49-F238E27FC236}">
                <a16:creationId xmlns:a16="http://schemas.microsoft.com/office/drawing/2014/main" id="{16840224-B911-9DB4-12A7-EBDE3D447284}"/>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14A8E9C0-2BA8-DD0A-FB67-573C536F4044}"/>
              </a:ext>
            </a:extLst>
          </p:cNvPr>
          <p:cNvSpPr>
            <a:spLocks noGrp="1"/>
          </p:cNvSpPr>
          <p:nvPr>
            <p:ph type="sldNum" sz="quarter" idx="26"/>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83894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C979A34A-6A6B-FC98-1EC8-8347FAB1A48F}"/>
              </a:ext>
            </a:extLst>
          </p:cNvPr>
          <p:cNvSpPr/>
          <p:nvPr userDrawn="1"/>
        </p:nvSpPr>
        <p:spPr>
          <a:xfrm>
            <a:off x="756438" y="1660596"/>
            <a:ext cx="1438515"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758505" y="2160555"/>
            <a:ext cx="1436449"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2284078" y="1660596"/>
            <a:ext cx="1438515"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2286144" y="2160555"/>
            <a:ext cx="1436449"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3811718" y="1660596"/>
            <a:ext cx="1438515"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3813784" y="2160555"/>
            <a:ext cx="1436449"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5339357" y="1660596"/>
            <a:ext cx="1438515"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5341424" y="2160555"/>
            <a:ext cx="1436449"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6866999" y="1660596"/>
            <a:ext cx="1438515"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6869065" y="2160555"/>
            <a:ext cx="1436449"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756438" y="1783909"/>
            <a:ext cx="1438514" cy="220506"/>
          </a:xfrm>
        </p:spPr>
        <p:txBody>
          <a:bodyPr>
            <a:noAutofit/>
          </a:bodyPr>
          <a:lstStyle>
            <a:lvl1pPr marL="0" indent="0" algn="ctr" fontAlgn="t">
              <a:spcBef>
                <a:spcPts val="0"/>
              </a:spcBef>
              <a:buFontTx/>
              <a:buNone/>
              <a:defRPr sz="12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2284078" y="1768552"/>
            <a:ext cx="1438514" cy="220506"/>
          </a:xfrm>
        </p:spPr>
        <p:txBody>
          <a:bodyPr>
            <a:noAutofit/>
          </a:bodyPr>
          <a:lstStyle>
            <a:lvl1pPr marL="0" indent="0" algn="ctr" fontAlgn="t">
              <a:spcBef>
                <a:spcPts val="0"/>
              </a:spcBef>
              <a:buFontTx/>
              <a:buNone/>
              <a:defRPr sz="12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3811718" y="1768552"/>
            <a:ext cx="1438514" cy="220506"/>
          </a:xfrm>
        </p:spPr>
        <p:txBody>
          <a:bodyPr>
            <a:noAutofit/>
          </a:bodyPr>
          <a:lstStyle>
            <a:lvl1pPr marL="0" indent="0" algn="ctr" fontAlgn="t">
              <a:spcBef>
                <a:spcPts val="0"/>
              </a:spcBef>
              <a:buFontTx/>
              <a:buNone/>
              <a:defRPr sz="12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5339358" y="1768552"/>
            <a:ext cx="1438514" cy="220506"/>
          </a:xfrm>
        </p:spPr>
        <p:txBody>
          <a:bodyPr>
            <a:noAutofit/>
          </a:bodyPr>
          <a:lstStyle>
            <a:lvl1pPr marL="0" indent="0" algn="ctr" fontAlgn="t">
              <a:spcBef>
                <a:spcPts val="0"/>
              </a:spcBef>
              <a:buFontTx/>
              <a:buNone/>
              <a:defRPr sz="12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6867000" y="1770870"/>
            <a:ext cx="1438514" cy="220506"/>
          </a:xfrm>
        </p:spPr>
        <p:txBody>
          <a:bodyPr>
            <a:noAutofit/>
          </a:bodyPr>
          <a:lstStyle>
            <a:lvl1pPr marL="0" indent="0" algn="ctr" fontAlgn="t">
              <a:spcBef>
                <a:spcPts val="0"/>
              </a:spcBef>
              <a:buFontTx/>
              <a:buNone/>
              <a:defRPr sz="1100" b="1" i="0" baseline="0">
                <a:solidFill>
                  <a:schemeClr val="bg1"/>
                </a:solidFill>
                <a:latin typeface="Acumin Pro Condensed Semibold" panose="020B0506020202020204" pitchFamily="34" charset="77"/>
              </a:defRPr>
            </a:lvl1pPr>
          </a:lstStyle>
          <a:p>
            <a:pPr lvl="0"/>
            <a:r>
              <a:rPr lang="en-US" dirty="0"/>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838487" y="2312717"/>
            <a:ext cx="1243702" cy="2958028"/>
          </a:xfrm>
        </p:spPr>
        <p:txBody>
          <a:bodyPr>
            <a:normAutofit/>
          </a:bodyPr>
          <a:lstStyle>
            <a:lvl1pPr marL="0" indent="0">
              <a:buNone/>
              <a:defRPr sz="10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2381484" y="2299864"/>
            <a:ext cx="1243702" cy="2958028"/>
          </a:xfrm>
        </p:spPr>
        <p:txBody>
          <a:bodyPr>
            <a:normAutofit/>
          </a:bodyPr>
          <a:lstStyle>
            <a:lvl1pPr marL="0" indent="0">
              <a:buNone/>
              <a:defRPr sz="10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3909124" y="2298292"/>
            <a:ext cx="1243702" cy="2958028"/>
          </a:xfrm>
        </p:spPr>
        <p:txBody>
          <a:bodyPr>
            <a:normAutofit/>
          </a:bodyPr>
          <a:lstStyle>
            <a:lvl1pPr marL="0" indent="0">
              <a:buNone/>
              <a:defRPr sz="10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5436764" y="2298292"/>
            <a:ext cx="1243702" cy="2958028"/>
          </a:xfrm>
        </p:spPr>
        <p:txBody>
          <a:bodyPr>
            <a:normAutofit/>
          </a:bodyPr>
          <a:lstStyle>
            <a:lvl1pPr marL="0" indent="0">
              <a:buNone/>
              <a:defRPr sz="10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6964405" y="2312717"/>
            <a:ext cx="1243702" cy="2958028"/>
          </a:xfrm>
        </p:spPr>
        <p:txBody>
          <a:bodyPr>
            <a:normAutofit/>
          </a:bodyPr>
          <a:lstStyle>
            <a:lvl1pPr marL="0" indent="0">
              <a:buNone/>
              <a:defRPr sz="1000" b="0" i="0">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3" name="Purdue Logo" descr="Purdue Logo">
            <a:extLst>
              <a:ext uri="{FF2B5EF4-FFF2-40B4-BE49-F238E27FC236}">
                <a16:creationId xmlns:a16="http://schemas.microsoft.com/office/drawing/2014/main" id="{4A97DDBF-179C-94C6-3E37-D16A4C82E65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FC2ECF9B-34D1-F38C-C1C9-9CB709716A37}"/>
              </a:ext>
            </a:extLst>
          </p:cNvPr>
          <p:cNvSpPr>
            <a:spLocks noGrp="1"/>
          </p:cNvSpPr>
          <p:nvPr>
            <p:ph type="sldNum" sz="quarter" idx="36"/>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334754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944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856504" y="891153"/>
            <a:ext cx="2949178" cy="1600200"/>
          </a:xfrm>
        </p:spPr>
        <p:txBody>
          <a:bodyPr anchor="b">
            <a:normAutofit/>
          </a:bodyPr>
          <a:lstStyle>
            <a:lvl1pPr>
              <a:defRPr sz="3200">
                <a:solidFill>
                  <a:schemeClr val="bg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b="0" i="0">
                <a:solidFill>
                  <a:schemeClr val="bg1"/>
                </a:solidFill>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D2224AC9-529E-F04C-860E-B781630FE8D5}"/>
              </a:ext>
            </a:extLst>
          </p:cNvPr>
          <p:cNvSpPr>
            <a:spLocks noGrp="1"/>
          </p:cNvSpPr>
          <p:nvPr>
            <p:ph type="sldNum" sz="quarter" idx="1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54637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92462"/>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856504" y="891153"/>
            <a:ext cx="2949178" cy="1600200"/>
          </a:xfrm>
        </p:spPr>
        <p:txBody>
          <a:bodyPr anchor="b">
            <a:normAutofit/>
          </a:bodyPr>
          <a:lstStyle>
            <a:lvl1pPr>
              <a:defRPr sz="3200">
                <a:solidFill>
                  <a:schemeClr val="tx1"/>
                </a:solidFill>
              </a:defRPr>
            </a:lvl1pPr>
          </a:lstStyle>
          <a:p>
            <a:r>
              <a:rPr lang="en-US" dirty="0"/>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b="0" i="0">
                <a:solidFill>
                  <a:schemeClr val="tx1"/>
                </a:solidFill>
                <a:latin typeface="Acumin Pro" panose="020B0504020202020204" pitchFamily="34" charset="77"/>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EFC3DAE2-B49E-4F19-56F3-9C139FA7E70E}"/>
              </a:ext>
            </a:extLst>
          </p:cNvPr>
          <p:cNvSpPr>
            <a:spLocks noGrp="1"/>
          </p:cNvSpPr>
          <p:nvPr>
            <p:ph type="sldNum" sz="quarter" idx="1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394150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603803" y="2466281"/>
            <a:ext cx="5986234" cy="719757"/>
          </a:xfrm>
        </p:spPr>
        <p:txBody>
          <a:bodyPr>
            <a:noAutofit/>
          </a:bodyPr>
          <a:lstStyle>
            <a:lvl1pPr>
              <a:defRPr sz="7200" cap="none">
                <a:solidFill>
                  <a:schemeClr val="bg1"/>
                </a:solidFill>
              </a:defRPr>
            </a:lvl1pPr>
          </a:lstStyle>
          <a:p>
            <a:r>
              <a:rPr lang="en-US" dirty="0"/>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b="0" i="0">
                <a:solidFill>
                  <a:schemeClr val="bg2"/>
                </a:solidFill>
                <a:latin typeface="Acumin Pro"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contact info</a:t>
            </a:r>
          </a:p>
        </p:txBody>
      </p:sp>
      <p:pic>
        <p:nvPicPr>
          <p:cNvPr id="3" name="Purdue Logo" descr="Purdue Logo">
            <a:extLst>
              <a:ext uri="{FF2B5EF4-FFF2-40B4-BE49-F238E27FC236}">
                <a16:creationId xmlns:a16="http://schemas.microsoft.com/office/drawing/2014/main" id="{7C34ED6E-B67E-0025-71C7-DB53F4649689}"/>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603803" y="2466281"/>
            <a:ext cx="5986234" cy="719757"/>
          </a:xfrm>
        </p:spPr>
        <p:txBody>
          <a:bodyPr>
            <a:noAutofit/>
          </a:bodyPr>
          <a:lstStyle>
            <a:lvl1pPr>
              <a:defRPr sz="7200" cap="none">
                <a:solidFill>
                  <a:schemeClr val="tx1"/>
                </a:solidFill>
              </a:defRPr>
            </a:lvl1pPr>
          </a:lstStyle>
          <a:p>
            <a:r>
              <a:rPr lang="en-US" dirty="0"/>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b="0" i="0">
                <a:solidFill>
                  <a:schemeClr val="tx1"/>
                </a:solidFill>
                <a:latin typeface="Acumin Pro"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contact info</a:t>
            </a:r>
          </a:p>
        </p:txBody>
      </p:sp>
      <p:pic>
        <p:nvPicPr>
          <p:cNvPr id="6" name="Purdue Logo" descr="Purdue Logo">
            <a:extLst>
              <a:ext uri="{FF2B5EF4-FFF2-40B4-BE49-F238E27FC236}">
                <a16:creationId xmlns:a16="http://schemas.microsoft.com/office/drawing/2014/main" id="{0A142358-0FE4-9B97-6440-26990DA32966}"/>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9144000" cy="68580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359229" y="5049077"/>
            <a:ext cx="8450036" cy="685801"/>
          </a:xfrm>
        </p:spPr>
        <p:txBody>
          <a:bodyPr>
            <a:normAutofit/>
          </a:bodyPr>
          <a:lstStyle>
            <a:lvl1pPr algn="ctr" fontAlgn="b">
              <a:defRPr sz="4000"/>
            </a:lvl1pPr>
          </a:lstStyle>
          <a:p>
            <a:r>
              <a:rPr lang="en-US"/>
              <a:t>Click to edit Master title style</a:t>
            </a:r>
            <a:endParaRPr lang="en-US" dirty="0"/>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359229" y="5754757"/>
            <a:ext cx="8450036" cy="449263"/>
          </a:xfrm>
        </p:spPr>
        <p:txBody>
          <a:bodyPr>
            <a:noAutofit/>
          </a:bodyPr>
          <a:lstStyle>
            <a:lvl1pPr marL="0" indent="0" algn="ctr">
              <a:buFontTx/>
              <a:buNone/>
              <a:defRPr sz="2000" b="1" i="0">
                <a:solidFill>
                  <a:schemeClr val="tx1"/>
                </a:solidFill>
                <a:latin typeface="Acumin Pro Semibold" panose="020B0504020202020204" pitchFamily="34" charset="77"/>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Subtitle style</a:t>
            </a:r>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9144000" cy="6892463"/>
          </a:xfrm>
          <a:ln>
            <a:noFill/>
          </a:ln>
        </p:spPr>
        <p:txBody>
          <a:bodyPr/>
          <a:lstStyle/>
          <a:p>
            <a:r>
              <a:rPr lang="en-US"/>
              <a:t>Click icon to add picture</a:t>
            </a:r>
          </a:p>
        </p:txBody>
      </p:sp>
      <p:sp>
        <p:nvSpPr>
          <p:cNvPr id="3" name="Slide Number Placeholder 2">
            <a:extLst>
              <a:ext uri="{FF2B5EF4-FFF2-40B4-BE49-F238E27FC236}">
                <a16:creationId xmlns:a16="http://schemas.microsoft.com/office/drawing/2014/main" id="{3A52FF49-43F6-1ABD-75B4-4E5725666978}"/>
              </a:ext>
            </a:extLst>
          </p:cNvPr>
          <p:cNvSpPr>
            <a:spLocks noGrp="1"/>
          </p:cNvSpPr>
          <p:nvPr>
            <p:ph type="sldNum" sz="quarter" idx="1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F6FD5047-1A8A-E1D6-27F4-FCD8E3C3A26F}"/>
              </a:ext>
            </a:extLst>
          </p:cNvPr>
          <p:cNvSpPr>
            <a:spLocks noGrp="1"/>
          </p:cNvSpPr>
          <p:nvPr>
            <p:ph type="sldNum" sz="quarter" idx="1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0" i="0" baseline="0">
                <a:latin typeface="Acumin Pro" panose="020B0504020202020204" pitchFamily="34" charset="77"/>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4F8A4017-B708-19A9-8A02-46AD1E50D8A8}"/>
              </a:ext>
            </a:extLst>
          </p:cNvPr>
          <p:cNvSpPr>
            <a:spLocks noGrp="1"/>
          </p:cNvSpPr>
          <p:nvPr>
            <p:ph type="sldNum" sz="quarter" idx="12"/>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76587232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351064" y="1543324"/>
            <a:ext cx="8450036" cy="4454706"/>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7" name="Purdue Logo" descr="Purdue Logo">
            <a:extLst>
              <a:ext uri="{FF2B5EF4-FFF2-40B4-BE49-F238E27FC236}">
                <a16:creationId xmlns:a16="http://schemas.microsoft.com/office/drawing/2014/main" id="{E5D3423E-06BB-9735-48C8-9AC2842045A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944A0A9E-3080-0B92-2013-27575F7EC0D4}"/>
              </a:ext>
            </a:extLst>
          </p:cNvPr>
          <p:cNvSpPr>
            <a:spLocks noGrp="1"/>
          </p:cNvSpPr>
          <p:nvPr>
            <p:ph type="sldNum" sz="quarter" idx="15"/>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5" y="1543324"/>
            <a:ext cx="4059877" cy="4390338"/>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4731868" y="1543324"/>
            <a:ext cx="4069232" cy="4390338"/>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4" name="Purdue Logo" descr="Purdue Logo">
            <a:extLst>
              <a:ext uri="{FF2B5EF4-FFF2-40B4-BE49-F238E27FC236}">
                <a16:creationId xmlns:a16="http://schemas.microsoft.com/office/drawing/2014/main" id="{EDABB844-3818-42EE-9372-04EA0739080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B92BCBBE-A418-AFB1-F723-5C3715955558}"/>
              </a:ext>
            </a:extLst>
          </p:cNvPr>
          <p:cNvSpPr>
            <a:spLocks noGrp="1"/>
          </p:cNvSpPr>
          <p:nvPr>
            <p:ph type="sldNum" sz="quarter" idx="14"/>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lvl1pPr fontAlgn="b">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6" y="1543324"/>
            <a:ext cx="2630674" cy="4390338"/>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3256663" y="1543324"/>
            <a:ext cx="2630674" cy="4390337"/>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6182353" y="1543323"/>
            <a:ext cx="2630674" cy="4390337"/>
          </a:xfrm>
        </p:spPr>
        <p:txBody>
          <a:bodyPr>
            <a:normAutofit/>
          </a:bodyPr>
          <a:lstStyle>
            <a:lvl1pPr>
              <a:defRPr sz="1800" b="0" i="0">
                <a:latin typeface="Acumin Pro" panose="020B0504020202020204" pitchFamily="34" charset="77"/>
              </a:defRPr>
            </a:lvl1pPr>
            <a:lvl2pPr>
              <a:defRPr sz="1700" b="0" i="0">
                <a:latin typeface="Acumin Pro" panose="020B0504020202020204" pitchFamily="34" charset="77"/>
              </a:defRPr>
            </a:lvl2pPr>
            <a:lvl3pPr>
              <a:defRPr sz="1600" b="0" i="0">
                <a:latin typeface="Acumin Pro" panose="020B0504020202020204" pitchFamily="34" charset="77"/>
              </a:defRPr>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1" i="0" baseline="0">
                <a:solidFill>
                  <a:schemeClr val="accent4">
                    <a:lumMod val="65000"/>
                  </a:schemeClr>
                </a:solidFill>
                <a:latin typeface="Acumin Pro Condensed Semibold" panose="020B0506020202020204" pitchFamily="34" charset="77"/>
              </a:defRPr>
            </a:lvl1pPr>
          </a:lstStyle>
          <a:p>
            <a:pPr lvl="0"/>
            <a:r>
              <a:rPr lang="en-US" dirty="0"/>
              <a:t>Click to add subhead</a:t>
            </a:r>
          </a:p>
        </p:txBody>
      </p:sp>
      <p:pic>
        <p:nvPicPr>
          <p:cNvPr id="5" name="Purdue Logo" descr="Purdue Logo">
            <a:extLst>
              <a:ext uri="{FF2B5EF4-FFF2-40B4-BE49-F238E27FC236}">
                <a16:creationId xmlns:a16="http://schemas.microsoft.com/office/drawing/2014/main" id="{ED36B521-DA27-439D-D385-E7825E54C24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46F840D0-E88A-37BE-FA74-58136B9C997C}"/>
              </a:ext>
            </a:extLst>
          </p:cNvPr>
          <p:cNvSpPr>
            <a:spLocks noGrp="1"/>
          </p:cNvSpPr>
          <p:nvPr>
            <p:ph type="sldNum" sz="quarter" idx="19"/>
          </p:nvPr>
        </p:nvSpPr>
        <p:spPr/>
        <p:txBody>
          <a:body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351064" y="385004"/>
            <a:ext cx="8450036" cy="589032"/>
          </a:xfrm>
          <a:prstGeom prst="rect">
            <a:avLst/>
          </a:prstGeom>
        </p:spPr>
        <p:txBody>
          <a:bodyPr vert="horz" lIns="91440" tIns="45720" rIns="91440" bIns="45720" rtlCol="0" anchor="ctr">
            <a:normAutofit/>
          </a:bodyPr>
          <a:lstStyle/>
          <a:p>
            <a:r>
              <a:rPr lang="en-US" dirty="0"/>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351064" y="1192696"/>
            <a:ext cx="8450036" cy="48379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Slide Number Placeholder 5">
            <a:extLst>
              <a:ext uri="{FF2B5EF4-FFF2-40B4-BE49-F238E27FC236}">
                <a16:creationId xmlns:a16="http://schemas.microsoft.com/office/drawing/2014/main" id="{BDA66893-89E8-EF8B-3E7B-547B74F7D336}"/>
              </a:ext>
            </a:extLst>
          </p:cNvPr>
          <p:cNvSpPr>
            <a:spLocks noGrp="1"/>
          </p:cNvSpPr>
          <p:nvPr>
            <p:ph type="sldNum" sz="quarter" idx="4"/>
          </p:nvPr>
        </p:nvSpPr>
        <p:spPr>
          <a:xfrm>
            <a:off x="7700963" y="6290433"/>
            <a:ext cx="11001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F018A-150B-E74E-9AD7-516E2398AAB9}" type="slidenum">
              <a:rPr lang="en-US" smtClean="0"/>
              <a:pPr/>
              <a:t>‹#›</a:t>
            </a:fld>
            <a:endParaRPr lang="en-US" dirty="0"/>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706" r:id="rId13"/>
    <p:sldLayoutId id="2147483705" r:id="rId14"/>
    <p:sldLayoutId id="2147483707" r:id="rId15"/>
    <p:sldLayoutId id="2147483713" r:id="rId16"/>
    <p:sldLayoutId id="2147483709" r:id="rId17"/>
    <p:sldLayoutId id="2147483710" r:id="rId18"/>
    <p:sldLayoutId id="2147483653" r:id="rId19"/>
    <p:sldLayoutId id="2147483690" r:id="rId20"/>
    <p:sldLayoutId id="2147483704" r:id="rId21"/>
    <p:sldLayoutId id="2147483692" r:id="rId22"/>
    <p:sldLayoutId id="2147483693" r:id="rId23"/>
    <p:sldLayoutId id="2147483691" r:id="rId24"/>
    <p:sldLayoutId id="2147483703" r:id="rId25"/>
  </p:sldLayoutIdLst>
  <p:hf hdr="0" dt="0"/>
  <p:txStyles>
    <p:titleStyle>
      <a:lvl1pPr algn="l" defTabSz="685800" rtl="0" eaLnBrk="1" fontAlgn="b" latinLnBrk="0" hangingPunct="1">
        <a:lnSpc>
          <a:spcPct val="90000"/>
        </a:lnSpc>
        <a:spcBef>
          <a:spcPct val="0"/>
        </a:spcBef>
        <a:buNone/>
        <a:defRPr lang="en-US" sz="3600" b="1" i="1" kern="1200" cap="none" baseline="0" dirty="0">
          <a:solidFill>
            <a:schemeClr val="tx1"/>
          </a:solidFill>
          <a:latin typeface="Acumin Pro Condensed" panose="020B0506020202020204" pitchFamily="34" charset="77"/>
          <a:ea typeface="+mj-ea"/>
          <a:cs typeface="+mj-cs"/>
        </a:defRPr>
      </a:lvl1pPr>
    </p:titleStyle>
    <p:bodyStyle>
      <a:lvl1pPr marL="171450" indent="-171450" algn="l" defTabSz="685800" rtl="0" eaLnBrk="1" latinLnBrk="0" hangingPunct="1">
        <a:lnSpc>
          <a:spcPct val="90000"/>
        </a:lnSpc>
        <a:spcBef>
          <a:spcPts val="750"/>
        </a:spcBef>
        <a:buFont typeface="Wingdings" pitchFamily="2" charset="2"/>
        <a:buChar char="§"/>
        <a:defRPr sz="1800" b="0" i="0" kern="1200" baseline="0">
          <a:solidFill>
            <a:schemeClr val="tx1"/>
          </a:solidFill>
          <a:latin typeface="Acumin Pro" panose="020B0504020202020204" pitchFamily="34" charset="77"/>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Acumin Pro" panose="020B0504020202020204" pitchFamily="34" charset="77"/>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Acumin Pro" panose="020B0504020202020204" pitchFamily="34" charset="77"/>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xiv.org/abs/1910.01108" TargetMode="Externa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615042" y="1193800"/>
            <a:ext cx="7586336" cy="534037"/>
          </a:xfrm>
        </p:spPr>
        <p:txBody>
          <a:bodyPr/>
          <a:lstStyle/>
          <a:p>
            <a:r>
              <a:rPr lang="en-US" dirty="0"/>
              <a:t>Natural Language Processing with Disaster Tweets</a:t>
            </a:r>
            <a:endParaRPr lang="en-US" b="1" dirty="0">
              <a:latin typeface="Acumin Pro Condensed Semibold" panose="020B0506020202020204" pitchFamily="34" charset="77"/>
            </a:endParaRPr>
          </a:p>
        </p:txBody>
      </p:sp>
      <p:sp>
        <p:nvSpPr>
          <p:cNvPr id="4" name="Text Placeholder 3">
            <a:extLst>
              <a:ext uri="{FF2B5EF4-FFF2-40B4-BE49-F238E27FC236}">
                <a16:creationId xmlns:a16="http://schemas.microsoft.com/office/drawing/2014/main" id="{0C218A17-096C-AED1-C745-D58ECF2EFEFF}"/>
              </a:ext>
            </a:extLst>
          </p:cNvPr>
          <p:cNvSpPr>
            <a:spLocks noGrp="1"/>
          </p:cNvSpPr>
          <p:nvPr>
            <p:ph type="body" sz="quarter" idx="11"/>
          </p:nvPr>
        </p:nvSpPr>
        <p:spPr>
          <a:xfrm>
            <a:off x="615042" y="2148770"/>
            <a:ext cx="7144105" cy="449263"/>
          </a:xfrm>
        </p:spPr>
        <p:txBody>
          <a:bodyPr/>
          <a:lstStyle/>
          <a:p>
            <a:r>
              <a:rPr lang="en-US" b="1" dirty="0"/>
              <a:t>Harshal Amin</a:t>
            </a:r>
          </a:p>
        </p:txBody>
      </p:sp>
      <p:pic>
        <p:nvPicPr>
          <p:cNvPr id="9" name="Picture 8">
            <a:extLst>
              <a:ext uri="{FF2B5EF4-FFF2-40B4-BE49-F238E27FC236}">
                <a16:creationId xmlns:a16="http://schemas.microsoft.com/office/drawing/2014/main" id="{C93ED20A-EA96-D4FF-9926-87F97FABABDC}"/>
              </a:ext>
            </a:extLst>
          </p:cNvPr>
          <p:cNvPicPr>
            <a:picLocks noChangeAspect="1"/>
          </p:cNvPicPr>
          <p:nvPr/>
        </p:nvPicPr>
        <p:blipFill>
          <a:blip r:embed="rId3"/>
          <a:stretch>
            <a:fillRect/>
          </a:stretch>
        </p:blipFill>
        <p:spPr>
          <a:xfrm>
            <a:off x="727584" y="2738316"/>
            <a:ext cx="6027254" cy="2649609"/>
          </a:xfrm>
          <a:prstGeom prst="rect">
            <a:avLst/>
          </a:prstGeom>
        </p:spPr>
      </p:pic>
    </p:spTree>
    <p:extLst>
      <p:ext uri="{BB962C8B-B14F-4D97-AF65-F5344CB8AC3E}">
        <p14:creationId xmlns:p14="http://schemas.microsoft.com/office/powerpoint/2010/main" val="415499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CBA-026F-7E96-546F-23B8813A83DA}"/>
              </a:ext>
            </a:extLst>
          </p:cNvPr>
          <p:cNvSpPr>
            <a:spLocks noGrp="1"/>
          </p:cNvSpPr>
          <p:nvPr>
            <p:ph type="title"/>
          </p:nvPr>
        </p:nvSpPr>
        <p:spPr>
          <a:xfrm>
            <a:off x="603803" y="1625043"/>
            <a:ext cx="5986234" cy="719757"/>
          </a:xfrm>
        </p:spPr>
        <p:txBody>
          <a:bodyPr/>
          <a:lstStyle/>
          <a:p>
            <a:r>
              <a:rPr lang="en-US" dirty="0"/>
              <a:t>Thank You</a:t>
            </a:r>
          </a:p>
        </p:txBody>
      </p:sp>
      <p:sp>
        <p:nvSpPr>
          <p:cNvPr id="3" name="TextBox 2">
            <a:extLst>
              <a:ext uri="{FF2B5EF4-FFF2-40B4-BE49-F238E27FC236}">
                <a16:creationId xmlns:a16="http://schemas.microsoft.com/office/drawing/2014/main" id="{AD4C95C5-877E-F542-89D2-AE557E011074}"/>
              </a:ext>
            </a:extLst>
          </p:cNvPr>
          <p:cNvSpPr txBox="1"/>
          <p:nvPr/>
        </p:nvSpPr>
        <p:spPr>
          <a:xfrm>
            <a:off x="365760" y="3082040"/>
            <a:ext cx="6224277" cy="3139321"/>
          </a:xfrm>
          <a:prstGeom prst="rect">
            <a:avLst/>
          </a:prstGeom>
          <a:noFill/>
        </p:spPr>
        <p:txBody>
          <a:bodyPr wrap="square" rtlCol="0">
            <a:spAutoFit/>
          </a:bodyPr>
          <a:lstStyle/>
          <a:p>
            <a:r>
              <a:rPr lang="en-US" dirty="0">
                <a:solidFill>
                  <a:schemeClr val="bg1"/>
                </a:solidFill>
              </a:rPr>
              <a:t>References-</a:t>
            </a:r>
            <a:br>
              <a:rPr lang="en-US" dirty="0">
                <a:solidFill>
                  <a:schemeClr val="bg1"/>
                </a:solidFill>
              </a:rPr>
            </a:br>
            <a:endParaRPr lang="en-US" dirty="0">
              <a:solidFill>
                <a:schemeClr val="bg1"/>
              </a:solidFill>
            </a:endParaRPr>
          </a:p>
          <a:p>
            <a:pPr marL="285750" indent="-285750">
              <a:buFont typeface="Arial" panose="020B0604020202020204" pitchFamily="34" charset="0"/>
              <a:buChar char="•"/>
            </a:pPr>
            <a:r>
              <a:rPr lang="en-US" i="1" dirty="0" err="1">
                <a:solidFill>
                  <a:schemeClr val="bg1"/>
                </a:solidFill>
              </a:rPr>
              <a:t>DistilBERT</a:t>
            </a:r>
            <a:r>
              <a:rPr lang="en-US" i="1" dirty="0">
                <a:solidFill>
                  <a:schemeClr val="bg1"/>
                </a:solidFill>
              </a:rPr>
              <a:t>, a distilled version of BERT: smaller, faster, cheaper and lighter</a:t>
            </a:r>
            <a:br>
              <a:rPr lang="en-US" i="1" dirty="0">
                <a:solidFill>
                  <a:schemeClr val="bg1"/>
                </a:solidFill>
              </a:rPr>
            </a:br>
            <a:r>
              <a:rPr lang="en-US" i="1" dirty="0">
                <a:solidFill>
                  <a:schemeClr val="bg1"/>
                </a:solidFill>
              </a:rPr>
              <a:t>https://arxiv.org/abs/1910.01108</a:t>
            </a:r>
            <a:br>
              <a:rPr lang="en-US" i="1" dirty="0">
                <a:solidFill>
                  <a:schemeClr val="bg1"/>
                </a:solidFill>
              </a:rPr>
            </a:br>
            <a:r>
              <a:rPr lang="en-US" i="1" dirty="0">
                <a:solidFill>
                  <a:schemeClr val="bg1"/>
                </a:solidFill>
              </a:rPr>
              <a:t> </a:t>
            </a:r>
            <a:r>
              <a:rPr lang="en-US" i="1" dirty="0">
                <a:solidFill>
                  <a:schemeClr val="bg1"/>
                </a:solidFill>
                <a:hlinkClick r:id="rId2"/>
              </a:rPr>
              <a:t>https://arxiv.org/abs/1910.01108</a:t>
            </a:r>
            <a:endParaRPr lang="en-US" i="1" dirty="0">
              <a:solidFill>
                <a:schemeClr val="bg1"/>
              </a:solidFill>
            </a:endParaRPr>
          </a:p>
          <a:p>
            <a:pPr marL="285750" indent="-285750">
              <a:buFont typeface="Arial" panose="020B0604020202020204" pitchFamily="34" charset="0"/>
              <a:buChar char="•"/>
            </a:pPr>
            <a:r>
              <a:rPr lang="en-US" dirty="0">
                <a:solidFill>
                  <a:schemeClr val="bg1"/>
                </a:solidFill>
              </a:rPr>
              <a:t>Is text preprocessing still worth the time? https://www.sciencedirect.com/science/article/pii/S0306437923001783</a:t>
            </a:r>
            <a:br>
              <a:rPr lang="en-US" dirty="0">
                <a:solidFill>
                  <a:schemeClr val="bg1"/>
                </a:solidFill>
              </a:rPr>
            </a:br>
            <a:br>
              <a:rPr lang="en-US"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355526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ABD-2630-AAFD-4B2D-2707BF554592}"/>
              </a:ext>
            </a:extLst>
          </p:cNvPr>
          <p:cNvSpPr>
            <a:spLocks noGrp="1"/>
          </p:cNvSpPr>
          <p:nvPr>
            <p:ph type="title"/>
          </p:nvPr>
        </p:nvSpPr>
        <p:spPr>
          <a:xfrm>
            <a:off x="654708" y="276526"/>
            <a:ext cx="7968787" cy="583733"/>
          </a:xfrm>
        </p:spPr>
        <p:txBody>
          <a:bodyPr/>
          <a:lstStyle/>
          <a:p>
            <a:r>
              <a:rPr lang="en-US" dirty="0"/>
              <a:t>AI for Crisis: Can NLP Save Lives?</a:t>
            </a:r>
          </a:p>
        </p:txBody>
      </p:sp>
      <p:sp>
        <p:nvSpPr>
          <p:cNvPr id="4" name="Text Placeholder 3">
            <a:extLst>
              <a:ext uri="{FF2B5EF4-FFF2-40B4-BE49-F238E27FC236}">
                <a16:creationId xmlns:a16="http://schemas.microsoft.com/office/drawing/2014/main" id="{797533F5-EB27-8279-D543-50906CCA21E2}"/>
              </a:ext>
            </a:extLst>
          </p:cNvPr>
          <p:cNvSpPr>
            <a:spLocks noGrp="1"/>
          </p:cNvSpPr>
          <p:nvPr>
            <p:ph type="body" sz="quarter" idx="11"/>
          </p:nvPr>
        </p:nvSpPr>
        <p:spPr>
          <a:xfrm>
            <a:off x="266571" y="1074107"/>
            <a:ext cx="7183861" cy="4709785"/>
          </a:xfrm>
        </p:spPr>
        <p:txBody>
          <a:bodyPr>
            <a:normAutofit/>
          </a:bodyPr>
          <a:lstStyle/>
          <a:p>
            <a:pPr>
              <a:lnSpc>
                <a:spcPct val="100000"/>
              </a:lnSpc>
            </a:pPr>
            <a:r>
              <a:rPr lang="en-US" b="1" dirty="0"/>
              <a:t>The Challenge: Identifying Real vs. Fake Disaster Tweets</a:t>
            </a:r>
            <a:br>
              <a:rPr lang="en-US" b="1" dirty="0"/>
            </a:br>
            <a:endParaRPr lang="en-US" dirty="0"/>
          </a:p>
          <a:p>
            <a:pPr marL="285750" indent="-285750">
              <a:lnSpc>
                <a:spcPct val="100000"/>
              </a:lnSpc>
              <a:buFont typeface="Arial" panose="020B0604020202020204" pitchFamily="34" charset="0"/>
              <a:buChar char="•"/>
            </a:pPr>
            <a:r>
              <a:rPr lang="en-US" b="1" dirty="0"/>
              <a:t>Social media is the first source of disaster updates</a:t>
            </a:r>
            <a:r>
              <a:rPr lang="en-US" dirty="0"/>
              <a:t>, but not all tweets are accurate. </a:t>
            </a:r>
            <a:r>
              <a:rPr lang="en-US" b="1" dirty="0"/>
              <a:t>False alarms create panic</a:t>
            </a:r>
            <a:r>
              <a:rPr lang="en-US" dirty="0"/>
              <a:t>, while ignoring real warnings can be catastrophic. How do we filter real disaster tweets from noise?</a:t>
            </a:r>
          </a:p>
          <a:p>
            <a:pPr marL="285750" indent="-285750">
              <a:lnSpc>
                <a:spcPct val="100000"/>
              </a:lnSpc>
              <a:buFont typeface="Arial" panose="020B0604020202020204" pitchFamily="34" charset="0"/>
              <a:buChar char="•"/>
            </a:pPr>
            <a:r>
              <a:rPr lang="en-US" b="1" dirty="0"/>
              <a:t>Emergency Responders </a:t>
            </a:r>
            <a:r>
              <a:rPr lang="en-US" dirty="0"/>
              <a:t>can prioritize real disaster reports. </a:t>
            </a:r>
            <a:r>
              <a:rPr lang="en-US" b="1" dirty="0"/>
              <a:t>News Agencies </a:t>
            </a:r>
            <a:r>
              <a:rPr lang="en-US" dirty="0"/>
              <a:t>can avoid spreading misinformation. </a:t>
            </a:r>
            <a:r>
              <a:rPr lang="en-US" b="1" dirty="0"/>
              <a:t>Government Agencies &amp; NGOs </a:t>
            </a:r>
            <a:r>
              <a:rPr lang="en-US" dirty="0"/>
              <a:t>can improve disaster relief coordination.</a:t>
            </a:r>
            <a:br>
              <a:rPr lang="en-US" dirty="0"/>
            </a:br>
            <a:br>
              <a:rPr lang="en-US" dirty="0"/>
            </a:br>
            <a:r>
              <a:rPr lang="en-US" i="1" dirty="0"/>
              <a:t>https://link.springer.com/article/10.1007/s13278-024-01308-8?</a:t>
            </a:r>
            <a:endParaRPr lang="en-US" dirty="0"/>
          </a:p>
          <a:p>
            <a:pPr>
              <a:buFont typeface="Arial" panose="020B0604020202020204" pitchFamily="34" charset="0"/>
              <a:buChar char="•"/>
            </a:pPr>
            <a:r>
              <a:rPr lang="en-US" b="1" dirty="0"/>
              <a:t>     Dataset: 10,000 tweets</a:t>
            </a:r>
            <a:r>
              <a:rPr lang="en-US" dirty="0"/>
              <a:t>, manually labeled as:</a:t>
            </a:r>
            <a:br>
              <a:rPr lang="en-US" dirty="0"/>
            </a:br>
            <a:br>
              <a:rPr lang="en-US" dirty="0"/>
            </a:br>
            <a:r>
              <a:rPr lang="en-US" dirty="0"/>
              <a:t>      </a:t>
            </a:r>
            <a:r>
              <a:rPr lang="en-IN" dirty="0"/>
              <a:t>🚨</a:t>
            </a:r>
            <a:r>
              <a:rPr lang="en-US" b="1" dirty="0"/>
              <a:t> Real Disasters</a:t>
            </a:r>
            <a:r>
              <a:rPr lang="en-US" dirty="0"/>
              <a:t> (e.g., "Massive earthquake hits Japan. 7.5 magnitude.")</a:t>
            </a:r>
          </a:p>
          <a:p>
            <a:r>
              <a:rPr lang="en-US" b="1" dirty="0"/>
              <a:t>      🚫 Not a Disaster</a:t>
            </a:r>
            <a:r>
              <a:rPr lang="en-US" dirty="0"/>
              <a:t> (e.g., "My phone battery died… total disaster! 😩")</a:t>
            </a:r>
          </a:p>
          <a:p>
            <a:r>
              <a:rPr lang="en-US" dirty="0"/>
              <a:t>       Additional Columns: id, keyword and location</a:t>
            </a:r>
            <a:br>
              <a:rPr lang="en-US" dirty="0"/>
            </a:br>
            <a:endParaRPr lang="en-US" dirty="0"/>
          </a:p>
          <a:p>
            <a:pPr marL="285750" indent="-285750">
              <a:buFont typeface="Arial" panose="020B0604020202020204" pitchFamily="34" charset="0"/>
              <a:buChar char="•"/>
            </a:pPr>
            <a:r>
              <a:rPr lang="en-US" dirty="0"/>
              <a:t>Tweets are short, informal, and sometimes sarcastic, making classification challenging.</a:t>
            </a:r>
          </a:p>
          <a:p>
            <a:endParaRPr lang="en-US" dirty="0"/>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55891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4A78C-5C54-C92F-24B8-B0FEDFA5FC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D645CD-1E95-A920-BE82-061E7215045E}"/>
              </a:ext>
            </a:extLst>
          </p:cNvPr>
          <p:cNvSpPr>
            <a:spLocks noGrp="1"/>
          </p:cNvSpPr>
          <p:nvPr>
            <p:ph type="title"/>
          </p:nvPr>
        </p:nvSpPr>
        <p:spPr/>
        <p:txBody>
          <a:bodyPr>
            <a:normAutofit/>
          </a:bodyPr>
          <a:lstStyle/>
          <a:p>
            <a:r>
              <a:rPr lang="en-US" dirty="0"/>
              <a:t>EDA</a:t>
            </a:r>
          </a:p>
        </p:txBody>
      </p:sp>
      <p:sp>
        <p:nvSpPr>
          <p:cNvPr id="2" name="Slide Number Placeholder 1">
            <a:extLst>
              <a:ext uri="{FF2B5EF4-FFF2-40B4-BE49-F238E27FC236}">
                <a16:creationId xmlns:a16="http://schemas.microsoft.com/office/drawing/2014/main" id="{8E453CFE-FC4B-5072-5F7F-E68E5A59CEF8}"/>
              </a:ext>
            </a:extLst>
          </p:cNvPr>
          <p:cNvSpPr>
            <a:spLocks noGrp="1"/>
          </p:cNvSpPr>
          <p:nvPr>
            <p:ph type="sldNum" sz="quarter" idx="14"/>
          </p:nvPr>
        </p:nvSpPr>
        <p:spPr/>
        <p:txBody>
          <a:bodyPr/>
          <a:lstStyle/>
          <a:p>
            <a:fld id="{85EF018A-150B-E74E-9AD7-516E2398AAB9}" type="slidenum">
              <a:rPr lang="en-US" smtClean="0"/>
              <a:pPr/>
              <a:t>3</a:t>
            </a:fld>
            <a:endParaRPr lang="en-US" dirty="0"/>
          </a:p>
        </p:txBody>
      </p:sp>
      <p:pic>
        <p:nvPicPr>
          <p:cNvPr id="5" name="Picture 4">
            <a:extLst>
              <a:ext uri="{FF2B5EF4-FFF2-40B4-BE49-F238E27FC236}">
                <a16:creationId xmlns:a16="http://schemas.microsoft.com/office/drawing/2014/main" id="{6A394325-8247-7E24-3469-620DB53B4C28}"/>
              </a:ext>
            </a:extLst>
          </p:cNvPr>
          <p:cNvPicPr>
            <a:picLocks noChangeAspect="1"/>
          </p:cNvPicPr>
          <p:nvPr/>
        </p:nvPicPr>
        <p:blipFill>
          <a:blip r:embed="rId3"/>
          <a:stretch>
            <a:fillRect/>
          </a:stretch>
        </p:blipFill>
        <p:spPr>
          <a:xfrm>
            <a:off x="798302" y="1017622"/>
            <a:ext cx="7507387" cy="1743075"/>
          </a:xfrm>
          <a:prstGeom prst="rect">
            <a:avLst/>
          </a:prstGeom>
        </p:spPr>
      </p:pic>
      <p:pic>
        <p:nvPicPr>
          <p:cNvPr id="7" name="Picture 6">
            <a:extLst>
              <a:ext uri="{FF2B5EF4-FFF2-40B4-BE49-F238E27FC236}">
                <a16:creationId xmlns:a16="http://schemas.microsoft.com/office/drawing/2014/main" id="{54FF5CA5-5668-E9DA-14AF-D0897E8D40E4}"/>
              </a:ext>
            </a:extLst>
          </p:cNvPr>
          <p:cNvPicPr>
            <a:picLocks noChangeAspect="1"/>
          </p:cNvPicPr>
          <p:nvPr/>
        </p:nvPicPr>
        <p:blipFill>
          <a:blip r:embed="rId4"/>
          <a:stretch>
            <a:fillRect/>
          </a:stretch>
        </p:blipFill>
        <p:spPr>
          <a:xfrm>
            <a:off x="193577" y="2760697"/>
            <a:ext cx="4352925" cy="2914650"/>
          </a:xfrm>
          <a:prstGeom prst="rect">
            <a:avLst/>
          </a:prstGeom>
        </p:spPr>
      </p:pic>
      <p:pic>
        <p:nvPicPr>
          <p:cNvPr id="15" name="Picture 14">
            <a:extLst>
              <a:ext uri="{FF2B5EF4-FFF2-40B4-BE49-F238E27FC236}">
                <a16:creationId xmlns:a16="http://schemas.microsoft.com/office/drawing/2014/main" id="{32ED46D4-09E1-051D-ECE4-06F16B28546F}"/>
              </a:ext>
            </a:extLst>
          </p:cNvPr>
          <p:cNvPicPr>
            <a:picLocks noChangeAspect="1"/>
          </p:cNvPicPr>
          <p:nvPr/>
        </p:nvPicPr>
        <p:blipFill>
          <a:blip r:embed="rId5"/>
          <a:stretch>
            <a:fillRect/>
          </a:stretch>
        </p:blipFill>
        <p:spPr>
          <a:xfrm>
            <a:off x="4384577" y="2760697"/>
            <a:ext cx="4686300" cy="3171825"/>
          </a:xfrm>
          <a:prstGeom prst="rect">
            <a:avLst/>
          </a:prstGeom>
        </p:spPr>
      </p:pic>
    </p:spTree>
    <p:extLst>
      <p:ext uri="{BB962C8B-B14F-4D97-AF65-F5344CB8AC3E}">
        <p14:creationId xmlns:p14="http://schemas.microsoft.com/office/powerpoint/2010/main" val="367028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A4E9E-BFFB-637F-8142-02087FA1FB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E21280C-46A1-C403-7BEA-79938CC84709}"/>
              </a:ext>
            </a:extLst>
          </p:cNvPr>
          <p:cNvSpPr>
            <a:spLocks noGrp="1"/>
          </p:cNvSpPr>
          <p:nvPr>
            <p:ph type="title"/>
          </p:nvPr>
        </p:nvSpPr>
        <p:spPr/>
        <p:txBody>
          <a:bodyPr>
            <a:normAutofit/>
          </a:bodyPr>
          <a:lstStyle/>
          <a:p>
            <a:r>
              <a:rPr lang="en-US" dirty="0"/>
              <a:t>EDA</a:t>
            </a:r>
          </a:p>
        </p:txBody>
      </p:sp>
      <p:sp>
        <p:nvSpPr>
          <p:cNvPr id="2" name="Slide Number Placeholder 1">
            <a:extLst>
              <a:ext uri="{FF2B5EF4-FFF2-40B4-BE49-F238E27FC236}">
                <a16:creationId xmlns:a16="http://schemas.microsoft.com/office/drawing/2014/main" id="{7D650CD0-FBB9-34CB-C2F9-04FC6EB9F286}"/>
              </a:ext>
            </a:extLst>
          </p:cNvPr>
          <p:cNvSpPr>
            <a:spLocks noGrp="1"/>
          </p:cNvSpPr>
          <p:nvPr>
            <p:ph type="sldNum" sz="quarter" idx="14"/>
          </p:nvPr>
        </p:nvSpPr>
        <p:spPr/>
        <p:txBody>
          <a:bodyPr/>
          <a:lstStyle/>
          <a:p>
            <a:fld id="{85EF018A-150B-E74E-9AD7-516E2398AAB9}" type="slidenum">
              <a:rPr lang="en-US" smtClean="0"/>
              <a:pPr/>
              <a:t>4</a:t>
            </a:fld>
            <a:endParaRPr lang="en-US" dirty="0"/>
          </a:p>
        </p:txBody>
      </p:sp>
      <p:pic>
        <p:nvPicPr>
          <p:cNvPr id="6" name="Picture 5">
            <a:extLst>
              <a:ext uri="{FF2B5EF4-FFF2-40B4-BE49-F238E27FC236}">
                <a16:creationId xmlns:a16="http://schemas.microsoft.com/office/drawing/2014/main" id="{F7F74FEB-4723-40C1-B98B-1DA611F6F20B}"/>
              </a:ext>
            </a:extLst>
          </p:cNvPr>
          <p:cNvPicPr>
            <a:picLocks noChangeAspect="1"/>
          </p:cNvPicPr>
          <p:nvPr/>
        </p:nvPicPr>
        <p:blipFill>
          <a:blip r:embed="rId3"/>
          <a:stretch>
            <a:fillRect/>
          </a:stretch>
        </p:blipFill>
        <p:spPr>
          <a:xfrm>
            <a:off x="4034057" y="4498426"/>
            <a:ext cx="3666906" cy="2359574"/>
          </a:xfrm>
          <a:prstGeom prst="rect">
            <a:avLst/>
          </a:prstGeom>
        </p:spPr>
      </p:pic>
      <p:pic>
        <p:nvPicPr>
          <p:cNvPr id="9" name="Picture 8">
            <a:extLst>
              <a:ext uri="{FF2B5EF4-FFF2-40B4-BE49-F238E27FC236}">
                <a16:creationId xmlns:a16="http://schemas.microsoft.com/office/drawing/2014/main" id="{AC42C026-13DF-F4B3-C061-38354AEA1783}"/>
              </a:ext>
            </a:extLst>
          </p:cNvPr>
          <p:cNvPicPr>
            <a:picLocks noChangeAspect="1"/>
          </p:cNvPicPr>
          <p:nvPr/>
        </p:nvPicPr>
        <p:blipFill>
          <a:blip r:embed="rId4"/>
          <a:stretch>
            <a:fillRect/>
          </a:stretch>
        </p:blipFill>
        <p:spPr>
          <a:xfrm>
            <a:off x="8164" y="974036"/>
            <a:ext cx="6791325" cy="3419475"/>
          </a:xfrm>
          <a:prstGeom prst="rect">
            <a:avLst/>
          </a:prstGeom>
        </p:spPr>
      </p:pic>
    </p:spTree>
    <p:extLst>
      <p:ext uri="{BB962C8B-B14F-4D97-AF65-F5344CB8AC3E}">
        <p14:creationId xmlns:p14="http://schemas.microsoft.com/office/powerpoint/2010/main" val="134868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42E0D-15A1-7DE5-BEE6-EA7D377D5F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D1712F-C59F-8A77-1FB4-09BC2FC2A994}"/>
              </a:ext>
            </a:extLst>
          </p:cNvPr>
          <p:cNvSpPr>
            <a:spLocks noGrp="1"/>
          </p:cNvSpPr>
          <p:nvPr>
            <p:ph type="title"/>
          </p:nvPr>
        </p:nvSpPr>
        <p:spPr/>
        <p:txBody>
          <a:bodyPr>
            <a:normAutofit/>
          </a:bodyPr>
          <a:lstStyle/>
          <a:p>
            <a:r>
              <a:rPr lang="en-US" dirty="0"/>
              <a:t>EDA</a:t>
            </a:r>
          </a:p>
        </p:txBody>
      </p:sp>
      <p:sp>
        <p:nvSpPr>
          <p:cNvPr id="2" name="Slide Number Placeholder 1">
            <a:extLst>
              <a:ext uri="{FF2B5EF4-FFF2-40B4-BE49-F238E27FC236}">
                <a16:creationId xmlns:a16="http://schemas.microsoft.com/office/drawing/2014/main" id="{8A3F03A3-4628-C345-DA6A-4FE2851A5521}"/>
              </a:ext>
            </a:extLst>
          </p:cNvPr>
          <p:cNvSpPr>
            <a:spLocks noGrp="1"/>
          </p:cNvSpPr>
          <p:nvPr>
            <p:ph type="sldNum" sz="quarter" idx="14"/>
          </p:nvPr>
        </p:nvSpPr>
        <p:spPr/>
        <p:txBody>
          <a:bodyPr/>
          <a:lstStyle/>
          <a:p>
            <a:fld id="{85EF018A-150B-E74E-9AD7-516E2398AAB9}" type="slidenum">
              <a:rPr lang="en-US" smtClean="0"/>
              <a:pPr/>
              <a:t>5</a:t>
            </a:fld>
            <a:endParaRPr lang="en-US" dirty="0"/>
          </a:p>
        </p:txBody>
      </p:sp>
      <p:pic>
        <p:nvPicPr>
          <p:cNvPr id="5" name="Picture 4">
            <a:extLst>
              <a:ext uri="{FF2B5EF4-FFF2-40B4-BE49-F238E27FC236}">
                <a16:creationId xmlns:a16="http://schemas.microsoft.com/office/drawing/2014/main" id="{CACD8A45-D2E7-C961-8BA5-13B3C37B7814}"/>
              </a:ext>
            </a:extLst>
          </p:cNvPr>
          <p:cNvPicPr>
            <a:picLocks noChangeAspect="1"/>
          </p:cNvPicPr>
          <p:nvPr/>
        </p:nvPicPr>
        <p:blipFill>
          <a:blip r:embed="rId3"/>
          <a:stretch>
            <a:fillRect/>
          </a:stretch>
        </p:blipFill>
        <p:spPr>
          <a:xfrm>
            <a:off x="973308" y="1508246"/>
            <a:ext cx="6972300" cy="3419475"/>
          </a:xfrm>
          <a:prstGeom prst="rect">
            <a:avLst/>
          </a:prstGeom>
        </p:spPr>
      </p:pic>
    </p:spTree>
    <p:extLst>
      <p:ext uri="{BB962C8B-B14F-4D97-AF65-F5344CB8AC3E}">
        <p14:creationId xmlns:p14="http://schemas.microsoft.com/office/powerpoint/2010/main" val="41763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D3955-5054-8719-10E4-ECC1D5F0623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208A891-6BEF-82E9-8578-BE6297A8D038}"/>
              </a:ext>
            </a:extLst>
          </p:cNvPr>
          <p:cNvSpPr>
            <a:spLocks noGrp="1"/>
          </p:cNvSpPr>
          <p:nvPr>
            <p:ph type="body" sz="quarter" idx="10"/>
          </p:nvPr>
        </p:nvSpPr>
        <p:spPr/>
        <p:txBody>
          <a:bodyPr/>
          <a:lstStyle/>
          <a:p>
            <a:r>
              <a:rPr lang="en-US" dirty="0"/>
              <a:t>Regression</a:t>
            </a:r>
            <a:endParaRPr lang="en-IN" dirty="0"/>
          </a:p>
        </p:txBody>
      </p:sp>
      <p:sp>
        <p:nvSpPr>
          <p:cNvPr id="3" name="Text Placeholder 2">
            <a:extLst>
              <a:ext uri="{FF2B5EF4-FFF2-40B4-BE49-F238E27FC236}">
                <a16:creationId xmlns:a16="http://schemas.microsoft.com/office/drawing/2014/main" id="{A9952759-F202-8920-AFE1-99B252850A20}"/>
              </a:ext>
            </a:extLst>
          </p:cNvPr>
          <p:cNvSpPr>
            <a:spLocks noGrp="1"/>
          </p:cNvSpPr>
          <p:nvPr>
            <p:ph type="body" sz="quarter" idx="13"/>
          </p:nvPr>
        </p:nvSpPr>
        <p:spPr/>
        <p:txBody>
          <a:bodyPr/>
          <a:lstStyle/>
          <a:p>
            <a:r>
              <a:rPr lang="en-US" dirty="0"/>
              <a:t>Neural Network</a:t>
            </a:r>
            <a:endParaRPr lang="en-IN" dirty="0"/>
          </a:p>
        </p:txBody>
      </p:sp>
      <p:sp>
        <p:nvSpPr>
          <p:cNvPr id="4" name="Text Placeholder 3">
            <a:extLst>
              <a:ext uri="{FF2B5EF4-FFF2-40B4-BE49-F238E27FC236}">
                <a16:creationId xmlns:a16="http://schemas.microsoft.com/office/drawing/2014/main" id="{0F269E52-AB23-32E6-62E4-7C65EA678830}"/>
              </a:ext>
            </a:extLst>
          </p:cNvPr>
          <p:cNvSpPr>
            <a:spLocks noGrp="1"/>
          </p:cNvSpPr>
          <p:nvPr>
            <p:ph type="body" sz="quarter" idx="16"/>
          </p:nvPr>
        </p:nvSpPr>
        <p:spPr/>
        <p:txBody>
          <a:bodyPr/>
          <a:lstStyle/>
          <a:p>
            <a:r>
              <a:rPr lang="en-US" dirty="0"/>
              <a:t>BERT</a:t>
            </a:r>
            <a:endParaRPr lang="en-IN" dirty="0"/>
          </a:p>
        </p:txBody>
      </p:sp>
      <p:sp>
        <p:nvSpPr>
          <p:cNvPr id="5" name="Text Placeholder 4">
            <a:extLst>
              <a:ext uri="{FF2B5EF4-FFF2-40B4-BE49-F238E27FC236}">
                <a16:creationId xmlns:a16="http://schemas.microsoft.com/office/drawing/2014/main" id="{CECD5AD9-7E0F-E8D8-F7F2-505C04C4900C}"/>
              </a:ext>
            </a:extLst>
          </p:cNvPr>
          <p:cNvSpPr>
            <a:spLocks noGrp="1"/>
          </p:cNvSpPr>
          <p:nvPr>
            <p:ph type="body" sz="half" idx="2"/>
          </p:nvPr>
        </p:nvSpPr>
        <p:spPr>
          <a:xfrm>
            <a:off x="810261" y="1786053"/>
            <a:ext cx="2213372" cy="3547329"/>
          </a:xfrm>
        </p:spPr>
        <p:txBody>
          <a:bodyPr>
            <a:noAutofit/>
          </a:bodyPr>
          <a:lstStyle/>
          <a:p>
            <a:pPr marL="285750" indent="-285750">
              <a:buFont typeface="Arial" panose="020B0604020202020204" pitchFamily="34" charset="0"/>
              <a:buChar char="•"/>
            </a:pPr>
            <a:r>
              <a:rPr lang="en-US" b="1" dirty="0"/>
              <a:t>66-68% accuracy</a:t>
            </a:r>
            <a:r>
              <a:rPr lang="en-US" dirty="0"/>
              <a:t> – Regression-based models fail to capture semantic meaning, treating words as independent entities.</a:t>
            </a:r>
          </a:p>
          <a:p>
            <a:pPr marL="285750" indent="-285750">
              <a:buFont typeface="Arial" panose="020B0604020202020204" pitchFamily="34" charset="0"/>
              <a:buChar char="•"/>
            </a:pPr>
            <a:r>
              <a:rPr lang="en-US" dirty="0"/>
              <a:t> They struggle with phrases like </a:t>
            </a:r>
            <a:r>
              <a:rPr lang="en-US" b="1" dirty="0"/>
              <a:t>"not a disaster" vs. "this is a disaster"</a:t>
            </a:r>
            <a:r>
              <a:rPr lang="en-US" dirty="0"/>
              <a:t>, which require contextual understanding. </a:t>
            </a:r>
          </a:p>
          <a:p>
            <a:pPr marL="285750" indent="-285750">
              <a:buFont typeface="Arial" panose="020B0604020202020204" pitchFamily="34" charset="0"/>
              <a:buChar char="•"/>
            </a:pPr>
            <a:r>
              <a:rPr lang="en-US" dirty="0"/>
              <a:t>While faster to train, they rely heavily on feature engineering (e.g., sentiment scores) and lack generalization for text-heavy tasks</a:t>
            </a:r>
            <a:r>
              <a:rPr lang="en-US" sz="1600" dirty="0"/>
              <a:t>.</a:t>
            </a:r>
            <a:endParaRPr lang="en-IN" sz="1200" dirty="0"/>
          </a:p>
        </p:txBody>
      </p:sp>
      <p:sp>
        <p:nvSpPr>
          <p:cNvPr id="6" name="Text Placeholder 5">
            <a:extLst>
              <a:ext uri="{FF2B5EF4-FFF2-40B4-BE49-F238E27FC236}">
                <a16:creationId xmlns:a16="http://schemas.microsoft.com/office/drawing/2014/main" id="{340F2205-4BCE-30C3-4156-3ED3DCB605D9}"/>
              </a:ext>
            </a:extLst>
          </p:cNvPr>
          <p:cNvSpPr>
            <a:spLocks noGrp="1"/>
          </p:cNvSpPr>
          <p:nvPr>
            <p:ph type="body" sz="half" idx="24"/>
          </p:nvPr>
        </p:nvSpPr>
        <p:spPr>
          <a:xfrm>
            <a:off x="3453661" y="1841375"/>
            <a:ext cx="2213372" cy="3547329"/>
          </a:xfrm>
        </p:spPr>
        <p:txBody>
          <a:bodyPr>
            <a:normAutofit fontScale="85000" lnSpcReduction="20000"/>
          </a:bodyPr>
          <a:lstStyle/>
          <a:p>
            <a:pPr marL="285750" indent="-285750">
              <a:buFont typeface="Arial" panose="020B0604020202020204" pitchFamily="34" charset="0"/>
              <a:buChar char="•"/>
            </a:pPr>
            <a:r>
              <a:rPr lang="en-US" sz="1600" b="1" dirty="0"/>
              <a:t>73% accuracy</a:t>
            </a:r>
            <a:r>
              <a:rPr lang="en-US" sz="1600" dirty="0"/>
              <a:t>- Deep NNs capture </a:t>
            </a:r>
            <a:r>
              <a:rPr lang="en-US" sz="1600" b="1" dirty="0"/>
              <a:t>non-linear word relationships</a:t>
            </a:r>
            <a:r>
              <a:rPr lang="en-US" sz="1600" dirty="0"/>
              <a:t> but ignore sequential word order, limiting their ability to understand context. </a:t>
            </a:r>
          </a:p>
          <a:p>
            <a:pPr marL="285750" indent="-285750">
              <a:buFont typeface="Arial" panose="020B0604020202020204" pitchFamily="34" charset="0"/>
              <a:buChar char="•"/>
            </a:pPr>
            <a:r>
              <a:rPr lang="en-US" sz="1600" dirty="0"/>
              <a:t>They require </a:t>
            </a:r>
            <a:r>
              <a:rPr lang="en-US" sz="1600" b="1" dirty="0"/>
              <a:t>large datasets</a:t>
            </a:r>
            <a:r>
              <a:rPr lang="en-US" sz="1600" dirty="0"/>
              <a:t> to generalize well, unlike BERT, which benefits from transfer learning. </a:t>
            </a:r>
          </a:p>
          <a:p>
            <a:pPr marL="285750" indent="-285750">
              <a:buFont typeface="Arial" panose="020B0604020202020204" pitchFamily="34" charset="0"/>
              <a:buChar char="•"/>
            </a:pPr>
            <a:r>
              <a:rPr lang="en-US" sz="1600" dirty="0"/>
              <a:t>Without pre-training, they struggle with </a:t>
            </a:r>
            <a:r>
              <a:rPr lang="en-US" sz="1600" b="1" dirty="0"/>
              <a:t>sarcasm and unseen phrases</a:t>
            </a:r>
            <a:r>
              <a:rPr lang="en-US" sz="1600" dirty="0"/>
              <a:t>, making them less reliable for social media text.</a:t>
            </a:r>
          </a:p>
          <a:p>
            <a:pPr marL="285750" indent="-285750">
              <a:buFont typeface="Arial" panose="020B0604020202020204" pitchFamily="34" charset="0"/>
              <a:buChar char="•"/>
            </a:pPr>
            <a:r>
              <a:rPr lang="en-US" sz="1600" dirty="0"/>
              <a:t>Rank: 200+</a:t>
            </a:r>
            <a:endParaRPr lang="en-IN" dirty="0"/>
          </a:p>
          <a:p>
            <a:endParaRPr lang="en-IN" dirty="0"/>
          </a:p>
        </p:txBody>
      </p:sp>
      <p:sp>
        <p:nvSpPr>
          <p:cNvPr id="10" name="Text Placeholder 9">
            <a:extLst>
              <a:ext uri="{FF2B5EF4-FFF2-40B4-BE49-F238E27FC236}">
                <a16:creationId xmlns:a16="http://schemas.microsoft.com/office/drawing/2014/main" id="{B8ADC1AA-E203-F8F0-EC1A-81567D3AD01D}"/>
              </a:ext>
            </a:extLst>
          </p:cNvPr>
          <p:cNvSpPr>
            <a:spLocks noGrp="1"/>
          </p:cNvSpPr>
          <p:nvPr>
            <p:ph type="body" sz="half" idx="25"/>
          </p:nvPr>
        </p:nvSpPr>
        <p:spPr>
          <a:xfrm>
            <a:off x="6097061" y="1841375"/>
            <a:ext cx="2213372" cy="3547329"/>
          </a:xfrm>
        </p:spPr>
        <p:txBody>
          <a:bodyPr>
            <a:normAutofit fontScale="92500" lnSpcReduction="20000"/>
          </a:bodyPr>
          <a:lstStyle/>
          <a:p>
            <a:pPr marL="285750" indent="-285750">
              <a:buFont typeface="Arial" panose="020B0604020202020204" pitchFamily="34" charset="0"/>
              <a:buChar char="•"/>
            </a:pPr>
            <a:r>
              <a:rPr lang="en-US" sz="1600" b="1" dirty="0"/>
              <a:t>BERT (F1: 0.82) significantly outperforms</a:t>
            </a:r>
            <a:r>
              <a:rPr lang="en-US" sz="1600" dirty="0"/>
              <a:t> others by leveraging </a:t>
            </a:r>
            <a:r>
              <a:rPr lang="en-US" sz="1600" b="1" dirty="0"/>
              <a:t>self-attention to capture bidirectional context</a:t>
            </a:r>
            <a:r>
              <a:rPr lang="en-US" sz="1600" dirty="0"/>
              <a:t>, crucial for disaster-related tweets with negation and sentiment. </a:t>
            </a:r>
          </a:p>
          <a:p>
            <a:pPr marL="285750" indent="-285750">
              <a:buFont typeface="Arial" panose="020B0604020202020204" pitchFamily="34" charset="0"/>
              <a:buChar char="•"/>
            </a:pPr>
            <a:r>
              <a:rPr lang="en-US" sz="1600" dirty="0"/>
              <a:t>However, it is </a:t>
            </a:r>
            <a:r>
              <a:rPr lang="en-US" sz="1600" b="1" dirty="0"/>
              <a:t>computationally expensive</a:t>
            </a:r>
            <a:r>
              <a:rPr lang="en-US" sz="1600" dirty="0"/>
              <a:t>, requiring </a:t>
            </a:r>
            <a:r>
              <a:rPr lang="en-US" sz="1600" b="1" dirty="0"/>
              <a:t>longer training times (176s/step)</a:t>
            </a:r>
            <a:r>
              <a:rPr lang="en-US" sz="1600" dirty="0"/>
              <a:t> due to token-level processing, making it resource-intensive for large datasets.</a:t>
            </a:r>
          </a:p>
          <a:p>
            <a:pPr marL="285750" indent="-285750">
              <a:buFont typeface="Arial" panose="020B0604020202020204" pitchFamily="34" charset="0"/>
              <a:buChar char="•"/>
            </a:pPr>
            <a:r>
              <a:rPr lang="en-US" sz="1600" dirty="0"/>
              <a:t>Rank: 40s</a:t>
            </a:r>
            <a:endParaRPr lang="en-IN" sz="1200" dirty="0"/>
          </a:p>
        </p:txBody>
      </p:sp>
      <p:sp>
        <p:nvSpPr>
          <p:cNvPr id="12" name="Slide Number Placeholder 11">
            <a:extLst>
              <a:ext uri="{FF2B5EF4-FFF2-40B4-BE49-F238E27FC236}">
                <a16:creationId xmlns:a16="http://schemas.microsoft.com/office/drawing/2014/main" id="{B7219168-BBAF-FA83-6374-701EC68077BA}"/>
              </a:ext>
            </a:extLst>
          </p:cNvPr>
          <p:cNvSpPr>
            <a:spLocks noGrp="1"/>
          </p:cNvSpPr>
          <p:nvPr>
            <p:ph type="sldNum" sz="quarter" idx="26"/>
          </p:nvPr>
        </p:nvSpPr>
        <p:spPr/>
        <p:txBody>
          <a:bodyPr/>
          <a:lstStyle/>
          <a:p>
            <a:fld id="{85EF018A-150B-E74E-9AD7-516E2398AAB9}" type="slidenum">
              <a:rPr lang="en-US" smtClean="0"/>
              <a:pPr/>
              <a:t>6</a:t>
            </a:fld>
            <a:endParaRPr lang="en-US" dirty="0"/>
          </a:p>
        </p:txBody>
      </p:sp>
      <p:sp>
        <p:nvSpPr>
          <p:cNvPr id="13" name="Title 1">
            <a:extLst>
              <a:ext uri="{FF2B5EF4-FFF2-40B4-BE49-F238E27FC236}">
                <a16:creationId xmlns:a16="http://schemas.microsoft.com/office/drawing/2014/main" id="{C02CAF1D-B0C7-A170-2F43-58FA091C831E}"/>
              </a:ext>
            </a:extLst>
          </p:cNvPr>
          <p:cNvSpPr>
            <a:spLocks noGrp="1"/>
          </p:cNvSpPr>
          <p:nvPr>
            <p:ph type="title"/>
          </p:nvPr>
        </p:nvSpPr>
        <p:spPr>
          <a:xfrm>
            <a:off x="677435" y="364279"/>
            <a:ext cx="8450262" cy="588962"/>
          </a:xfrm>
        </p:spPr>
        <p:txBody>
          <a:bodyPr/>
          <a:lstStyle/>
          <a:p>
            <a:r>
              <a:rPr lang="en-IN" dirty="0"/>
              <a:t>Why BERT?</a:t>
            </a:r>
          </a:p>
        </p:txBody>
      </p:sp>
      <p:sp>
        <p:nvSpPr>
          <p:cNvPr id="14" name="Text Placeholder 12">
            <a:extLst>
              <a:ext uri="{FF2B5EF4-FFF2-40B4-BE49-F238E27FC236}">
                <a16:creationId xmlns:a16="http://schemas.microsoft.com/office/drawing/2014/main" id="{D77CCBF1-D7F9-A45A-78D4-20B86B766E47}"/>
              </a:ext>
            </a:extLst>
          </p:cNvPr>
          <p:cNvSpPr txBox="1">
            <a:spLocks/>
          </p:cNvSpPr>
          <p:nvPr/>
        </p:nvSpPr>
        <p:spPr>
          <a:xfrm>
            <a:off x="571500" y="876949"/>
            <a:ext cx="8458200" cy="365760"/>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pitchFamily="2" charset="2"/>
              <a:buNone/>
              <a:defRPr sz="1800" b="0" i="0" kern="1200" baseline="0">
                <a:solidFill>
                  <a:schemeClr val="tx1"/>
                </a:solidFill>
                <a:latin typeface="Acumin Pro" panose="020B0504020202020204" pitchFamily="34" charset="77"/>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Acumin Pro" panose="020B0504020202020204" pitchFamily="34" charset="77"/>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Acumin Pro" panose="020B0504020202020204" pitchFamily="34" charset="77"/>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b="1" dirty="0">
                <a:solidFill>
                  <a:schemeClr val="accent4">
                    <a:lumMod val="65000"/>
                  </a:schemeClr>
                </a:solidFill>
                <a:latin typeface="Acumin Pro Condensed Semibold" panose="020B0506020202020204" pitchFamily="34" charset="77"/>
              </a:rPr>
              <a:t>Why certain models underperformed.</a:t>
            </a:r>
            <a:endParaRPr lang="en-IN" sz="2000" b="1" dirty="0">
              <a:solidFill>
                <a:schemeClr val="accent4">
                  <a:lumMod val="65000"/>
                </a:schemeClr>
              </a:solidFill>
              <a:latin typeface="Acumin Pro Condensed Semibold" panose="020B0506020202020204" pitchFamily="34" charset="77"/>
            </a:endParaRPr>
          </a:p>
        </p:txBody>
      </p:sp>
    </p:spTree>
    <p:extLst>
      <p:ext uri="{BB962C8B-B14F-4D97-AF65-F5344CB8AC3E}">
        <p14:creationId xmlns:p14="http://schemas.microsoft.com/office/powerpoint/2010/main" val="136587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3595-50E3-FEB3-3DB9-3379789F59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D90B45-B801-EE3D-0061-F9E3C25BB781}"/>
              </a:ext>
            </a:extLst>
          </p:cNvPr>
          <p:cNvSpPr>
            <a:spLocks noGrp="1"/>
          </p:cNvSpPr>
          <p:nvPr>
            <p:ph type="title"/>
          </p:nvPr>
        </p:nvSpPr>
        <p:spPr>
          <a:xfrm>
            <a:off x="469922" y="365259"/>
            <a:ext cx="8450036" cy="589032"/>
          </a:xfrm>
        </p:spPr>
        <p:txBody>
          <a:bodyPr>
            <a:normAutofit/>
          </a:bodyPr>
          <a:lstStyle/>
          <a:p>
            <a:r>
              <a:rPr lang="en-IN" dirty="0"/>
              <a:t>Inner Workings of BERT</a:t>
            </a:r>
            <a:endParaRPr lang="en-US" dirty="0"/>
          </a:p>
        </p:txBody>
      </p:sp>
      <p:sp>
        <p:nvSpPr>
          <p:cNvPr id="5" name="Slide Number Placeholder 4">
            <a:extLst>
              <a:ext uri="{FF2B5EF4-FFF2-40B4-BE49-F238E27FC236}">
                <a16:creationId xmlns:a16="http://schemas.microsoft.com/office/drawing/2014/main" id="{58341E78-6F75-835C-703F-AC7B7AF35B1F}"/>
              </a:ext>
            </a:extLst>
          </p:cNvPr>
          <p:cNvSpPr>
            <a:spLocks noGrp="1"/>
          </p:cNvSpPr>
          <p:nvPr>
            <p:ph type="sldNum" sz="quarter" idx="15"/>
          </p:nvPr>
        </p:nvSpPr>
        <p:spPr/>
        <p:txBody>
          <a:bodyPr/>
          <a:lstStyle/>
          <a:p>
            <a:fld id="{85EF018A-150B-E74E-9AD7-516E2398AAB9}" type="slidenum">
              <a:rPr lang="en-US" smtClean="0"/>
              <a:pPr/>
              <a:t>7</a:t>
            </a:fld>
            <a:endParaRPr lang="en-US" dirty="0"/>
          </a:p>
        </p:txBody>
      </p:sp>
      <p:sp>
        <p:nvSpPr>
          <p:cNvPr id="10" name="Text Placeholder 9">
            <a:extLst>
              <a:ext uri="{FF2B5EF4-FFF2-40B4-BE49-F238E27FC236}">
                <a16:creationId xmlns:a16="http://schemas.microsoft.com/office/drawing/2014/main" id="{20FE3769-0887-BEAE-2B4E-688694E73A89}"/>
              </a:ext>
            </a:extLst>
          </p:cNvPr>
          <p:cNvSpPr>
            <a:spLocks noGrp="1"/>
          </p:cNvSpPr>
          <p:nvPr>
            <p:ph type="body" sz="quarter" idx="11"/>
          </p:nvPr>
        </p:nvSpPr>
        <p:spPr/>
        <p:txBody>
          <a:bodyPr/>
          <a:lstStyle/>
          <a:p>
            <a:r>
              <a:rPr lang="en-US" dirty="0"/>
              <a:t>"I can't believe the flood destroyed everything overnight! #disaster"</a:t>
            </a:r>
            <a:endParaRPr lang="en-IN" dirty="0"/>
          </a:p>
        </p:txBody>
      </p:sp>
      <p:sp>
        <p:nvSpPr>
          <p:cNvPr id="11" name="Rectangle 1">
            <a:extLst>
              <a:ext uri="{FF2B5EF4-FFF2-40B4-BE49-F238E27FC236}">
                <a16:creationId xmlns:a16="http://schemas.microsoft.com/office/drawing/2014/main" id="{49D7C6EB-0E02-97A2-9D7C-F63041A2D776}"/>
              </a:ext>
            </a:extLst>
          </p:cNvPr>
          <p:cNvSpPr>
            <a:spLocks noGrp="1" noChangeArrowheads="1"/>
          </p:cNvSpPr>
          <p:nvPr>
            <p:ph idx="14"/>
          </p:nvPr>
        </p:nvSpPr>
        <p:spPr bwMode="auto">
          <a:xfrm>
            <a:off x="181185" y="1557654"/>
            <a:ext cx="861991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None/>
              <a:tabLst/>
            </a:pPr>
            <a:r>
              <a:rPr lang="en-US" altLang="en-US" sz="1600" dirty="0">
                <a:latin typeface="+mn-lt"/>
              </a:rPr>
              <a:t>1.</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tx1"/>
                </a:solidFill>
                <a:effectLst/>
                <a:latin typeface="+mn-lt"/>
              </a:rPr>
              <a:t>Tokenization &amp; </a:t>
            </a:r>
            <a:r>
              <a:rPr kumimoji="0" lang="en-US" altLang="en-US" sz="1600" b="1" i="0" u="none" strike="noStrike" cap="none" normalizeH="0" baseline="0" dirty="0" err="1">
                <a:ln>
                  <a:noFill/>
                </a:ln>
                <a:solidFill>
                  <a:schemeClr val="tx1"/>
                </a:solidFill>
                <a:effectLst/>
                <a:latin typeface="+mn-lt"/>
              </a:rPr>
              <a:t>Subword</a:t>
            </a:r>
            <a:r>
              <a:rPr kumimoji="0" lang="en-US" altLang="en-US" sz="1600" b="1" i="0" u="none" strike="noStrike" cap="none" normalizeH="0" baseline="0" dirty="0">
                <a:ln>
                  <a:noFill/>
                </a:ln>
                <a:solidFill>
                  <a:schemeClr val="tx1"/>
                </a:solidFill>
                <a:effectLst/>
                <a:latin typeface="+mn-lt"/>
              </a:rPr>
              <a:t> Splitting- </a:t>
            </a:r>
            <a:r>
              <a:rPr kumimoji="0" lang="en-US" altLang="en-US" sz="1600" b="0" i="0" u="none" strike="noStrike" cap="none" normalizeH="0" baseline="0" dirty="0">
                <a:ln>
                  <a:noFill/>
                </a:ln>
                <a:solidFill>
                  <a:schemeClr val="tx1"/>
                </a:solidFill>
                <a:effectLst/>
                <a:latin typeface="+mn-lt"/>
              </a:rPr>
              <a:t>BERT breaks the sentence into smaller </a:t>
            </a:r>
            <a:r>
              <a:rPr kumimoji="0" lang="en-US" altLang="en-US" sz="1600" b="0" i="0" u="none" strike="noStrike" cap="none" normalizeH="0" baseline="0" dirty="0" err="1">
                <a:ln>
                  <a:noFill/>
                </a:ln>
                <a:solidFill>
                  <a:schemeClr val="tx1"/>
                </a:solidFill>
                <a:effectLst/>
                <a:latin typeface="+mn-lt"/>
              </a:rPr>
              <a:t>subwords</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tx1"/>
                </a:solidFill>
                <a:effectLst/>
                <a:latin typeface="+mn-lt"/>
              </a:rPr>
              <a:t>["</a:t>
            </a:r>
            <a:r>
              <a:rPr kumimoji="0" lang="en-US" altLang="en-US" sz="1600" b="1" i="0" u="none" strike="noStrike" cap="none" normalizeH="0" baseline="0" dirty="0" err="1">
                <a:ln>
                  <a:noFill/>
                </a:ln>
                <a:solidFill>
                  <a:schemeClr val="tx1"/>
                </a:solidFill>
                <a:effectLst/>
                <a:latin typeface="+mn-lt"/>
              </a:rPr>
              <a:t>i</a:t>
            </a:r>
            <a:r>
              <a:rPr kumimoji="0" lang="en-US" altLang="en-US" sz="1600" b="1" i="0" u="none" strike="noStrike" cap="none" normalizeH="0" baseline="0" dirty="0">
                <a:ln>
                  <a:noFill/>
                </a:ln>
                <a:solidFill>
                  <a:schemeClr val="tx1"/>
                </a:solidFill>
                <a:effectLst/>
                <a:latin typeface="+mn-lt"/>
              </a:rPr>
              <a:t>", "can", "'t", "believe", "the", "flood", "destroyed", "everything", "overnight", "!", "#", "disaster"]. </a:t>
            </a:r>
            <a:r>
              <a:rPr kumimoji="0" lang="en-US" altLang="en-US" sz="1600" b="0" i="0" u="none" strike="noStrike" cap="none" normalizeH="0" baseline="0" dirty="0">
                <a:ln>
                  <a:noFill/>
                </a:ln>
                <a:solidFill>
                  <a:schemeClr val="tx1"/>
                </a:solidFill>
                <a:effectLst/>
                <a:latin typeface="+mn-lt"/>
              </a:rPr>
              <a:t>This ensures that even </a:t>
            </a:r>
            <a:r>
              <a:rPr kumimoji="0" lang="en-US" altLang="en-US" sz="1600" b="1" i="0" u="none" strike="noStrike" cap="none" normalizeH="0" baseline="0" dirty="0">
                <a:ln>
                  <a:noFill/>
                </a:ln>
                <a:solidFill>
                  <a:schemeClr val="tx1"/>
                </a:solidFill>
                <a:effectLst/>
                <a:latin typeface="+mn-lt"/>
              </a:rPr>
              <a:t>rare or unknown words are handled effectively</a:t>
            </a:r>
            <a:r>
              <a:rPr kumimoji="0" lang="en-US" altLang="en-US" sz="1600" b="0" i="0" u="none" strike="noStrike" cap="none" normalizeH="0" baseline="0" dirty="0">
                <a:ln>
                  <a:noFill/>
                </a:ln>
                <a:solidFill>
                  <a:schemeClr val="tx1"/>
                </a:solidFill>
                <a:effectLst/>
                <a:latin typeface="+mn-lt"/>
              </a:rPr>
              <a:t>.</a:t>
            </a:r>
            <a:br>
              <a:rPr kumimoji="0" lang="en-US" altLang="en-US" sz="1600" b="0" i="0" u="none" strike="noStrike" cap="none" normalizeH="0" baseline="0" dirty="0">
                <a:ln>
                  <a:noFill/>
                </a:ln>
                <a:solidFill>
                  <a:schemeClr val="tx1"/>
                </a:solidFill>
                <a:effectLst/>
                <a:latin typeface="+mn-lt"/>
              </a:rPr>
            </a:br>
            <a:endParaRPr lang="en-US" altLang="en-US" sz="1600" dirty="0">
              <a:latin typeface="+mn-lt"/>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1600" dirty="0">
              <a:latin typeface="+mn-lt"/>
            </a:endParaRPr>
          </a:p>
          <a:p>
            <a:pPr marL="0" marR="0" lvl="0" indent="0" defTabSz="914400" rtl="0" eaLnBrk="0" fontAlgn="base" latinLnBrk="0" hangingPunct="0">
              <a:lnSpc>
                <a:spcPct val="100000"/>
              </a:lnSpc>
              <a:spcBef>
                <a:spcPct val="0"/>
              </a:spcBef>
              <a:spcAft>
                <a:spcPct val="0"/>
              </a:spcAft>
              <a:buClrTx/>
              <a:buSzTx/>
              <a:buNone/>
              <a:tabLst/>
            </a:pPr>
            <a:r>
              <a:rPr lang="en-US" altLang="en-US" sz="1600" dirty="0">
                <a:latin typeface="+mn-lt"/>
              </a:rPr>
              <a:t>2. </a:t>
            </a:r>
            <a:r>
              <a:rPr kumimoji="0" lang="en-US" altLang="en-US" sz="1600" b="1" i="0" u="none" strike="noStrike" cap="none" normalizeH="0" baseline="0" dirty="0">
                <a:ln>
                  <a:noFill/>
                </a:ln>
                <a:solidFill>
                  <a:schemeClr val="tx1"/>
                </a:solidFill>
                <a:effectLst/>
                <a:latin typeface="+mn-lt"/>
              </a:rPr>
              <a:t>Adding Special Tokens-</a:t>
            </a:r>
            <a:r>
              <a:rPr lang="en-US" altLang="en-US" sz="1600" dirty="0">
                <a:latin typeface="+mn-lt"/>
              </a:rPr>
              <a:t> </a:t>
            </a:r>
            <a:r>
              <a:rPr kumimoji="0" lang="en-US" altLang="en-US" sz="1600" b="0" i="0" u="none" strike="noStrike" cap="none" normalizeH="0" baseline="0" dirty="0">
                <a:ln>
                  <a:noFill/>
                </a:ln>
                <a:solidFill>
                  <a:schemeClr val="tx1"/>
                </a:solidFill>
                <a:effectLst/>
                <a:latin typeface="+mn-lt"/>
              </a:rPr>
              <a:t>BERT inserts [CLS] (classification) at the start and [SEP] (separator) at the end: </a:t>
            </a:r>
            <a:r>
              <a:rPr kumimoji="0" lang="en-US" altLang="en-US" sz="1600" b="1" i="0" u="none" strike="noStrike" cap="none" normalizeH="0" baseline="0" dirty="0">
                <a:ln>
                  <a:noFill/>
                </a:ln>
                <a:solidFill>
                  <a:schemeClr val="tx1"/>
                </a:solidFill>
                <a:effectLst/>
                <a:latin typeface="+mn-lt"/>
              </a:rPr>
              <a:t>["[CLS]", "</a:t>
            </a:r>
            <a:r>
              <a:rPr kumimoji="0" lang="en-US" altLang="en-US" sz="1600" b="1" i="0" u="none" strike="noStrike" cap="none" normalizeH="0" baseline="0" dirty="0" err="1">
                <a:ln>
                  <a:noFill/>
                </a:ln>
                <a:solidFill>
                  <a:schemeClr val="tx1"/>
                </a:solidFill>
                <a:effectLst/>
                <a:latin typeface="+mn-lt"/>
              </a:rPr>
              <a:t>i</a:t>
            </a:r>
            <a:r>
              <a:rPr kumimoji="0" lang="en-US" altLang="en-US" sz="1600" b="1" i="0" u="none" strike="noStrike" cap="none" normalizeH="0" baseline="0" dirty="0">
                <a:ln>
                  <a:noFill/>
                </a:ln>
                <a:solidFill>
                  <a:schemeClr val="tx1"/>
                </a:solidFill>
                <a:effectLst/>
                <a:latin typeface="+mn-lt"/>
              </a:rPr>
              <a:t>", "can", “’t”,  "believe", "the", "flood",  "destroyed", "everything", "overnight", "!", "#", "disaster", "[SEP]"]</a:t>
            </a:r>
            <a:br>
              <a:rPr kumimoji="0" lang="en-US" altLang="en-US" sz="1600" b="1" i="0" u="none" strike="noStrike" cap="none" normalizeH="0" baseline="0" dirty="0">
                <a:ln>
                  <a:noFill/>
                </a:ln>
                <a:solidFill>
                  <a:schemeClr val="tx1"/>
                </a:solidFill>
                <a:effectLst/>
                <a:latin typeface="+mn-lt"/>
              </a:rPr>
            </a:br>
            <a:br>
              <a:rPr kumimoji="0" lang="en-US" altLang="en-US" sz="1600" b="1" i="0" u="none" strike="noStrike" cap="none" normalizeH="0" baseline="0" dirty="0">
                <a:ln>
                  <a:noFill/>
                </a:ln>
                <a:solidFill>
                  <a:schemeClr val="tx1"/>
                </a:solidFill>
                <a:effectLst/>
                <a:latin typeface="+mn-lt"/>
              </a:rPr>
            </a:br>
            <a:endParaRPr kumimoji="0" lang="en-US" altLang="en-US" sz="1600" b="0" i="0" u="none" strike="noStrike" cap="none" normalizeH="0" baseline="0" dirty="0">
              <a:ln>
                <a:noFill/>
              </a:ln>
              <a:solidFill>
                <a:schemeClr val="tx1"/>
              </a:solidFill>
              <a:effectLst/>
              <a:latin typeface="+mn-l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3. </a:t>
            </a:r>
            <a:r>
              <a:rPr kumimoji="0" lang="en-US" altLang="en-US" sz="1600" b="1" i="0" u="none" strike="noStrike" cap="none" normalizeH="0" baseline="0" dirty="0">
                <a:ln>
                  <a:noFill/>
                </a:ln>
                <a:solidFill>
                  <a:schemeClr val="tx1"/>
                </a:solidFill>
                <a:effectLst/>
                <a:latin typeface="+mn-lt"/>
              </a:rPr>
              <a:t>Word Embedding &amp; Positional Encoding- </a:t>
            </a:r>
            <a:r>
              <a:rPr kumimoji="0" lang="en-US" altLang="en-US" sz="1600" b="0" i="0" u="none" strike="noStrike" cap="none" normalizeH="0" baseline="0" dirty="0">
                <a:ln>
                  <a:noFill/>
                </a:ln>
                <a:solidFill>
                  <a:schemeClr val="tx1"/>
                </a:solidFill>
                <a:effectLst/>
                <a:latin typeface="+mn-lt"/>
              </a:rPr>
              <a:t>Each token is mapped to a </a:t>
            </a:r>
            <a:r>
              <a:rPr kumimoji="0" lang="en-US" altLang="en-US" sz="1600" b="1" i="0" u="none" strike="noStrike" cap="none" normalizeH="0" baseline="0" dirty="0">
                <a:ln>
                  <a:noFill/>
                </a:ln>
                <a:solidFill>
                  <a:schemeClr val="tx1"/>
                </a:solidFill>
                <a:effectLst/>
                <a:latin typeface="+mn-lt"/>
              </a:rPr>
              <a:t>high-dimensional vector</a:t>
            </a:r>
            <a:r>
              <a:rPr kumimoji="0" lang="en-US" altLang="en-US" sz="1600" b="0" i="0" u="none" strike="noStrike" cap="none" normalizeH="0" baseline="0" dirty="0">
                <a:ln>
                  <a:noFill/>
                </a:ln>
                <a:solidFill>
                  <a:schemeClr val="tx1"/>
                </a:solidFill>
                <a:effectLst/>
                <a:latin typeface="+mn-lt"/>
              </a:rPr>
              <a:t> (word embedding)  that represents its meaning. </a:t>
            </a:r>
            <a:r>
              <a:rPr kumimoji="0" lang="en-US" altLang="en-US" sz="1600" b="1" i="0" u="none" strike="noStrike" cap="none" normalizeH="0" baseline="0" dirty="0">
                <a:ln>
                  <a:noFill/>
                </a:ln>
                <a:solidFill>
                  <a:schemeClr val="tx1"/>
                </a:solidFill>
                <a:effectLst/>
                <a:latin typeface="+mn-lt"/>
              </a:rPr>
              <a:t>Positional embeddings</a:t>
            </a:r>
            <a:r>
              <a:rPr kumimoji="0" lang="en-US" altLang="en-US" sz="1600" b="0" i="0" u="none" strike="noStrike" cap="none" normalizeH="0" baseline="0" dirty="0">
                <a:ln>
                  <a:noFill/>
                </a:ln>
                <a:solidFill>
                  <a:schemeClr val="tx1"/>
                </a:solidFill>
                <a:effectLst/>
                <a:latin typeface="+mn-lt"/>
              </a:rPr>
              <a:t> help BERT understand the </a:t>
            </a:r>
            <a:r>
              <a:rPr kumimoji="0" lang="en-US" altLang="en-US" sz="1600" b="1" i="0" u="none" strike="noStrike" cap="none" normalizeH="0" baseline="0" dirty="0">
                <a:ln>
                  <a:noFill/>
                </a:ln>
                <a:solidFill>
                  <a:schemeClr val="tx1"/>
                </a:solidFill>
                <a:effectLst/>
                <a:latin typeface="+mn-lt"/>
              </a:rPr>
              <a:t>order of words</a:t>
            </a:r>
            <a:r>
              <a:rPr kumimoji="0" lang="en-US" altLang="en-US" sz="1600" b="0" i="0" u="none" strike="noStrike" cap="none" normalizeH="0" baseline="0" dirty="0">
                <a:ln>
                  <a:noFill/>
                </a:ln>
                <a:solidFill>
                  <a:schemeClr val="tx1"/>
                </a:solidFill>
                <a:effectLst/>
                <a:latin typeface="+mn-lt"/>
              </a:rPr>
              <a:t> in the tweet.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10191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173A-4823-44D7-B7EC-2EB998975F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4221F7C-A6C9-0CA5-AF5B-895395A56C30}"/>
              </a:ext>
            </a:extLst>
          </p:cNvPr>
          <p:cNvSpPr>
            <a:spLocks noGrp="1"/>
          </p:cNvSpPr>
          <p:nvPr>
            <p:ph type="title"/>
          </p:nvPr>
        </p:nvSpPr>
        <p:spPr>
          <a:xfrm>
            <a:off x="596531" y="345479"/>
            <a:ext cx="8450036" cy="589032"/>
          </a:xfrm>
        </p:spPr>
        <p:txBody>
          <a:bodyPr>
            <a:normAutofit/>
          </a:bodyPr>
          <a:lstStyle/>
          <a:p>
            <a:r>
              <a:rPr lang="en-IN" dirty="0"/>
              <a:t>Inner Workings of BERT</a:t>
            </a:r>
            <a:endParaRPr lang="en-US" dirty="0"/>
          </a:p>
        </p:txBody>
      </p:sp>
      <p:sp>
        <p:nvSpPr>
          <p:cNvPr id="5" name="Slide Number Placeholder 4">
            <a:extLst>
              <a:ext uri="{FF2B5EF4-FFF2-40B4-BE49-F238E27FC236}">
                <a16:creationId xmlns:a16="http://schemas.microsoft.com/office/drawing/2014/main" id="{AE807BF3-FF55-F742-65E5-B9811661FC4E}"/>
              </a:ext>
            </a:extLst>
          </p:cNvPr>
          <p:cNvSpPr>
            <a:spLocks noGrp="1"/>
          </p:cNvSpPr>
          <p:nvPr>
            <p:ph type="sldNum" sz="quarter" idx="15"/>
          </p:nvPr>
        </p:nvSpPr>
        <p:spPr/>
        <p:txBody>
          <a:bodyPr/>
          <a:lstStyle/>
          <a:p>
            <a:fld id="{85EF018A-150B-E74E-9AD7-516E2398AAB9}" type="slidenum">
              <a:rPr lang="en-US" smtClean="0"/>
              <a:pPr/>
              <a:t>8</a:t>
            </a:fld>
            <a:endParaRPr lang="en-US" dirty="0"/>
          </a:p>
        </p:txBody>
      </p:sp>
      <p:sp>
        <p:nvSpPr>
          <p:cNvPr id="10" name="Text Placeholder 9">
            <a:extLst>
              <a:ext uri="{FF2B5EF4-FFF2-40B4-BE49-F238E27FC236}">
                <a16:creationId xmlns:a16="http://schemas.microsoft.com/office/drawing/2014/main" id="{9DADE4B8-D54A-1ED0-364F-C25A715BD516}"/>
              </a:ext>
            </a:extLst>
          </p:cNvPr>
          <p:cNvSpPr>
            <a:spLocks noGrp="1"/>
          </p:cNvSpPr>
          <p:nvPr>
            <p:ph type="body" sz="quarter" idx="11"/>
          </p:nvPr>
        </p:nvSpPr>
        <p:spPr/>
        <p:txBody>
          <a:bodyPr/>
          <a:lstStyle/>
          <a:p>
            <a:r>
              <a:rPr lang="en-US" dirty="0"/>
              <a:t>"I can't believe the flood destroyed everything overnight! #disaster"</a:t>
            </a:r>
            <a:endParaRPr lang="en-IN" dirty="0"/>
          </a:p>
        </p:txBody>
      </p:sp>
      <p:sp>
        <p:nvSpPr>
          <p:cNvPr id="11" name="Rectangle 1">
            <a:extLst>
              <a:ext uri="{FF2B5EF4-FFF2-40B4-BE49-F238E27FC236}">
                <a16:creationId xmlns:a16="http://schemas.microsoft.com/office/drawing/2014/main" id="{EB5D879B-E081-5CC6-D95E-F24B9F037F3C}"/>
              </a:ext>
            </a:extLst>
          </p:cNvPr>
          <p:cNvSpPr>
            <a:spLocks noGrp="1" noChangeArrowheads="1"/>
          </p:cNvSpPr>
          <p:nvPr>
            <p:ph idx="14"/>
          </p:nvPr>
        </p:nvSpPr>
        <p:spPr bwMode="auto">
          <a:xfrm>
            <a:off x="262042" y="1858660"/>
            <a:ext cx="861991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4.</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tx1"/>
                </a:solidFill>
                <a:effectLst/>
                <a:latin typeface="+mn-lt"/>
              </a:rPr>
              <a:t>Self-Attention Mechanism- </a:t>
            </a:r>
            <a:r>
              <a:rPr kumimoji="0" lang="en-US" altLang="en-US" sz="1600" b="0" i="0" u="none" strike="noStrike" cap="none" normalizeH="0" baseline="0" dirty="0">
                <a:ln>
                  <a:noFill/>
                </a:ln>
                <a:solidFill>
                  <a:schemeClr val="tx1"/>
                </a:solidFill>
                <a:effectLst/>
                <a:latin typeface="+mn-lt"/>
              </a:rPr>
              <a:t>BERT scans the </a:t>
            </a:r>
            <a:r>
              <a:rPr kumimoji="0" lang="en-US" altLang="en-US" sz="1600" b="1" i="0" u="none" strike="noStrike" cap="none" normalizeH="0" baseline="0" dirty="0">
                <a:ln>
                  <a:noFill/>
                </a:ln>
                <a:solidFill>
                  <a:schemeClr val="tx1"/>
                </a:solidFill>
                <a:effectLst/>
                <a:latin typeface="+mn-lt"/>
              </a:rPr>
              <a:t>entire tweet bidirectionally</a:t>
            </a:r>
            <a:r>
              <a:rPr kumimoji="0" lang="en-US" altLang="en-US" sz="1600" b="0" i="0" u="none" strike="noStrike" cap="none" normalizeH="0" baseline="0" dirty="0">
                <a:ln>
                  <a:noFill/>
                </a:ln>
                <a:solidFill>
                  <a:schemeClr val="tx1"/>
                </a:solidFill>
                <a:effectLst/>
                <a:latin typeface="+mn-lt"/>
              </a:rPr>
              <a:t>, meaning it considers </a:t>
            </a:r>
            <a:br>
              <a:rPr kumimoji="0" lang="en-US" altLang="en-US" sz="1600" b="0" i="0" u="none" strike="noStrike" cap="none" normalizeH="0" baseline="0" dirty="0">
                <a:ln>
                  <a:noFill/>
                </a:ln>
                <a:solidFill>
                  <a:schemeClr val="tx1"/>
                </a:solidFill>
                <a:effectLst/>
                <a:latin typeface="+mn-lt"/>
              </a:rPr>
            </a:br>
            <a:r>
              <a:rPr kumimoji="0" lang="en-US" altLang="en-US" sz="1600" b="1" i="0" u="none" strike="noStrike" cap="none" normalizeH="0" baseline="0" dirty="0">
                <a:ln>
                  <a:noFill/>
                </a:ln>
                <a:solidFill>
                  <a:schemeClr val="tx1"/>
                </a:solidFill>
                <a:effectLst/>
                <a:latin typeface="+mn-lt"/>
              </a:rPr>
              <a:t>both previous and next words</a:t>
            </a:r>
            <a:r>
              <a:rPr kumimoji="0" lang="en-US" altLang="en-US" sz="1600" b="0" i="0" u="none" strike="noStrike" cap="none" normalizeH="0" baseline="0" dirty="0">
                <a:ln>
                  <a:noFill/>
                </a:ln>
                <a:solidFill>
                  <a:schemeClr val="tx1"/>
                </a:solidFill>
                <a:effectLst/>
                <a:latin typeface="+mn-lt"/>
              </a:rPr>
              <a:t> for context. The word </a:t>
            </a:r>
            <a:r>
              <a:rPr kumimoji="0" lang="en-US" altLang="en-US" sz="1600" b="1" i="0" u="none" strike="noStrike" cap="none" normalizeH="0" baseline="0" dirty="0">
                <a:ln>
                  <a:noFill/>
                </a:ln>
                <a:solidFill>
                  <a:schemeClr val="tx1"/>
                </a:solidFill>
                <a:effectLst/>
                <a:latin typeface="+mn-lt"/>
              </a:rPr>
              <a:t>"can't"</a:t>
            </a:r>
            <a:r>
              <a:rPr kumimoji="0" lang="en-US" altLang="en-US" sz="1600" b="0" i="0" u="none" strike="noStrike" cap="none" normalizeH="0" baseline="0" dirty="0">
                <a:ln>
                  <a:noFill/>
                </a:ln>
                <a:solidFill>
                  <a:schemeClr val="tx1"/>
                </a:solidFill>
                <a:effectLst/>
                <a:latin typeface="+mn-lt"/>
              </a:rPr>
              <a:t> affect the meaning of </a:t>
            </a:r>
            <a:r>
              <a:rPr kumimoji="0" lang="en-US" altLang="en-US" sz="1600" b="1" i="0" u="none" strike="noStrike" cap="none" normalizeH="0" baseline="0" dirty="0">
                <a:ln>
                  <a:noFill/>
                </a:ln>
                <a:solidFill>
                  <a:schemeClr val="tx1"/>
                </a:solidFill>
                <a:effectLst/>
                <a:latin typeface="+mn-lt"/>
              </a:rPr>
              <a:t>"believe“</a:t>
            </a:r>
            <a:r>
              <a:rPr lang="en-US" altLang="en-US" sz="1600" dirty="0">
                <a:latin typeface="+mn-lt"/>
              </a:rPr>
              <a:t>,</a:t>
            </a:r>
            <a:r>
              <a:rPr kumimoji="0" lang="en-US" altLang="en-US" sz="1600" b="0" i="0" u="none" strike="noStrike" cap="none" normalizeH="0" baseline="0" dirty="0">
                <a:ln>
                  <a:noFill/>
                </a:ln>
                <a:solidFill>
                  <a:schemeClr val="tx1"/>
                </a:solidFill>
                <a:effectLst/>
                <a:latin typeface="+mn-lt"/>
              </a:rPr>
              <a:t> which in turn impacts </a:t>
            </a:r>
            <a:r>
              <a:rPr kumimoji="0" lang="en-US" altLang="en-US" sz="1600" b="1" i="0" u="none" strike="noStrike" cap="none" normalizeH="0" baseline="0" dirty="0">
                <a:ln>
                  <a:noFill/>
                </a:ln>
                <a:solidFill>
                  <a:schemeClr val="tx1"/>
                </a:solidFill>
                <a:effectLst/>
                <a:latin typeface="+mn-lt"/>
              </a:rPr>
              <a:t>"destroyed"</a:t>
            </a:r>
            <a:r>
              <a:rPr kumimoji="0" lang="en-US" altLang="en-US" sz="1600" b="0" i="0" u="none" strike="noStrike" cap="none" normalizeH="0" baseline="0" dirty="0">
                <a:ln>
                  <a:noFill/>
                </a:ln>
                <a:solidFill>
                  <a:schemeClr val="tx1"/>
                </a:solidFill>
                <a:effectLst/>
                <a:latin typeface="+mn-lt"/>
              </a:rPr>
              <a:t>.</a:t>
            </a: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5.</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tx1"/>
                </a:solidFill>
                <a:effectLst/>
                <a:latin typeface="+mn-lt"/>
              </a:rPr>
              <a:t>Contextual Understanding of Negation &amp; Sentiment-</a:t>
            </a:r>
            <a:r>
              <a:rPr lang="en-US" altLang="en-US" sz="1600" b="1" dirty="0">
                <a:latin typeface="+mn-lt"/>
              </a:rPr>
              <a:t> </a:t>
            </a:r>
            <a:r>
              <a:rPr kumimoji="0" lang="en-US" altLang="en-US" sz="1600" b="0" i="0" u="none" strike="noStrike" cap="none" normalizeH="0" baseline="0" dirty="0">
                <a:ln>
                  <a:noFill/>
                </a:ln>
                <a:solidFill>
                  <a:schemeClr val="tx1"/>
                </a:solidFill>
                <a:effectLst/>
                <a:latin typeface="+mn-lt"/>
              </a:rPr>
              <a:t>Instead of treating words separately, BERT  </a:t>
            </a:r>
            <a:r>
              <a:rPr kumimoji="0" lang="en-US" altLang="en-US" sz="1600" b="1" i="0" u="none" strike="noStrike" cap="none" normalizeH="0" baseline="0" dirty="0">
                <a:ln>
                  <a:noFill/>
                </a:ln>
                <a:solidFill>
                  <a:schemeClr val="tx1"/>
                </a:solidFill>
                <a:effectLst/>
                <a:latin typeface="+mn-lt"/>
              </a:rPr>
              <a:t>recognizes "can't believe“  as a phrase</a:t>
            </a:r>
            <a:r>
              <a:rPr kumimoji="0" lang="en-US" altLang="en-US" sz="1600" b="0" i="0" u="none" strike="noStrike" cap="none" normalizeH="0" baseline="0" dirty="0">
                <a:ln>
                  <a:noFill/>
                </a:ln>
                <a:solidFill>
                  <a:schemeClr val="tx1"/>
                </a:solidFill>
                <a:effectLst/>
                <a:latin typeface="+mn-lt"/>
              </a:rPr>
              <a:t>, meaning </a:t>
            </a:r>
            <a:r>
              <a:rPr kumimoji="0" lang="en-US" altLang="en-US" sz="1600" b="1" i="0" u="none" strike="noStrike" cap="none" normalizeH="0" baseline="0" dirty="0">
                <a:ln>
                  <a:noFill/>
                </a:ln>
                <a:solidFill>
                  <a:schemeClr val="tx1"/>
                </a:solidFill>
                <a:effectLst/>
                <a:latin typeface="+mn-lt"/>
              </a:rPr>
              <a:t>shock or disbelief</a:t>
            </a:r>
            <a:r>
              <a:rPr kumimoji="0" lang="en-US" altLang="en-US" sz="1600" b="0" i="0" u="none" strike="noStrike" cap="none" normalizeH="0" baseline="0" dirty="0">
                <a:ln>
                  <a:noFill/>
                </a:ln>
                <a:solidFill>
                  <a:schemeClr val="tx1"/>
                </a:solidFill>
                <a:effectLst/>
                <a:latin typeface="+mn-lt"/>
              </a:rPr>
              <a:t>. The words </a:t>
            </a:r>
            <a:r>
              <a:rPr kumimoji="0" lang="en-US" altLang="en-US" sz="1600" b="1" i="0" u="none" strike="noStrike" cap="none" normalizeH="0" baseline="0" dirty="0">
                <a:ln>
                  <a:noFill/>
                </a:ln>
                <a:solidFill>
                  <a:schemeClr val="tx1"/>
                </a:solidFill>
                <a:effectLst/>
                <a:latin typeface="+mn-lt"/>
              </a:rPr>
              <a:t>"flood"</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tx1"/>
                </a:solidFill>
                <a:effectLst/>
                <a:latin typeface="+mn-lt"/>
              </a:rPr>
              <a:t>"destroyed"</a:t>
            </a:r>
            <a:r>
              <a:rPr kumimoji="0" lang="en-US" altLang="en-US" sz="1600" b="0" i="0" u="none" strike="noStrike" cap="none" normalizeH="0" baseline="0" dirty="0">
                <a:ln>
                  <a:noFill/>
                </a:ln>
                <a:solidFill>
                  <a:schemeClr val="tx1"/>
                </a:solidFill>
                <a:effectLst/>
                <a:latin typeface="+mn-lt"/>
              </a:rPr>
              <a:t>, and </a:t>
            </a:r>
            <a:r>
              <a:rPr kumimoji="0" lang="en-US" altLang="en-US" sz="1600" b="1" i="0" u="none" strike="noStrike" cap="none" normalizeH="0" baseline="0" dirty="0">
                <a:ln>
                  <a:noFill/>
                </a:ln>
                <a:solidFill>
                  <a:schemeClr val="tx1"/>
                </a:solidFill>
                <a:effectLst/>
                <a:latin typeface="+mn-lt"/>
              </a:rPr>
              <a:t>"#disaster"</a:t>
            </a:r>
            <a:r>
              <a:rPr kumimoji="0" lang="en-US" altLang="en-US" sz="1600" b="0" i="0" u="none" strike="noStrike" cap="none" normalizeH="0" baseline="0" dirty="0">
                <a:ln>
                  <a:noFill/>
                </a:ln>
                <a:solidFill>
                  <a:schemeClr val="tx1"/>
                </a:solidFill>
                <a:effectLst/>
                <a:latin typeface="+mn-lt"/>
              </a:rPr>
              <a:t> contribute to a </a:t>
            </a:r>
            <a:r>
              <a:rPr kumimoji="0" lang="en-US" altLang="en-US" sz="1600" b="1" i="0" u="none" strike="noStrike" cap="none" normalizeH="0" baseline="0" dirty="0">
                <a:ln>
                  <a:noFill/>
                </a:ln>
                <a:solidFill>
                  <a:schemeClr val="tx1"/>
                </a:solidFill>
                <a:effectLst/>
                <a:latin typeface="+mn-lt"/>
              </a:rPr>
              <a:t>negative sentiment</a:t>
            </a:r>
            <a:r>
              <a:rPr kumimoji="0" lang="en-US" altLang="en-US" sz="1600" b="0" i="0" u="none" strike="noStrike" cap="none" normalizeH="0" baseline="0" dirty="0">
                <a:ln>
                  <a:noFill/>
                </a:ln>
                <a:solidFill>
                  <a:schemeClr val="tx1"/>
                </a:solidFill>
                <a:effectLst/>
                <a:latin typeface="+mn-lt"/>
              </a:rPr>
              <a:t> and </a:t>
            </a:r>
            <a:r>
              <a:rPr kumimoji="0" lang="en-US" altLang="en-US" sz="1600" b="1" i="0" u="none" strike="noStrike" cap="none" normalizeH="0" baseline="0" dirty="0">
                <a:ln>
                  <a:noFill/>
                </a:ln>
                <a:solidFill>
                  <a:schemeClr val="tx1"/>
                </a:solidFill>
                <a:effectLst/>
                <a:latin typeface="+mn-lt"/>
              </a:rPr>
              <a:t>disaster classification</a:t>
            </a:r>
            <a:r>
              <a:rPr kumimoji="0" lang="en-US" altLang="en-US" sz="1600" b="0" i="0" u="none" strike="noStrike" cap="none" normalizeH="0" baseline="0" dirty="0">
                <a:ln>
                  <a:noFill/>
                </a:ln>
                <a:solidFill>
                  <a:schemeClr val="tx1"/>
                </a:solidFill>
                <a:effectLst/>
                <a:latin typeface="+mn-lt"/>
              </a:rPr>
              <a:t>.</a:t>
            </a:r>
            <a:br>
              <a:rPr kumimoji="0" lang="en-US" altLang="en-US" sz="1600" b="0" i="0" u="none" strike="noStrike" cap="none" normalizeH="0" baseline="0" dirty="0">
                <a:ln>
                  <a:noFill/>
                </a:ln>
                <a:solidFill>
                  <a:schemeClr val="tx1"/>
                </a:solidFill>
                <a:effectLst/>
                <a:latin typeface="+mn-lt"/>
              </a:rPr>
            </a:br>
            <a:br>
              <a:rPr kumimoji="0" lang="en-US" altLang="en-US" sz="1600" b="0" i="0" u="none" strike="noStrike" cap="none" normalizeH="0" baseline="0" dirty="0">
                <a:ln>
                  <a:noFill/>
                </a:ln>
                <a:solidFill>
                  <a:schemeClr val="tx1"/>
                </a:solidFill>
                <a:effectLst/>
                <a:latin typeface="+mn-lt"/>
              </a:rPr>
            </a:b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6. </a:t>
            </a:r>
            <a:r>
              <a:rPr kumimoji="0" lang="en-US" altLang="en-US" sz="1600" b="1" i="0" u="none" strike="noStrike" cap="none" normalizeH="0" baseline="0" dirty="0">
                <a:ln>
                  <a:noFill/>
                </a:ln>
                <a:solidFill>
                  <a:schemeClr val="tx1"/>
                </a:solidFill>
                <a:effectLst/>
                <a:latin typeface="+mn-lt"/>
              </a:rPr>
              <a:t>Final Prediction (Disaster vs. Not Disaster)- </a:t>
            </a:r>
            <a:r>
              <a:rPr kumimoji="0" lang="en-US" altLang="en-US" sz="1600" b="0" i="0" u="none" strike="noStrike" cap="none" normalizeH="0" baseline="0" dirty="0">
                <a:ln>
                  <a:noFill/>
                </a:ln>
                <a:solidFill>
                  <a:schemeClr val="tx1"/>
                </a:solidFill>
                <a:effectLst/>
                <a:latin typeface="+mn-lt"/>
              </a:rPr>
              <a:t>BERT outputs a </a:t>
            </a:r>
            <a:r>
              <a:rPr kumimoji="0" lang="en-US" altLang="en-US" sz="1600" b="1" i="0" u="none" strike="noStrike" cap="none" normalizeH="0" baseline="0" dirty="0">
                <a:ln>
                  <a:noFill/>
                </a:ln>
                <a:solidFill>
                  <a:schemeClr val="tx1"/>
                </a:solidFill>
                <a:effectLst/>
                <a:latin typeface="+mn-lt"/>
              </a:rPr>
              <a:t>classification score</a:t>
            </a:r>
            <a:r>
              <a:rPr kumimoji="0" lang="en-US" altLang="en-US" sz="1600" b="0" i="0" u="none" strike="noStrike" cap="none" normalizeH="0" baseline="0" dirty="0">
                <a:ln>
                  <a:noFill/>
                </a:ln>
                <a:solidFill>
                  <a:schemeClr val="tx1"/>
                </a:solidFill>
                <a:effectLst/>
                <a:latin typeface="+mn-lt"/>
              </a:rPr>
              <a:t> for disaster-related tweets. Since </a:t>
            </a:r>
            <a:r>
              <a:rPr kumimoji="0" lang="en-US" altLang="en-US" sz="1600" b="1" i="0" u="none" strike="noStrike" cap="none" normalizeH="0" baseline="0" dirty="0">
                <a:ln>
                  <a:noFill/>
                </a:ln>
                <a:solidFill>
                  <a:schemeClr val="tx1"/>
                </a:solidFill>
                <a:effectLst/>
                <a:latin typeface="+mn-lt"/>
              </a:rPr>
              <a:t>key disaster-related terms (flood, destroyed, #disaster)</a:t>
            </a:r>
            <a:r>
              <a:rPr kumimoji="0" lang="en-US" altLang="en-US" sz="1600" b="0" i="0" u="none" strike="noStrike" cap="none" normalizeH="0" baseline="0" dirty="0">
                <a:ln>
                  <a:noFill/>
                </a:ln>
                <a:solidFill>
                  <a:schemeClr val="tx1"/>
                </a:solidFill>
                <a:effectLst/>
                <a:latin typeface="+mn-lt"/>
              </a:rPr>
              <a:t> are present and negation is correctly interpreted,  BERT </a:t>
            </a:r>
            <a:r>
              <a:rPr kumimoji="0" lang="en-US" altLang="en-US" sz="1600" b="1" i="0" u="none" strike="noStrike" cap="none" normalizeH="0" baseline="0" dirty="0">
                <a:ln>
                  <a:noFill/>
                </a:ln>
                <a:solidFill>
                  <a:schemeClr val="tx1"/>
                </a:solidFill>
                <a:effectLst/>
                <a:latin typeface="+mn-lt"/>
              </a:rPr>
              <a:t>assigns a high probability</a:t>
            </a:r>
            <a:r>
              <a:rPr kumimoji="0" lang="en-US" altLang="en-US" sz="1600" b="0" i="0" u="none" strike="noStrike" cap="none" normalizeH="0" baseline="0" dirty="0">
                <a:ln>
                  <a:noFill/>
                </a:ln>
                <a:solidFill>
                  <a:schemeClr val="tx1"/>
                </a:solidFill>
                <a:effectLst/>
                <a:latin typeface="+mn-lt"/>
              </a:rPr>
              <a:t> that this tweet is about a disaster.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1005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C86E0-0ED1-2773-BC8D-BD329B4CC5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A77510-8087-EBC3-B8C7-0C420C47A1FF}"/>
              </a:ext>
            </a:extLst>
          </p:cNvPr>
          <p:cNvSpPr>
            <a:spLocks noGrp="1"/>
          </p:cNvSpPr>
          <p:nvPr>
            <p:ph type="title"/>
          </p:nvPr>
        </p:nvSpPr>
        <p:spPr/>
        <p:txBody>
          <a:bodyPr>
            <a:normAutofit/>
          </a:bodyPr>
          <a:lstStyle/>
          <a:p>
            <a:r>
              <a:rPr lang="en-US" dirty="0"/>
              <a:t>Preprocessing pitfalls</a:t>
            </a:r>
          </a:p>
        </p:txBody>
      </p:sp>
      <p:sp>
        <p:nvSpPr>
          <p:cNvPr id="2" name="Slide Number Placeholder 1">
            <a:extLst>
              <a:ext uri="{FF2B5EF4-FFF2-40B4-BE49-F238E27FC236}">
                <a16:creationId xmlns:a16="http://schemas.microsoft.com/office/drawing/2014/main" id="{DC36C404-84F6-A959-56B5-2B47EEB7EF3D}"/>
              </a:ext>
            </a:extLst>
          </p:cNvPr>
          <p:cNvSpPr>
            <a:spLocks noGrp="1"/>
          </p:cNvSpPr>
          <p:nvPr>
            <p:ph type="sldNum" sz="quarter" idx="14"/>
          </p:nvPr>
        </p:nvSpPr>
        <p:spPr/>
        <p:txBody>
          <a:bodyPr/>
          <a:lstStyle/>
          <a:p>
            <a:fld id="{85EF018A-150B-E74E-9AD7-516E2398AAB9}" type="slidenum">
              <a:rPr lang="en-US" smtClean="0"/>
              <a:pPr/>
              <a:t>9</a:t>
            </a:fld>
            <a:endParaRPr lang="en-US" dirty="0"/>
          </a:p>
        </p:txBody>
      </p:sp>
      <p:pic>
        <p:nvPicPr>
          <p:cNvPr id="8" name="Picture 7">
            <a:extLst>
              <a:ext uri="{FF2B5EF4-FFF2-40B4-BE49-F238E27FC236}">
                <a16:creationId xmlns:a16="http://schemas.microsoft.com/office/drawing/2014/main" id="{4674C3DA-7B53-AE74-264A-11629E4FC471}"/>
              </a:ext>
            </a:extLst>
          </p:cNvPr>
          <p:cNvPicPr>
            <a:picLocks noChangeAspect="1"/>
          </p:cNvPicPr>
          <p:nvPr/>
        </p:nvPicPr>
        <p:blipFill>
          <a:blip r:embed="rId3"/>
          <a:stretch>
            <a:fillRect/>
          </a:stretch>
        </p:blipFill>
        <p:spPr>
          <a:xfrm>
            <a:off x="1083286" y="974036"/>
            <a:ext cx="6477000" cy="2647950"/>
          </a:xfrm>
          <a:prstGeom prst="rect">
            <a:avLst/>
          </a:prstGeom>
        </p:spPr>
      </p:pic>
      <p:pic>
        <p:nvPicPr>
          <p:cNvPr id="10" name="Picture 9">
            <a:extLst>
              <a:ext uri="{FF2B5EF4-FFF2-40B4-BE49-F238E27FC236}">
                <a16:creationId xmlns:a16="http://schemas.microsoft.com/office/drawing/2014/main" id="{EE70A7BD-0541-8DE6-2321-25D00591EA20}"/>
              </a:ext>
            </a:extLst>
          </p:cNvPr>
          <p:cNvPicPr>
            <a:picLocks noChangeAspect="1"/>
          </p:cNvPicPr>
          <p:nvPr/>
        </p:nvPicPr>
        <p:blipFill>
          <a:blip r:embed="rId4"/>
          <a:stretch>
            <a:fillRect/>
          </a:stretch>
        </p:blipFill>
        <p:spPr>
          <a:xfrm>
            <a:off x="351064" y="3729690"/>
            <a:ext cx="8041298" cy="1692905"/>
          </a:xfrm>
          <a:prstGeom prst="rect">
            <a:avLst/>
          </a:prstGeom>
        </p:spPr>
      </p:pic>
    </p:spTree>
    <p:extLst>
      <p:ext uri="{BB962C8B-B14F-4D97-AF65-F5344CB8AC3E}">
        <p14:creationId xmlns:p14="http://schemas.microsoft.com/office/powerpoint/2010/main" val="239312502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M-23-645083-Purdue-Brand-Standard-20231110" id="{024EC66F-65B0-D145-A2AD-C5B9CB507881}" vid="{1373FE54-9919-EE45-9A9F-A53BC812E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6656b4d-3fa0-4709-acfb-d5e813445d1e">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37af3f4b-4b66-46f9-8456-831d9bc3e737">
      <Terms xmlns="http://schemas.microsoft.com/office/infopath/2007/PartnerControls"/>
    </lcf76f155ced4ddcb4097134ff3c332f>
    <TaxCatchAll xmlns="d6656b4d-3fa0-4709-acfb-d5e813445d1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4E202481DC1CB46AA011D949D311478" ma:contentTypeVersion="14" ma:contentTypeDescription="Create a new document." ma:contentTypeScope="" ma:versionID="525164dac9297210c095a5bd80287f9a">
  <xsd:schema xmlns:xsd="http://www.w3.org/2001/XMLSchema" xmlns:xs="http://www.w3.org/2001/XMLSchema" xmlns:p="http://schemas.microsoft.com/office/2006/metadata/properties" xmlns:ns2="37af3f4b-4b66-46f9-8456-831d9bc3e737" xmlns:ns3="d6656b4d-3fa0-4709-acfb-d5e813445d1e" targetNamespace="http://schemas.microsoft.com/office/2006/metadata/properties" ma:root="true" ma:fieldsID="47e49e78aff16fc85174c3b1ac7b7e79" ns2:_="" ns3:_="">
    <xsd:import namespace="37af3f4b-4b66-46f9-8456-831d9bc3e737"/>
    <xsd:import namespace="d6656b4d-3fa0-4709-acfb-d5e813445d1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Locatio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af3f4b-4b66-46f9-8456-831d9bc3e73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656b4d-3fa0-4709-acfb-d5e813445d1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ebcf308-42de-4d63-b51a-b2360cc04078}" ma:internalName="TaxCatchAll" ma:showField="CatchAllData" ma:web="d6656b4d-3fa0-4709-acfb-d5e813445d1e">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B64EEB-1B4A-4920-AA44-E234D7D487D1}">
  <ds:schemaRefs>
    <ds:schemaRef ds:uri="http://schemas.microsoft.com/sharepoint/v3/contenttype/forms"/>
  </ds:schemaRefs>
</ds:datastoreItem>
</file>

<file path=customXml/itemProps2.xml><?xml version="1.0" encoding="utf-8"?>
<ds:datastoreItem xmlns:ds="http://schemas.openxmlformats.org/officeDocument/2006/customXml" ds:itemID="{21DE0D6C-581B-4814-98E7-EF172D5D46A1}">
  <ds:schemaRefs>
    <ds:schemaRef ds:uri="d6656b4d-3fa0-4709-acfb-d5e813445d1e"/>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37af3f4b-4b66-46f9-8456-831d9bc3e737"/>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316A8C5D-5127-41B0-9CA3-8B5C095BC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af3f4b-4b66-46f9-8456-831d9bc3e737"/>
    <ds:schemaRef ds:uri="d6656b4d-3fa0-4709-acfb-d5e813445d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MM-23-645083-Purdue-Brand-Standard-20231110</Template>
  <TotalTime>2849</TotalTime>
  <Words>2274</Words>
  <Application>Microsoft Office PowerPoint</Application>
  <PresentationFormat>On-screen Show (4:3)</PresentationFormat>
  <Paragraphs>104</Paragraphs>
  <Slides>10</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Acumin Pro Condensed Semibold</vt:lpstr>
      <vt:lpstr>Wingdings</vt:lpstr>
      <vt:lpstr>Franklin Gothic Book</vt:lpstr>
      <vt:lpstr>Franklin Gothic Medium</vt:lpstr>
      <vt:lpstr>Arial</vt:lpstr>
      <vt:lpstr>Acumin Pro</vt:lpstr>
      <vt:lpstr>Acumin Pro Condensed</vt:lpstr>
      <vt:lpstr>Franklin Gothic Medium Cond</vt:lpstr>
      <vt:lpstr>Calibri</vt:lpstr>
      <vt:lpstr>Merriweather</vt:lpstr>
      <vt:lpstr>Acumin Pro Semibold</vt:lpstr>
      <vt:lpstr>Office Theme</vt:lpstr>
      <vt:lpstr>Natural Language Processing with Disaster Tweets</vt:lpstr>
      <vt:lpstr>AI for Crisis: Can NLP Save Lives?</vt:lpstr>
      <vt:lpstr>EDA</vt:lpstr>
      <vt:lpstr>EDA</vt:lpstr>
      <vt:lpstr>EDA</vt:lpstr>
      <vt:lpstr>Why BERT?</vt:lpstr>
      <vt:lpstr>Inner Workings of BERT</vt:lpstr>
      <vt:lpstr>Inner Workings of BERT</vt:lpstr>
      <vt:lpstr>Preprocessing pitfalls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13</cp:revision>
  <dcterms:created xsi:type="dcterms:W3CDTF">2024-11-30T23:20:21Z</dcterms:created>
  <dcterms:modified xsi:type="dcterms:W3CDTF">2025-02-24T16:27:58Z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0x01010054E202481DC1CB46AA011D949D311478</vt:lpwstr>
  </property>
  <property fmtid="{D5CDD505-2E9C-101B-9397-08002B2CF9AE}" pid="10" name="MediaServiceImageTags">
    <vt:lpwstr/>
  </property>
</Properties>
</file>