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Libre Franklin Medium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5.xml"/><Relationship Id="rId33" Type="http://schemas.openxmlformats.org/officeDocument/2006/relationships/font" Target="fonts/LibreFranklinMedium-regular.fntdata"/><Relationship Id="rId10" Type="http://schemas.openxmlformats.org/officeDocument/2006/relationships/slide" Target="slides/slide4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7.xml"/><Relationship Id="rId35" Type="http://schemas.openxmlformats.org/officeDocument/2006/relationships/font" Target="fonts/LibreFranklinMedium-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Medium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LibreFranklin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d044a8d51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1d044a8d51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1d044a8d51_2_2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d044a8d51_2_3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1d044a8d51_2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d044a8d5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1d044a8d5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d094437aa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1d094437aa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d094437aa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1d094437aa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d044a8d5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1d044a8d5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d094437a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d094437a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d094437aa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d094437aa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d044a8d51_2_4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1d044a8d51_2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d094437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d094437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d094437a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d094437a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d094437a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d094437a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d094437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1d094437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d044a8d51_2_4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31d044a8d51_2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d044a8d51_2_5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1d044a8d51_2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094437a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d094437a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d044a8d51_2_2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1d044a8d51_2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044a8d51_2_3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d044a8d51_2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044a8d51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1d044a8d51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044a8d51_2_3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d044a8d51_2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d044a8d51_2_3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1d044a8d51_2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d044a8d51_2_3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1d044a8d51_2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Black">
  <p:cSld name="Title Slide - Black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7466030" y="-7079"/>
            <a:ext cx="1685041" cy="5150580"/>
          </a:xfrm>
          <a:custGeom>
            <a:rect b="b" l="l" r="r" t="t"/>
            <a:pathLst>
              <a:path extrusionOk="0" h="6872149" w="2243566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767443" y="1503803"/>
            <a:ext cx="5822594" cy="444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67443" y="1972004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767443" y="2330347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43" y="4347004"/>
            <a:ext cx="3238500" cy="3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42901" y="342900"/>
            <a:ext cx="3236117" cy="7230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42901" y="1177787"/>
            <a:ext cx="3236117" cy="3223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803903" y="342900"/>
            <a:ext cx="4997195" cy="4058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- 2 Column">
  <p:cSld name="Title with Content - 2 Colum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51065" y="1157493"/>
            <a:ext cx="4059877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731868" y="1157493"/>
            <a:ext cx="4069232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old">
  <p:cSld name="Title Slide - Gold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767443" y="1359034"/>
            <a:ext cx="582259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67443" y="1962860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767443" y="2361635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07" y="4372048"/>
            <a:ext cx="3238500" cy="3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1064" y="1157493"/>
            <a:ext cx="8450036" cy="33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 with Captions">
  <p:cSld name="Photos with Captio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26571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342900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9"/>
          <p:cNvSpPr/>
          <p:nvPr>
            <p:ph idx="3" type="pic"/>
          </p:nvPr>
        </p:nvSpPr>
        <p:spPr>
          <a:xfrm>
            <a:off x="3243828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9"/>
          <p:cNvSpPr/>
          <p:nvPr>
            <p:ph idx="4" type="pic"/>
          </p:nvPr>
        </p:nvSpPr>
        <p:spPr>
          <a:xfrm>
            <a:off x="6136297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9"/>
          <p:cNvSpPr txBox="1"/>
          <p:nvPr>
            <p:ph idx="5" type="body"/>
          </p:nvPr>
        </p:nvSpPr>
        <p:spPr>
          <a:xfrm>
            <a:off x="3227499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19"/>
          <p:cNvSpPr txBox="1"/>
          <p:nvPr>
            <p:ph idx="6" type="body"/>
          </p:nvPr>
        </p:nvSpPr>
        <p:spPr>
          <a:xfrm>
            <a:off x="6136297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7" type="body"/>
          </p:nvPr>
        </p:nvSpPr>
        <p:spPr>
          <a:xfrm>
            <a:off x="310242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19"/>
          <p:cNvSpPr/>
          <p:nvPr>
            <p:ph idx="8" type="pic"/>
          </p:nvPr>
        </p:nvSpPr>
        <p:spPr>
          <a:xfrm>
            <a:off x="326571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9" type="pic"/>
          </p:nvPr>
        </p:nvSpPr>
        <p:spPr>
          <a:xfrm>
            <a:off x="3227499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/>
          <p:nvPr>
            <p:ph idx="13" type="pic"/>
          </p:nvPr>
        </p:nvSpPr>
        <p:spPr>
          <a:xfrm>
            <a:off x="6144756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 txBox="1"/>
          <p:nvPr>
            <p:ph idx="14" type="body"/>
          </p:nvPr>
        </p:nvSpPr>
        <p:spPr>
          <a:xfrm>
            <a:off x="3211170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19"/>
          <p:cNvSpPr txBox="1"/>
          <p:nvPr>
            <p:ph idx="15" type="body"/>
          </p:nvPr>
        </p:nvSpPr>
        <p:spPr>
          <a:xfrm>
            <a:off x="6144756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19"/>
          <p:cNvSpPr txBox="1"/>
          <p:nvPr>
            <p:ph idx="16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opy - 2 Column">
  <p:cSld name="Photo with Copy - 2 Colum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334735" y="2739204"/>
            <a:ext cx="4102307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>
            <p:ph idx="3" type="pic"/>
          </p:nvPr>
        </p:nvSpPr>
        <p:spPr>
          <a:xfrm>
            <a:off x="334733" y="1157492"/>
            <a:ext cx="4102309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/>
          <p:nvPr>
            <p:ph idx="4" type="pic"/>
          </p:nvPr>
        </p:nvSpPr>
        <p:spPr>
          <a:xfrm>
            <a:off x="4706959" y="1157492"/>
            <a:ext cx="4094045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0"/>
          <p:cNvSpPr txBox="1"/>
          <p:nvPr>
            <p:ph idx="5" type="body"/>
          </p:nvPr>
        </p:nvSpPr>
        <p:spPr>
          <a:xfrm>
            <a:off x="4698697" y="2739203"/>
            <a:ext cx="4102307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py - 2 Column">
  <p:cSld name="Title with Copy - 2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342899" y="1157493"/>
            <a:ext cx="8450035" cy="33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py">
  <p:cSld name="Title with Cop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342899" y="1157493"/>
            <a:ext cx="8450035" cy="33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Black">
  <p:cSld name="End Slide - Black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7466030" y="-7079"/>
            <a:ext cx="1685041" cy="5150580"/>
          </a:xfrm>
          <a:custGeom>
            <a:rect b="b" l="l" r="r" t="t"/>
            <a:pathLst>
              <a:path extrusionOk="0" h="6872149" w="2243566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693254" y="2575507"/>
            <a:ext cx="5905925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43" y="4347004"/>
            <a:ext cx="3238500" cy="3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hoto">
  <p:cSld name="Title Slide with Photo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59229" y="3503543"/>
            <a:ext cx="8450036" cy="1051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59229" y="4564133"/>
            <a:ext cx="8450036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>
            <p:ph idx="2" type="pic"/>
          </p:nvPr>
        </p:nvSpPr>
        <p:spPr>
          <a:xfrm>
            <a:off x="0" y="-7144"/>
            <a:ext cx="9144000" cy="5150644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- 3 Column">
  <p:cSld name="Title with Content - 3 Colum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51065" y="1157493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3256663" y="1157492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body"/>
          </p:nvPr>
        </p:nvSpPr>
        <p:spPr>
          <a:xfrm>
            <a:off x="6182353" y="1157492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4" name="Google Shape;144;p26"/>
          <p:cNvSpPr txBox="1"/>
          <p:nvPr>
            <p:ph idx="4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opy - 3 Column">
  <p:cSld name="Photo with Copy - 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>
                <a:solidFill>
                  <a:srgbClr val="A5A5A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334736" y="2739204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7"/>
          <p:cNvSpPr/>
          <p:nvPr>
            <p:ph idx="3" type="pic"/>
          </p:nvPr>
        </p:nvSpPr>
        <p:spPr>
          <a:xfrm>
            <a:off x="334734" y="1157492"/>
            <a:ext cx="2650859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7"/>
          <p:cNvSpPr/>
          <p:nvPr>
            <p:ph idx="4" type="pic"/>
          </p:nvPr>
        </p:nvSpPr>
        <p:spPr>
          <a:xfrm>
            <a:off x="3252731" y="1157493"/>
            <a:ext cx="2645520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3244469" y="2739204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7"/>
          <p:cNvSpPr/>
          <p:nvPr>
            <p:ph idx="6" type="pic"/>
          </p:nvPr>
        </p:nvSpPr>
        <p:spPr>
          <a:xfrm>
            <a:off x="6154204" y="1149230"/>
            <a:ext cx="2645520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7"/>
          <p:cNvSpPr txBox="1"/>
          <p:nvPr>
            <p:ph idx="7" type="body"/>
          </p:nvPr>
        </p:nvSpPr>
        <p:spPr>
          <a:xfrm>
            <a:off x="6145943" y="2730941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34736" y="352528"/>
            <a:ext cx="3244283" cy="7760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8"/>
          <p:cNvSpPr/>
          <p:nvPr>
            <p:ph idx="2" type="pic"/>
          </p:nvPr>
        </p:nvSpPr>
        <p:spPr>
          <a:xfrm>
            <a:off x="3887391" y="352528"/>
            <a:ext cx="4921873" cy="404326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34736" y="1319420"/>
            <a:ext cx="3244283" cy="30645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4735" y="4661655"/>
            <a:ext cx="2512825" cy="26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">
  <p:cSld name="Photo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>
            <p:ph idx="2" type="pic"/>
          </p:nvPr>
        </p:nvSpPr>
        <p:spPr>
          <a:xfrm>
            <a:off x="334735" y="1157492"/>
            <a:ext cx="4094045" cy="3238296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9"/>
          <p:cNvSpPr/>
          <p:nvPr>
            <p:ph idx="3" type="pic"/>
          </p:nvPr>
        </p:nvSpPr>
        <p:spPr>
          <a:xfrm>
            <a:off x="4715222" y="1157492"/>
            <a:ext cx="4094045" cy="3238296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with Photos">
  <p:cSld name="Copy with Photo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>
            <p:ph idx="2" type="pic"/>
          </p:nvPr>
        </p:nvSpPr>
        <p:spPr>
          <a:xfrm>
            <a:off x="351065" y="1157492"/>
            <a:ext cx="4397009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961819" y="1157492"/>
            <a:ext cx="3847445" cy="3230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0"/>
          <p:cNvSpPr/>
          <p:nvPr>
            <p:ph idx="3" type="pic"/>
          </p:nvPr>
        </p:nvSpPr>
        <p:spPr>
          <a:xfrm>
            <a:off x="2614933" y="2846478"/>
            <a:ext cx="2133141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0"/>
          <p:cNvSpPr/>
          <p:nvPr>
            <p:ph idx="4" type="pic"/>
          </p:nvPr>
        </p:nvSpPr>
        <p:spPr>
          <a:xfrm>
            <a:off x="351064" y="2846478"/>
            <a:ext cx="2133141" cy="1541694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0"/>
          <p:cNvSpPr txBox="1"/>
          <p:nvPr>
            <p:ph idx="5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Collage">
  <p:cSld name="Photo Collag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1"/>
          <p:cNvSpPr/>
          <p:nvPr>
            <p:ph idx="2" type="pic"/>
          </p:nvPr>
        </p:nvSpPr>
        <p:spPr>
          <a:xfrm>
            <a:off x="334736" y="1157072"/>
            <a:ext cx="1958261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1"/>
          <p:cNvSpPr/>
          <p:nvPr>
            <p:ph idx="3" type="pic"/>
          </p:nvPr>
        </p:nvSpPr>
        <p:spPr>
          <a:xfrm>
            <a:off x="2508047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1"/>
          <p:cNvSpPr/>
          <p:nvPr>
            <p:ph idx="4" type="pic"/>
          </p:nvPr>
        </p:nvSpPr>
        <p:spPr>
          <a:xfrm>
            <a:off x="4677415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1"/>
          <p:cNvSpPr/>
          <p:nvPr>
            <p:ph idx="5" type="pic"/>
          </p:nvPr>
        </p:nvSpPr>
        <p:spPr>
          <a:xfrm>
            <a:off x="6846782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1"/>
          <p:cNvSpPr/>
          <p:nvPr>
            <p:ph idx="6" type="pic"/>
          </p:nvPr>
        </p:nvSpPr>
        <p:spPr>
          <a:xfrm>
            <a:off x="1382715" y="2738363"/>
            <a:ext cx="1958261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1"/>
          <p:cNvSpPr/>
          <p:nvPr>
            <p:ph idx="7" type="pic"/>
          </p:nvPr>
        </p:nvSpPr>
        <p:spPr>
          <a:xfrm>
            <a:off x="3556027" y="2738363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1"/>
          <p:cNvSpPr/>
          <p:nvPr>
            <p:ph idx="8" type="pic"/>
          </p:nvPr>
        </p:nvSpPr>
        <p:spPr>
          <a:xfrm>
            <a:off x="5725394" y="2738363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with 2 Photos">
  <p:cSld name="Chart with 2 Photo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>
            <p:ph idx="2" type="pic"/>
          </p:nvPr>
        </p:nvSpPr>
        <p:spPr>
          <a:xfrm>
            <a:off x="4891490" y="1232305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2"/>
          <p:cNvSpPr/>
          <p:nvPr>
            <p:ph idx="3" type="pic"/>
          </p:nvPr>
        </p:nvSpPr>
        <p:spPr>
          <a:xfrm>
            <a:off x="4891490" y="2913028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4" type="body"/>
          </p:nvPr>
        </p:nvSpPr>
        <p:spPr>
          <a:xfrm>
            <a:off x="334736" y="1232305"/>
            <a:ext cx="4308874" cy="3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8" name="Google Shape;198;p32"/>
          <p:cNvSpPr/>
          <p:nvPr/>
        </p:nvSpPr>
        <p:spPr>
          <a:xfrm>
            <a:off x="4891490" y="2546962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32"/>
          <p:cNvSpPr txBox="1"/>
          <p:nvPr>
            <p:ph idx="5" type="body"/>
          </p:nvPr>
        </p:nvSpPr>
        <p:spPr>
          <a:xfrm>
            <a:off x="4891294" y="2546962"/>
            <a:ext cx="3909707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0" name="Google Shape;200;p32"/>
          <p:cNvSpPr/>
          <p:nvPr/>
        </p:nvSpPr>
        <p:spPr>
          <a:xfrm>
            <a:off x="4891392" y="4227685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32"/>
          <p:cNvSpPr txBox="1"/>
          <p:nvPr>
            <p:ph idx="6" type="body"/>
          </p:nvPr>
        </p:nvSpPr>
        <p:spPr>
          <a:xfrm>
            <a:off x="4891294" y="4227685"/>
            <a:ext cx="3909610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with 3 Photos">
  <p:cSld name="Chart with 3 Photo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>
            <p:ph idx="2" type="pic"/>
          </p:nvPr>
        </p:nvSpPr>
        <p:spPr>
          <a:xfrm>
            <a:off x="4891490" y="1232305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3"/>
          <p:cNvSpPr/>
          <p:nvPr>
            <p:ph idx="3" type="pic"/>
          </p:nvPr>
        </p:nvSpPr>
        <p:spPr>
          <a:xfrm>
            <a:off x="6965414" y="2913028"/>
            <a:ext cx="1835685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3"/>
          <p:cNvSpPr/>
          <p:nvPr>
            <p:ph idx="4" type="pic"/>
          </p:nvPr>
        </p:nvSpPr>
        <p:spPr>
          <a:xfrm>
            <a:off x="4891490" y="2909340"/>
            <a:ext cx="1896687" cy="1541694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5" type="body"/>
          </p:nvPr>
        </p:nvSpPr>
        <p:spPr>
          <a:xfrm>
            <a:off x="334736" y="1232305"/>
            <a:ext cx="4308874" cy="3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11" name="Google Shape;211;p33"/>
          <p:cNvSpPr/>
          <p:nvPr/>
        </p:nvSpPr>
        <p:spPr>
          <a:xfrm>
            <a:off x="4891490" y="2546962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33"/>
          <p:cNvSpPr txBox="1"/>
          <p:nvPr>
            <p:ph idx="6" type="body"/>
          </p:nvPr>
        </p:nvSpPr>
        <p:spPr>
          <a:xfrm>
            <a:off x="4928867" y="2546962"/>
            <a:ext cx="3872135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3" name="Google Shape;213;p33"/>
          <p:cNvSpPr/>
          <p:nvPr/>
        </p:nvSpPr>
        <p:spPr>
          <a:xfrm>
            <a:off x="4884613" y="4223998"/>
            <a:ext cx="1884248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33"/>
          <p:cNvSpPr txBox="1"/>
          <p:nvPr>
            <p:ph idx="7" type="body"/>
          </p:nvPr>
        </p:nvSpPr>
        <p:spPr>
          <a:xfrm>
            <a:off x="4921991" y="4223998"/>
            <a:ext cx="1866186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33"/>
          <p:cNvSpPr/>
          <p:nvPr/>
        </p:nvSpPr>
        <p:spPr>
          <a:xfrm>
            <a:off x="6965413" y="4231277"/>
            <a:ext cx="1823956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33"/>
          <p:cNvSpPr txBox="1"/>
          <p:nvPr>
            <p:ph idx="8" type="body"/>
          </p:nvPr>
        </p:nvSpPr>
        <p:spPr>
          <a:xfrm>
            <a:off x="7002791" y="4231277"/>
            <a:ext cx="1806473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- 3 Blocks - Black">
  <p:cSld name="Comparison - 3 Blocks - Blac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5953856" y="986921"/>
            <a:ext cx="2489648" cy="338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315717" y="986921"/>
            <a:ext cx="2489648" cy="338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677578" y="986922"/>
            <a:ext cx="2489648" cy="338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77629" y="1077351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4"/>
          <p:cNvSpPr/>
          <p:nvPr>
            <p:ph idx="2" type="pic"/>
          </p:nvPr>
        </p:nvSpPr>
        <p:spPr>
          <a:xfrm>
            <a:off x="826457" y="3034368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4"/>
          <p:cNvSpPr txBox="1"/>
          <p:nvPr>
            <p:ph idx="3" type="body"/>
          </p:nvPr>
        </p:nvSpPr>
        <p:spPr>
          <a:xfrm>
            <a:off x="3315963" y="1077351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34"/>
          <p:cNvSpPr/>
          <p:nvPr>
            <p:ph idx="4" type="pic"/>
          </p:nvPr>
        </p:nvSpPr>
        <p:spPr>
          <a:xfrm>
            <a:off x="3464791" y="3034368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4"/>
          <p:cNvSpPr txBox="1"/>
          <p:nvPr>
            <p:ph idx="5" type="body"/>
          </p:nvPr>
        </p:nvSpPr>
        <p:spPr>
          <a:xfrm>
            <a:off x="5954102" y="1075439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34"/>
          <p:cNvSpPr/>
          <p:nvPr>
            <p:ph idx="6" type="pic"/>
          </p:nvPr>
        </p:nvSpPr>
        <p:spPr>
          <a:xfrm>
            <a:off x="6102930" y="3032456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7" type="body"/>
          </p:nvPr>
        </p:nvSpPr>
        <p:spPr>
          <a:xfrm>
            <a:off x="815930" y="1548945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1" name="Google Shape;231;p34"/>
          <p:cNvSpPr txBox="1"/>
          <p:nvPr>
            <p:ph idx="8" type="body"/>
          </p:nvPr>
        </p:nvSpPr>
        <p:spPr>
          <a:xfrm>
            <a:off x="3454070" y="1548944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2" name="Google Shape;232;p34"/>
          <p:cNvSpPr txBox="1"/>
          <p:nvPr>
            <p:ph idx="9" type="body"/>
          </p:nvPr>
        </p:nvSpPr>
        <p:spPr>
          <a:xfrm>
            <a:off x="6092209" y="1548944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- 3 Blocks - Gold">
  <p:cSld name="Comparison - 3 Blocks - Gold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5953662" y="986919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3315523" y="986920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677383" y="986921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677435" y="1077350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body"/>
          </p:nvPr>
        </p:nvSpPr>
        <p:spPr>
          <a:xfrm>
            <a:off x="3315769" y="1077350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3" type="body"/>
          </p:nvPr>
        </p:nvSpPr>
        <p:spPr>
          <a:xfrm>
            <a:off x="5953908" y="1075437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body"/>
          </p:nvPr>
        </p:nvSpPr>
        <p:spPr>
          <a:xfrm>
            <a:off x="826263" y="1530503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body"/>
          </p:nvPr>
        </p:nvSpPr>
        <p:spPr>
          <a:xfrm>
            <a:off x="3453660" y="1548944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5"/>
          <p:cNvSpPr/>
          <p:nvPr>
            <p:ph idx="6" type="pic"/>
          </p:nvPr>
        </p:nvSpPr>
        <p:spPr>
          <a:xfrm>
            <a:off x="826263" y="3034367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/>
          <p:nvPr>
            <p:ph idx="7" type="pic"/>
          </p:nvPr>
        </p:nvSpPr>
        <p:spPr>
          <a:xfrm>
            <a:off x="3464597" y="3034367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5"/>
          <p:cNvSpPr/>
          <p:nvPr>
            <p:ph idx="8" type="pic"/>
          </p:nvPr>
        </p:nvSpPr>
        <p:spPr>
          <a:xfrm>
            <a:off x="6102736" y="3032454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5"/>
          <p:cNvSpPr txBox="1"/>
          <p:nvPr>
            <p:ph idx="9" type="body"/>
          </p:nvPr>
        </p:nvSpPr>
        <p:spPr>
          <a:xfrm>
            <a:off x="6097061" y="1553568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- 5 Color Blocks">
  <p:cSld name="Comparison - 5 Color Block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6"/>
          <p:cNvSpPr/>
          <p:nvPr/>
        </p:nvSpPr>
        <p:spPr>
          <a:xfrm>
            <a:off x="756438" y="1245447"/>
            <a:ext cx="1438515" cy="3273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758504" y="1620416"/>
            <a:ext cx="1436449" cy="2425126"/>
          </a:xfrm>
          <a:prstGeom prst="rect">
            <a:avLst/>
          </a:prstGeom>
          <a:solidFill>
            <a:srgbClr val="B9BBC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2284078" y="1245447"/>
            <a:ext cx="1438515" cy="327314"/>
          </a:xfrm>
          <a:prstGeom prst="rect">
            <a:avLst/>
          </a:prstGeom>
          <a:solidFill>
            <a:srgbClr val="B4905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2286144" y="1620416"/>
            <a:ext cx="1436449" cy="2425126"/>
          </a:xfrm>
          <a:prstGeom prst="rect">
            <a:avLst/>
          </a:prstGeom>
          <a:solidFill>
            <a:srgbClr val="E2D4B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3811718" y="1245447"/>
            <a:ext cx="1438515" cy="327314"/>
          </a:xfrm>
          <a:prstGeom prst="rect">
            <a:avLst/>
          </a:prstGeom>
          <a:solidFill>
            <a:srgbClr val="9D959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813784" y="1620416"/>
            <a:ext cx="1436449" cy="2425126"/>
          </a:xfrm>
          <a:prstGeom prst="rect">
            <a:avLst/>
          </a:prstGeom>
          <a:solidFill>
            <a:srgbClr val="DADCE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5339357" y="1245447"/>
            <a:ext cx="1438515" cy="327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341424" y="1620416"/>
            <a:ext cx="1436449" cy="2425126"/>
          </a:xfrm>
          <a:prstGeom prst="rect">
            <a:avLst/>
          </a:prstGeom>
          <a:solidFill>
            <a:srgbClr val="C3BFB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6866999" y="1245447"/>
            <a:ext cx="1438515" cy="327314"/>
          </a:xfrm>
          <a:prstGeom prst="rect">
            <a:avLst/>
          </a:prstGeom>
          <a:solidFill>
            <a:srgbClr val="9698A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869065" y="1620416"/>
            <a:ext cx="1436449" cy="2425126"/>
          </a:xfrm>
          <a:prstGeom prst="rect">
            <a:avLst/>
          </a:prstGeom>
          <a:solidFill>
            <a:srgbClr val="DCDCD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756438" y="1337932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2" type="body"/>
          </p:nvPr>
        </p:nvSpPr>
        <p:spPr>
          <a:xfrm>
            <a:off x="2284079" y="1326414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36"/>
          <p:cNvSpPr txBox="1"/>
          <p:nvPr>
            <p:ph idx="3" type="body"/>
          </p:nvPr>
        </p:nvSpPr>
        <p:spPr>
          <a:xfrm>
            <a:off x="3811718" y="1326414"/>
            <a:ext cx="1438514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4" type="body"/>
          </p:nvPr>
        </p:nvSpPr>
        <p:spPr>
          <a:xfrm>
            <a:off x="5339359" y="1326414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5" type="body"/>
          </p:nvPr>
        </p:nvSpPr>
        <p:spPr>
          <a:xfrm>
            <a:off x="6867000" y="1328153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6" type="body"/>
          </p:nvPr>
        </p:nvSpPr>
        <p:spPr>
          <a:xfrm>
            <a:off x="838486" y="173453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69" name="Google Shape;269;p36"/>
          <p:cNvSpPr txBox="1"/>
          <p:nvPr>
            <p:ph idx="7" type="body"/>
          </p:nvPr>
        </p:nvSpPr>
        <p:spPr>
          <a:xfrm>
            <a:off x="2381484" y="172489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0" name="Google Shape;270;p36"/>
          <p:cNvSpPr txBox="1"/>
          <p:nvPr>
            <p:ph idx="8" type="body"/>
          </p:nvPr>
        </p:nvSpPr>
        <p:spPr>
          <a:xfrm>
            <a:off x="3909124" y="1723719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1" name="Google Shape;271;p36"/>
          <p:cNvSpPr txBox="1"/>
          <p:nvPr>
            <p:ph idx="9" type="body"/>
          </p:nvPr>
        </p:nvSpPr>
        <p:spPr>
          <a:xfrm>
            <a:off x="5436763" y="1723719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2" name="Google Shape;272;p36"/>
          <p:cNvSpPr txBox="1"/>
          <p:nvPr>
            <p:ph idx="13" type="body"/>
          </p:nvPr>
        </p:nvSpPr>
        <p:spPr>
          <a:xfrm>
            <a:off x="6964405" y="173453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3" name="Google Shape;273;p36"/>
          <p:cNvSpPr txBox="1"/>
          <p:nvPr>
            <p:ph idx="14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 - Black Diagonal">
  <p:cSld name="Photo with Caption - Black Diagonal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>
            <p:ph idx="2" type="pic"/>
          </p:nvPr>
        </p:nvSpPr>
        <p:spPr>
          <a:xfrm>
            <a:off x="4207790" y="-7143"/>
            <a:ext cx="4936211" cy="516220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7"/>
          <p:cNvSpPr/>
          <p:nvPr/>
        </p:nvSpPr>
        <p:spPr>
          <a:xfrm>
            <a:off x="0" y="-7080"/>
            <a:ext cx="5463152" cy="5162204"/>
          </a:xfrm>
          <a:custGeom>
            <a:rect b="b" l="l" r="r" t="t"/>
            <a:pathLst>
              <a:path extrusionOk="0" h="6882938" w="7284203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856504" y="668365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856504" y="1868515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 - White Diagonal">
  <p:cSld name="Photo with Caption - White Diagonal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>
            <p:ph idx="2" type="pic"/>
          </p:nvPr>
        </p:nvSpPr>
        <p:spPr>
          <a:xfrm>
            <a:off x="4207790" y="-7144"/>
            <a:ext cx="4936211" cy="5162204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38"/>
          <p:cNvSpPr/>
          <p:nvPr/>
        </p:nvSpPr>
        <p:spPr>
          <a:xfrm>
            <a:off x="0" y="0"/>
            <a:ext cx="5463152" cy="5162204"/>
          </a:xfrm>
          <a:custGeom>
            <a:rect b="b" l="l" r="r" t="t"/>
            <a:pathLst>
              <a:path extrusionOk="0" h="6882938" w="7284203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856504" y="668365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856504" y="1868515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Gold">
  <p:cSld name="End Slide - Gold">
    <p:bg>
      <p:bgPr>
        <a:solidFill>
          <a:schemeClr val="accen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693254" y="2575507"/>
            <a:ext cx="5905925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07" y="4372048"/>
            <a:ext cx="3238500" cy="3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DED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1FFFF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836676" y="1858518"/>
            <a:ext cx="762609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40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0" name="Google Shape;300;p40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DED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1FFFF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836676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41"/>
          <p:cNvSpPr txBox="1"/>
          <p:nvPr>
            <p:ph idx="2" type="body"/>
          </p:nvPr>
        </p:nvSpPr>
        <p:spPr>
          <a:xfrm>
            <a:off x="4759452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41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0" name="Google Shape;310;p41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51064" y="894522"/>
            <a:ext cx="8450036" cy="3628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208697" y="387750"/>
            <a:ext cx="80226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100"/>
              <a:buFont typeface="Arial"/>
              <a:buNone/>
            </a:pPr>
            <a:r>
              <a:rPr lang="en">
                <a:solidFill>
                  <a:srgbClr val="FEFFFF"/>
                </a:solidFill>
              </a:rPr>
              <a:t>Airbnb: From Host to Superhost – Unlocking Excellence with AI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208712" y="2223629"/>
            <a:ext cx="5822594" cy="1228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i="0" lang="en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Members:</a:t>
            </a:r>
            <a:r>
              <a:rPr b="0" i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lang="en" sz="1400">
                <a:solidFill>
                  <a:schemeClr val="lt1"/>
                </a:solidFill>
              </a:rPr>
              <a:t>Harshal Amin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lang="en" sz="1400">
                <a:solidFill>
                  <a:schemeClr val="lt1"/>
                </a:solidFill>
              </a:rPr>
              <a:t>Yash Kothari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745176" y="814944"/>
            <a:ext cx="5822593" cy="14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i="0" lang="en"/>
              <a:t>DATA PREPARATION</a:t>
            </a:r>
            <a:endParaRPr/>
          </a:p>
        </p:txBody>
      </p:sp>
      <p:sp>
        <p:nvSpPr>
          <p:cNvPr id="402" name="Google Shape;402;p51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2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523550" y="61656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Collinearity and Outlier Detection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2"/>
          <p:cNvSpPr txBox="1"/>
          <p:nvPr>
            <p:ph type="title"/>
          </p:nvPr>
        </p:nvSpPr>
        <p:spPr>
          <a:xfrm>
            <a:off x="531640" y="1746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12" name="Google Shape;412;p52"/>
          <p:cNvSpPr/>
          <p:nvPr/>
        </p:nvSpPr>
        <p:spPr>
          <a:xfrm>
            <a:off x="4572000" y="1095350"/>
            <a:ext cx="3146400" cy="26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Source</a:t>
            </a:r>
            <a:r>
              <a:rPr lang="en" sz="1100"/>
              <a:t> - Airbnb_Chicago.csv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Outliers</a:t>
            </a:r>
            <a:r>
              <a:rPr b="1" lang="en" sz="1100"/>
              <a:t> Observed: </a:t>
            </a:r>
            <a:r>
              <a:rPr lang="en" sz="1100"/>
              <a:t>Yes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Method of Detection:</a:t>
            </a:r>
            <a:r>
              <a:rPr lang="en" sz="1100"/>
              <a:t> Boxplot Analysis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Variables with outliers:</a:t>
            </a:r>
            <a:r>
              <a:rPr lang="en" sz="1100"/>
              <a:t> 26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Method of Treatment: </a:t>
            </a:r>
            <a:r>
              <a:rPr lang="en" sz="1100"/>
              <a:t>Winsorization by capping lower and upper bounds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Outcome -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Normalized the dataset for 26 variables by capping values between 5th and 95th percentile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 need for removal of any variable due to outliers.</a:t>
            </a:r>
            <a:endParaRPr sz="1100"/>
          </a:p>
        </p:txBody>
      </p:sp>
      <p:sp>
        <p:nvSpPr>
          <p:cNvPr id="413" name="Google Shape;413;p52"/>
          <p:cNvSpPr/>
          <p:nvPr/>
        </p:nvSpPr>
        <p:spPr>
          <a:xfrm>
            <a:off x="4852200" y="1095350"/>
            <a:ext cx="2586000" cy="2742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Outlier Detection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702775" y="1175400"/>
            <a:ext cx="3146400" cy="26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Collinearity Observed: </a:t>
            </a:r>
            <a:r>
              <a:rPr lang="en" sz="1100">
                <a:solidFill>
                  <a:schemeClr val="dk1"/>
                </a:solidFill>
              </a:rPr>
              <a:t>Yes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Method of Detection:</a:t>
            </a:r>
            <a:r>
              <a:rPr lang="en" sz="1100">
                <a:solidFill>
                  <a:schemeClr val="dk1"/>
                </a:solidFill>
              </a:rPr>
              <a:t> VIF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Total Collinear Variables:</a:t>
            </a:r>
            <a:r>
              <a:rPr lang="en" sz="1100">
                <a:solidFill>
                  <a:schemeClr val="dk1"/>
                </a:solidFill>
              </a:rPr>
              <a:t>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Collinearity Threshold:</a:t>
            </a:r>
            <a:r>
              <a:rPr lang="en" sz="1100">
                <a:solidFill>
                  <a:schemeClr val="dk1"/>
                </a:solidFill>
              </a:rPr>
              <a:t> &gt; 0.95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Outcome - </a:t>
            </a:r>
            <a:r>
              <a:rPr lang="en" sz="1100">
                <a:solidFill>
                  <a:schemeClr val="dk1"/>
                </a:solidFill>
              </a:rPr>
              <a:t>Removed the correlated variable to reduce variance in the model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5" name="Google Shape;415;p52"/>
          <p:cNvSpPr/>
          <p:nvPr/>
        </p:nvSpPr>
        <p:spPr>
          <a:xfrm>
            <a:off x="982975" y="1175400"/>
            <a:ext cx="2586000" cy="2742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Collinearity</a:t>
            </a:r>
            <a:r>
              <a:rPr b="1" lang="en" sz="1300">
                <a:solidFill>
                  <a:schemeClr val="lt1"/>
                </a:solidFill>
              </a:rPr>
              <a:t> Detection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39" y="3008100"/>
            <a:ext cx="2963674" cy="38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575125" y="49731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Handling Missing Values - A significant proportion of dataset contains null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3"/>
          <p:cNvSpPr txBox="1"/>
          <p:nvPr>
            <p:ph type="title"/>
          </p:nvPr>
        </p:nvSpPr>
        <p:spPr>
          <a:xfrm>
            <a:off x="527590" y="331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890751"/>
            <a:ext cx="2916375" cy="36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/>
          <p:nvPr/>
        </p:nvSpPr>
        <p:spPr>
          <a:xfrm>
            <a:off x="2331700" y="890750"/>
            <a:ext cx="1159800" cy="12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2331700" y="3289550"/>
            <a:ext cx="1159800" cy="12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"/>
          <p:cNvSpPr/>
          <p:nvPr/>
        </p:nvSpPr>
        <p:spPr>
          <a:xfrm>
            <a:off x="4139400" y="1032250"/>
            <a:ext cx="865200" cy="441900"/>
          </a:xfrm>
          <a:prstGeom prst="wedgeRectCallout">
            <a:avLst>
              <a:gd fmla="val -119351" name="adj1"/>
              <a:gd fmla="val 1612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Dropped null records</a:t>
            </a:r>
            <a:endParaRPr sz="1000"/>
          </a:p>
        </p:txBody>
      </p:sp>
      <p:sp>
        <p:nvSpPr>
          <p:cNvPr id="431" name="Google Shape;431;p53"/>
          <p:cNvSpPr/>
          <p:nvPr/>
        </p:nvSpPr>
        <p:spPr>
          <a:xfrm>
            <a:off x="3491500" y="3698375"/>
            <a:ext cx="1916700" cy="522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Method</a:t>
            </a:r>
            <a:endParaRPr/>
          </a:p>
        </p:txBody>
      </p:sp>
      <p:sp>
        <p:nvSpPr>
          <p:cNvPr id="432" name="Google Shape;432;p53"/>
          <p:cNvSpPr/>
          <p:nvPr/>
        </p:nvSpPr>
        <p:spPr>
          <a:xfrm>
            <a:off x="5421325" y="921775"/>
            <a:ext cx="2916300" cy="376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57150" lvl="0" marL="571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1. Numerical Columns</a:t>
            </a:r>
            <a:endParaRPr sz="1000">
              <a:solidFill>
                <a:schemeClr val="dk1"/>
              </a:solidFill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Skewness Check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|Skew| &lt; 1 → </a:t>
            </a:r>
            <a:r>
              <a:rPr b="1" lang="en" sz="1000">
                <a:solidFill>
                  <a:schemeClr val="dk1"/>
                </a:solidFill>
              </a:rPr>
              <a:t>Mean Imputation</a:t>
            </a:r>
            <a:r>
              <a:rPr lang="en" sz="1000">
                <a:solidFill>
                  <a:schemeClr val="dk1"/>
                </a:solidFill>
              </a:rPr>
              <a:t> (normal-like distribution)</a:t>
            </a:r>
            <a:endParaRPr sz="1000">
              <a:solidFill>
                <a:schemeClr val="dk1"/>
              </a:solidFill>
            </a:endParaRPr>
          </a:p>
          <a:p>
            <a:pPr indent="-292100" lvl="1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|Skew| ≥ 1 → </a:t>
            </a:r>
            <a:r>
              <a:rPr b="1" lang="en" sz="1000">
                <a:solidFill>
                  <a:schemeClr val="dk1"/>
                </a:solidFill>
              </a:rPr>
              <a:t>Median Imputation</a:t>
            </a:r>
            <a:r>
              <a:rPr lang="en" sz="1000">
                <a:solidFill>
                  <a:schemeClr val="dk1"/>
                </a:solidFill>
              </a:rPr>
              <a:t> (to handle outliers)</a:t>
            </a:r>
            <a:endParaRPr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Implementation</a:t>
            </a:r>
            <a:r>
              <a:rPr lang="en" sz="1000">
                <a:solidFill>
                  <a:schemeClr val="dk1"/>
                </a:solidFill>
              </a:rPr>
              <a:t>: Missing values in each numerical column were imputed with the mean or median accordingly.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2. Categorical Columns</a:t>
            </a:r>
            <a:endParaRPr b="1"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Approach</a:t>
            </a:r>
            <a:r>
              <a:rPr lang="en" sz="1000">
                <a:solidFill>
                  <a:schemeClr val="dk1"/>
                </a:solidFill>
              </a:rPr>
              <a:t>: Imputation using </a:t>
            </a:r>
            <a:r>
              <a:rPr b="1" lang="en" sz="1000">
                <a:solidFill>
                  <a:schemeClr val="dk1"/>
                </a:solidFill>
              </a:rPr>
              <a:t>Mode</a:t>
            </a:r>
            <a:r>
              <a:rPr lang="en" sz="1000">
                <a:solidFill>
                  <a:schemeClr val="dk1"/>
                </a:solidFill>
              </a:rPr>
              <a:t> or </a:t>
            </a:r>
            <a:r>
              <a:rPr b="1" lang="en" sz="1000">
                <a:solidFill>
                  <a:schemeClr val="dk1"/>
                </a:solidFill>
              </a:rPr>
              <a:t>'Unknown'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Mode Check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5143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If mode frequency &gt; 50% → </a:t>
            </a:r>
            <a:r>
              <a:rPr b="1" lang="en" sz="1000">
                <a:solidFill>
                  <a:schemeClr val="dk1"/>
                </a:solidFill>
              </a:rPr>
              <a:t>Mode Imputation</a:t>
            </a:r>
            <a:endParaRPr b="1" sz="1000">
              <a:solidFill>
                <a:schemeClr val="dk1"/>
              </a:solidFill>
            </a:endParaRPr>
          </a:p>
          <a:p>
            <a:pPr indent="-292100" lvl="1" marL="5143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Else → </a:t>
            </a:r>
            <a:r>
              <a:rPr b="1" lang="en" sz="1000">
                <a:solidFill>
                  <a:schemeClr val="dk1"/>
                </a:solidFill>
              </a:rPr>
              <a:t>'Unknown' Imputation</a:t>
            </a:r>
            <a:endParaRPr b="1"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Implementation</a:t>
            </a:r>
            <a:r>
              <a:rPr lang="en" sz="1000">
                <a:solidFill>
                  <a:schemeClr val="dk1"/>
                </a:solidFill>
              </a:rPr>
              <a:t>: Missing categorical values are filled with the mode if it's dominant, otherwise, they are replaced with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'Unknown'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idx="12" type="sldNum"/>
          </p:nvPr>
        </p:nvSpPr>
        <p:spPr>
          <a:xfrm>
            <a:off x="7242478" y="4970699"/>
            <a:ext cx="721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54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523550" y="61656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Feature Selection &amp; Data Ingestion | Removal of irrelevant features, to increase reliability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4"/>
          <p:cNvSpPr txBox="1"/>
          <p:nvPr>
            <p:ph type="title"/>
          </p:nvPr>
        </p:nvSpPr>
        <p:spPr>
          <a:xfrm>
            <a:off x="575115" y="1746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43" name="Google Shape;443;p54"/>
          <p:cNvSpPr/>
          <p:nvPr/>
        </p:nvSpPr>
        <p:spPr>
          <a:xfrm>
            <a:off x="3083550" y="890739"/>
            <a:ext cx="2752800" cy="365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Objective: </a:t>
            </a:r>
            <a:r>
              <a:rPr lang="en" sz="1100">
                <a:solidFill>
                  <a:schemeClr val="dk1"/>
                </a:solidFill>
              </a:rPr>
              <a:t>Convert categorical data to numeric while preserving its impact on the target.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Methods &amp; Treatment: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 Encoding</a:t>
            </a:r>
            <a:r>
              <a:rPr lang="en" sz="1100">
                <a:solidFill>
                  <a:schemeClr val="dk1"/>
                </a:solidFill>
              </a:rPr>
              <a:t>: Encoded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Neighborhood</a:t>
            </a:r>
            <a:r>
              <a:rPr lang="en" sz="1100">
                <a:solidFill>
                  <a:schemeClr val="dk1"/>
                </a:solidFill>
              </a:rPr>
              <a:t> using the target’s mean.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One-Hot Encoding</a:t>
            </a:r>
            <a:r>
              <a:rPr lang="en" sz="1100">
                <a:solidFill>
                  <a:schemeClr val="dk1"/>
                </a:solidFill>
              </a:rPr>
              <a:t>: Encoded low-cardinality categorical features into binary columns.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Mutual Information</a:t>
            </a:r>
            <a:r>
              <a:rPr lang="en" sz="1100">
                <a:solidFill>
                  <a:schemeClr val="dk1"/>
                </a:solidFill>
              </a:rPr>
              <a:t>: Dropped features with low MI (&lt; 0.005) relative to the target.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Converted categorical features to numeric.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444" name="Google Shape;444;p54"/>
          <p:cNvSpPr/>
          <p:nvPr/>
        </p:nvSpPr>
        <p:spPr>
          <a:xfrm>
            <a:off x="3328790" y="895914"/>
            <a:ext cx="2262300" cy="3063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Categorical Features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45" name="Google Shape;445;p54"/>
          <p:cNvSpPr/>
          <p:nvPr/>
        </p:nvSpPr>
        <p:spPr>
          <a:xfrm>
            <a:off x="342850" y="895935"/>
            <a:ext cx="2528700" cy="358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Objective: </a:t>
            </a:r>
            <a:r>
              <a:rPr lang="en" sz="1100">
                <a:solidFill>
                  <a:schemeClr val="dk1"/>
                </a:solidFill>
              </a:rPr>
              <a:t>Eliminate noise and reduce dataset complexity.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Methods &amp; Treatment: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Drop Columns</a:t>
            </a:r>
            <a:r>
              <a:rPr lang="en" sz="1100">
                <a:solidFill>
                  <a:schemeClr val="dk1"/>
                </a:solidFill>
              </a:rPr>
              <a:t>: Removed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Airbnb Host ID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Airbnb Property ID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Scraped Date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Low Variance Filter</a:t>
            </a:r>
            <a:r>
              <a:rPr lang="en" sz="1100">
                <a:solidFill>
                  <a:schemeClr val="dk1"/>
                </a:solidFill>
              </a:rPr>
              <a:t>: Removed features with variance &lt; 0.01.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Feature Importance</a:t>
            </a:r>
            <a:r>
              <a:rPr lang="en" sz="1100">
                <a:solidFill>
                  <a:schemeClr val="dk1"/>
                </a:solidFill>
              </a:rPr>
              <a:t>: Used Gradient Boosting to drop features with importance &lt; 0.005.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Reduced irrelevant features, improved model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6" name="Google Shape;446;p54"/>
          <p:cNvSpPr/>
          <p:nvPr/>
        </p:nvSpPr>
        <p:spPr>
          <a:xfrm>
            <a:off x="533651" y="895935"/>
            <a:ext cx="2147100" cy="3063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Handling Irrelevance 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47" name="Google Shape;447;p54"/>
          <p:cNvSpPr/>
          <p:nvPr/>
        </p:nvSpPr>
        <p:spPr>
          <a:xfrm>
            <a:off x="6048350" y="890743"/>
            <a:ext cx="2752800" cy="365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Objective:</a:t>
            </a:r>
            <a:r>
              <a:rPr lang="en" sz="1100">
                <a:solidFill>
                  <a:schemeClr val="dk1"/>
                </a:solidFill>
              </a:rPr>
              <a:t>Address class imbalance to avoid model bias.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Methods &amp; Treatment: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SMOTE</a:t>
            </a:r>
            <a:r>
              <a:rPr lang="en" sz="1100">
                <a:solidFill>
                  <a:schemeClr val="dk1"/>
                </a:solidFill>
              </a:rPr>
              <a:t>: Oversampled the minority class.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Train-Test Split</a:t>
            </a:r>
            <a:r>
              <a:rPr lang="en" sz="1100">
                <a:solidFill>
                  <a:schemeClr val="dk1"/>
                </a:solidFill>
              </a:rPr>
              <a:t>: Split 80/20 with stratification to preserve class distribution.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Balanced target classes for better predictive performance.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Reduced noise, retained key predictors.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6293590" y="895925"/>
            <a:ext cx="2262300" cy="3063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Handling Imbalance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>
            <p:ph type="title"/>
          </p:nvPr>
        </p:nvSpPr>
        <p:spPr>
          <a:xfrm>
            <a:off x="745176" y="814944"/>
            <a:ext cx="58227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i="0" lang="en"/>
              <a:t>DATA MODELING</a:t>
            </a:r>
            <a:endParaRPr/>
          </a:p>
        </p:txBody>
      </p:sp>
      <p:sp>
        <p:nvSpPr>
          <p:cNvPr id="454" name="Google Shape;454;p55"/>
          <p:cNvSpPr txBox="1"/>
          <p:nvPr>
            <p:ph idx="12" type="sldNum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idx="2" type="body"/>
          </p:nvPr>
        </p:nvSpPr>
        <p:spPr>
          <a:xfrm>
            <a:off x="342425" y="812825"/>
            <a:ext cx="55707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Gradient Boosted Decision Tree (GBDT) (Best Performance):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Purpose:</a:t>
            </a:r>
            <a:r>
              <a:rPr lang="en" sz="1100"/>
              <a:t> Predicts Superhost probability based on guest ratings, occupancy rates, cancellations.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Strengths: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Captures non-linear relationships in data.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Robust against diverse Airbnb datasets.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Performance: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AUC-ROC Score:</a:t>
            </a:r>
            <a:r>
              <a:rPr lang="en" sz="1100"/>
              <a:t> 0.9857 (excellent predictive power).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Precision &amp; Recall:</a:t>
            </a:r>
            <a:r>
              <a:rPr lang="en" sz="1100"/>
              <a:t> Both at 94%, ensuring reliable predictions.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Top Features - </a:t>
            </a:r>
            <a:r>
              <a:rPr lang="en" sz="1050">
                <a:solidFill>
                  <a:srgbClr val="000000"/>
                </a:solidFill>
              </a:rPr>
              <a:t>numCancel_pastYear, Superhost, Rating Overall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6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Built and Their Purpose</a:t>
            </a:r>
            <a:endParaRPr/>
          </a:p>
        </p:txBody>
      </p:sp>
      <p:pic>
        <p:nvPicPr>
          <p:cNvPr id="461" name="Google Shape;4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0" y="1006300"/>
            <a:ext cx="2963974" cy="1853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2" name="Google Shape;462;p56"/>
          <p:cNvSpPr txBox="1"/>
          <p:nvPr/>
        </p:nvSpPr>
        <p:spPr>
          <a:xfrm>
            <a:off x="418325" y="2859325"/>
            <a:ext cx="54189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Clustering (KMeans):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Groups properties into clusters (e.g., high-growth, steady-growth, low-growth).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Features Used:</a:t>
            </a:r>
            <a:r>
              <a:rPr lang="en" sz="1100">
                <a:solidFill>
                  <a:schemeClr val="dk1"/>
                </a:solidFill>
              </a:rPr>
              <a:t> Booking-to-revenue ratio, occupancy rate, Superhost density ratio.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Output:</a:t>
            </a:r>
            <a:r>
              <a:rPr lang="en" sz="1100">
                <a:solidFill>
                  <a:schemeClr val="dk1"/>
                </a:solidFill>
              </a:rPr>
              <a:t> Four clusters (optimized via Elbow Method) for market segmentation.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63" name="Google Shape;46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801" y="3011725"/>
            <a:ext cx="2963974" cy="197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idx="2" type="body"/>
          </p:nvPr>
        </p:nvSpPr>
        <p:spPr>
          <a:xfrm>
            <a:off x="342899" y="1157493"/>
            <a:ext cx="84501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Title:</a:t>
            </a:r>
            <a:r>
              <a:rPr lang="en" sz="1100"/>
              <a:t> Growth Potential Index (GPI) and Integration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Growth Potential Index (GPI):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Purpose:</a:t>
            </a:r>
            <a:r>
              <a:rPr lang="en" sz="1100"/>
              <a:t> Combines GBDT predictions, cluster insights, and host performance metrics.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Range:</a:t>
            </a:r>
            <a:r>
              <a:rPr lang="en" sz="1100"/>
              <a:t> 0.0 (low growth) to 1.0 (high growth).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Key Strength:</a:t>
            </a:r>
            <a:r>
              <a:rPr lang="en" sz="1100"/>
              <a:t> Provides a unified metric for growth potential, enabling personalized recommendations.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Integrated System Workflow: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GBDT:</a:t>
            </a:r>
            <a:r>
              <a:rPr lang="en" sz="1100"/>
              <a:t> Predicts Superhost probability as a foundational metric.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Clustering:</a:t>
            </a:r>
            <a:r>
              <a:rPr lang="en" sz="1100"/>
              <a:t> Contextualizes hosts within market-based clusters for localized insights.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GPI:</a:t>
            </a:r>
            <a:r>
              <a:rPr lang="en" sz="1100"/>
              <a:t> Synthesizes predictions and cluster data for actionable insights.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Outcome:</a:t>
            </a:r>
            <a:r>
              <a:rPr lang="en" sz="1100"/>
              <a:t> Hosts receive tailored strategies for revenue growth, pricing, and Superhost qualification.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Key Insights: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High-GPI hosts receive expansion or pricing optimization advice.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Low-GPI hosts are guided to improve guest ratings, occupancy, and revenue strategies.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7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Potential Index (GPI) and Model Integration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idx="2" type="body"/>
          </p:nvPr>
        </p:nvSpPr>
        <p:spPr>
          <a:xfrm>
            <a:off x="342900" y="730525"/>
            <a:ext cx="84501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Key Results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Superhost Probability</a:t>
            </a:r>
            <a:r>
              <a:rPr lang="en" sz="1100"/>
              <a:t>: Our system predicts am 80% likelihood of 22 host to achieve Superhost status.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Growth Potential Index (GPI)</a:t>
            </a:r>
            <a:r>
              <a:rPr lang="en" sz="1100"/>
              <a:t>: The GPI highlights the potential growth of a property using six key factors: rating, occupancy, cluster growth, superhost probability, and booking/revenue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Clustering</a:t>
            </a:r>
            <a:r>
              <a:rPr lang="en" sz="1100"/>
              <a:t>: Properties are grouped into "High-Growth", "Moderate-Growth", and "Low-Growth" clusters to identify growth opportunities.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User-Specific Recommendations</a:t>
            </a:r>
            <a:r>
              <a:rPr lang="en" sz="1100"/>
              <a:t>: Our system provides hosts with clear, personalized recommendations to increase revenue, optimize bookings, and achieve Superhost status.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75" name="Google Shape;4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00" y="2352450"/>
            <a:ext cx="3134700" cy="21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8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600"/>
              <a:t>Summary</a:t>
            </a:r>
            <a:endParaRPr/>
          </a:p>
        </p:txBody>
      </p:sp>
      <p:sp>
        <p:nvSpPr>
          <p:cNvPr id="477" name="Google Shape;477;p5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58"/>
          <p:cNvSpPr txBox="1"/>
          <p:nvPr/>
        </p:nvSpPr>
        <p:spPr>
          <a:xfrm>
            <a:off x="484875" y="2519450"/>
            <a:ext cx="50295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to Interpret the Results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Superhost Probability</a:t>
            </a:r>
            <a:r>
              <a:rPr lang="en" sz="1100">
                <a:solidFill>
                  <a:schemeClr val="dk1"/>
                </a:solidFill>
              </a:rPr>
              <a:t>: If the score is above 80%, the host has a strong chance of becoming a Superhost. If the score is below 50%, the system offers improvement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Clustering</a:t>
            </a:r>
            <a:r>
              <a:rPr lang="en" sz="1100">
                <a:solidFill>
                  <a:schemeClr val="dk1"/>
                </a:solidFill>
              </a:rPr>
              <a:t>: The property is assigned to one of four clusters (e.g., Cluster 1, 2, 3, or 4). Each cluster has unique characteristics that influence growth potential.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/>
          <p:nvPr>
            <p:ph idx="2" type="body"/>
          </p:nvPr>
        </p:nvSpPr>
        <p:spPr>
          <a:xfrm>
            <a:off x="342900" y="730651"/>
            <a:ext cx="8450100" cy="376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Model Accuracy &amp; Performance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Gradient Boosted Decision Tree (GBDT)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AUC-ROC Score</a:t>
            </a:r>
            <a:r>
              <a:rPr lang="en" sz="1200"/>
              <a:t>: 0.986 (very high predictive accuracy), </a:t>
            </a:r>
            <a:r>
              <a:rPr lang="en" sz="1200"/>
              <a:t>Data split into </a:t>
            </a:r>
            <a:r>
              <a:rPr b="1" lang="en" sz="1200"/>
              <a:t>80% training</a:t>
            </a:r>
            <a:r>
              <a:rPr lang="en" sz="1200"/>
              <a:t> and </a:t>
            </a:r>
            <a:r>
              <a:rPr b="1" lang="en" sz="1200"/>
              <a:t>20% testing</a:t>
            </a:r>
            <a:r>
              <a:rPr lang="en" sz="1200"/>
              <a:t> for model validation.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Cross-Validation</a:t>
            </a:r>
            <a:r>
              <a:rPr lang="en" sz="1200"/>
              <a:t>: 3-Fold Cross Validation to ensure consistent performance across data splits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Hyperparameter Tuning</a:t>
            </a:r>
            <a:r>
              <a:rPr lang="en" sz="1200"/>
              <a:t>: RandomizedSearchCV used to optimize parameters like learning rate, max depth, etc.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 </a:t>
            </a:r>
            <a:r>
              <a:rPr b="1" lang="en" sz="1200"/>
              <a:t>Clustering</a:t>
            </a:r>
            <a:r>
              <a:rPr lang="en" sz="1200"/>
              <a:t>: Clustering was performed using KMeans Elbow Method to ensure the right number of clusters (optimal k=4).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Real-World Application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Predicts </a:t>
            </a:r>
            <a:r>
              <a:rPr lang="en" sz="1200"/>
              <a:t>Superhost status, offers personalized recommendations, and provides insights into cluster-level growth potential for Airbnb hosts.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</a:t>
            </a:r>
            <a:r>
              <a:rPr lang="en" sz="1200"/>
              <a:t>his system can </a:t>
            </a:r>
            <a:r>
              <a:rPr b="1" lang="en" sz="1200"/>
              <a:t>scale </a:t>
            </a:r>
            <a:r>
              <a:rPr lang="en" sz="1200"/>
              <a:t>to support Airbnb hosts globally, with tailored insights for each market.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84" name="Google Shape;484;p59"/>
          <p:cNvSpPr txBox="1"/>
          <p:nvPr>
            <p:ph type="title"/>
          </p:nvPr>
        </p:nvSpPr>
        <p:spPr>
          <a:xfrm>
            <a:off x="342889" y="165478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Robust Results</a:t>
            </a:r>
            <a:endParaRPr sz="28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>
            <p:ph idx="2" type="body"/>
          </p:nvPr>
        </p:nvSpPr>
        <p:spPr>
          <a:xfrm>
            <a:off x="398924" y="730643"/>
            <a:ext cx="84501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Impact on Airbnb Hosts (Primary Users)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Achieve Superhost Status</a:t>
            </a:r>
            <a:r>
              <a:rPr lang="en" sz="1100"/>
              <a:t>: Personalized guidance on how to qualify for Superhost status (e.g., increase trips, reduce cancellations, get more 5-star reviews).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Revenue Growth</a:t>
            </a:r>
            <a:r>
              <a:rPr lang="en" sz="1100"/>
              <a:t>: Data-driven pricing advice to increase nightly rates during peak demand.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Dynamic Booking Strategies</a:t>
            </a:r>
            <a:r>
              <a:rPr lang="en" sz="1100"/>
              <a:t>: Clustering identifies growth potential, enabling hosts to expand into high-growth areas.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Real-World Example</a:t>
            </a:r>
            <a:r>
              <a:rPr lang="en" sz="1100"/>
              <a:t>: </a:t>
            </a:r>
            <a:r>
              <a:rPr i="1" lang="en" sz="1100"/>
              <a:t>"Your property has a GPI of 0.83 (High-Growth). Focus on increasing 5-star reviews and consider raising prices during peak demand periods."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Impact on Airbnb (Platform)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More Superhosts</a:t>
            </a:r>
            <a:r>
              <a:rPr lang="en" sz="1100"/>
              <a:t>: More Superhosts = more bookings, higher customer satisfaction, and stronger brand loyalty.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Revenue Growth</a:t>
            </a:r>
            <a:r>
              <a:rPr lang="en" sz="1100"/>
              <a:t>: More host revenue = higher Airbnb commissions.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Expansion of High-Growth Clusters</a:t>
            </a:r>
            <a:r>
              <a:rPr lang="en" sz="1100"/>
              <a:t>: Airbnb can use GPI trends to focus on </a:t>
            </a:r>
            <a:r>
              <a:rPr b="1" lang="en" sz="1100"/>
              <a:t>expanding into high-GPI neighborhoods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Impact on Guests (Travelers)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Better Guest Experiences</a:t>
            </a:r>
            <a:r>
              <a:rPr lang="en" sz="1100"/>
              <a:t>: As more hosts become Superhosts, guest experiences improve.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More Affordable Options</a:t>
            </a:r>
            <a:r>
              <a:rPr lang="en" sz="1100"/>
              <a:t>: Hosts offer dynamic pricing, giving guests more affordable options during low-demand periods.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Real-World Example</a:t>
            </a:r>
            <a:r>
              <a:rPr lang="en" sz="1100"/>
              <a:t>: </a:t>
            </a:r>
            <a:r>
              <a:rPr i="1" lang="en" sz="1100"/>
              <a:t>"More Superhosts = better guest satisfaction = higher guest retention."</a:t>
            </a:r>
            <a:endParaRPr i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0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for stakeholders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342900" y="715718"/>
            <a:ext cx="8458200" cy="27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Airbnb Host Coach: Empowering Growth with GenAI</a:t>
            </a:r>
            <a:endParaRPr/>
          </a:p>
        </p:txBody>
      </p:sp>
      <p:sp>
        <p:nvSpPr>
          <p:cNvPr id="324" name="Google Shape;324;p43"/>
          <p:cNvSpPr txBox="1"/>
          <p:nvPr>
            <p:ph idx="2" type="body"/>
          </p:nvPr>
        </p:nvSpPr>
        <p:spPr>
          <a:xfrm>
            <a:off x="342900" y="989925"/>
            <a:ext cx="8450100" cy="350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Key Findings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Personalized AI recommendations enable hosts to achieve Superhost status by improving performance metrics like 5-star reviews and occupancy rates.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Dynamic pricing and booking-to-revenue strategies maximize host profitability.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Growth Potential Index (GPI) identifies high-growth neighborhoods for expansion, driving market balance and growth.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Superhosts enhance Airbnb’s reputation and guest satisfaction, fueling platform loyalty.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Conclusion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</a:t>
            </a:r>
            <a:r>
              <a:rPr b="1" lang="en" sz="1100"/>
              <a:t>scalable, data-driven solution</a:t>
            </a:r>
            <a:r>
              <a:rPr lang="en" sz="1100"/>
              <a:t> that fosters Superhosts, increases revenue, and strengthens Airbnb's leadership in the short-term rental market.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Airbnb Host Coach positions Airbnb for sustainable growth by leveraging </a:t>
            </a:r>
            <a:r>
              <a:rPr b="1" lang="en" sz="1100"/>
              <a:t>AI-powered recommendations</a:t>
            </a:r>
            <a:r>
              <a:rPr lang="en" sz="1100"/>
              <a:t> and neighborhood insights using GenAI over superhost data and predictive analytics. For the scope of this project, we prepare and process the data and develop a predictive model. Next phase will include integrating GenAI over the predictions and insights to coach hosts.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idx="2" type="body"/>
          </p:nvPr>
        </p:nvSpPr>
        <p:spPr>
          <a:xfrm>
            <a:off x="351074" y="955793"/>
            <a:ext cx="84501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Competitor Threat (Vrbo, Expedia, Booking.com)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Loss of Market Share</a:t>
            </a:r>
            <a:r>
              <a:rPr lang="en" sz="1100"/>
              <a:t>: Airbnb becomes the "go-to platform" for hosts and guest satisfaction, leading to a competitive edge.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Platform Lock-in</a:t>
            </a:r>
            <a:r>
              <a:rPr lang="en" sz="1100"/>
              <a:t>: Hosts feel "locked in" due to the system’s valuable insights.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Competitor Reaction</a:t>
            </a:r>
            <a:r>
              <a:rPr lang="en" sz="1100"/>
              <a:t>: Competitors like </a:t>
            </a:r>
            <a:r>
              <a:rPr b="1" lang="en" sz="1100"/>
              <a:t>Vrbo</a:t>
            </a:r>
            <a:r>
              <a:rPr lang="en" sz="1100"/>
              <a:t> may try to copy the system, but data-driven guidance and network effects give Airbnb a first-mover advantage. </a:t>
            </a:r>
            <a:r>
              <a:rPr i="1" lang="en" sz="1100"/>
              <a:t>"If Airbnb rolls out this system early, it will create a competitive moat that is difficult to breach."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Real Estate Investors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Neighborhood Growth Potential</a:t>
            </a:r>
            <a:r>
              <a:rPr lang="en" sz="1100"/>
              <a:t>: GPI highlights neighborhoods with the best investment potential.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Market Insights</a:t>
            </a:r>
            <a:r>
              <a:rPr lang="en" sz="1100"/>
              <a:t>: Identifying emerging areas before they become popular gives Airbnb a competitive edge.</a:t>
            </a:r>
            <a:br>
              <a:rPr lang="en" sz="1100"/>
            </a:br>
            <a:r>
              <a:rPr i="1" lang="en" sz="1100"/>
              <a:t>"Properties in the 'Lakeview' neighborhood have a GPI of 0.85, indicating high growth potential for real estate investors."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Implications for the Short-Term Rental Market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Expansion of Supply</a:t>
            </a:r>
            <a:r>
              <a:rPr lang="en" sz="1100"/>
              <a:t>: Airbnb can encourage new hosts to enter high-GPI clusters, ensuring an adequate supply of listings in areas of growing demand.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Revenue Uplift</a:t>
            </a:r>
            <a:r>
              <a:rPr lang="en" sz="1100"/>
              <a:t>: Data-driven dynamic pricing leads to revenue growth, which affects all stakeholders in the short-term rental market.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1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Market-Level Impact and Competitive Edge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/>
          <p:nvPr>
            <p:ph type="title"/>
          </p:nvPr>
        </p:nvSpPr>
        <p:spPr>
          <a:xfrm>
            <a:off x="795625" y="265872"/>
            <a:ext cx="38268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 sz="3100"/>
              <a:t>References</a:t>
            </a:r>
            <a:endParaRPr sz="3100"/>
          </a:p>
        </p:txBody>
      </p:sp>
      <p:sp>
        <p:nvSpPr>
          <p:cNvPr id="502" name="Google Shape;502;p62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62"/>
          <p:cNvSpPr txBox="1"/>
          <p:nvPr/>
        </p:nvSpPr>
        <p:spPr>
          <a:xfrm>
            <a:off x="795625" y="992775"/>
            <a:ext cx="67110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/>
              <a:t>Articles:</a:t>
            </a:r>
            <a:br>
              <a:rPr b="1" lang="en" sz="1260"/>
            </a:br>
            <a:r>
              <a:rPr b="1" lang="en" sz="1260"/>
              <a:t> </a:t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 u="sng"/>
              <a:t>https://simplyvinita.medium.com/how-i-built-a-profitable-airbnb-business-from-new-host-to-superhost-a4bb3594d3f2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 u="sng"/>
              <a:t>https://techcrunch.com/2024/02/13/airbnb-plans-to-use-ai-including-its-gameplanner-acquisition-to-create-the-ultimate-concierge/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/>
              <a:t>Data Description: </a:t>
            </a:r>
            <a:br>
              <a:rPr b="1" lang="en" sz="1260"/>
            </a:br>
            <a:br>
              <a:rPr b="1" lang="en" sz="1260"/>
            </a:br>
            <a:r>
              <a:rPr b="1" lang="en" sz="1260" u="sng"/>
              <a:t>https://purdue.brightspace.com/d2l/le/content/1148723/viewContent/17995963/View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/>
              <a:t>GenAI:</a:t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 u="sng"/>
              <a:t>https://chatgpt.com/c/674102a9-ecf8-800b-be34-fca212b67838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/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idx="2" type="body"/>
          </p:nvPr>
        </p:nvSpPr>
        <p:spPr>
          <a:xfrm>
            <a:off x="342900" y="730651"/>
            <a:ext cx="8450100" cy="376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Core Issues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1. Hosts lack actionable insights to achieve Superhost status and optimize revenue.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2. Limited tools for identifying high-growth neighborhoods for expansion.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3. Market imbalances due to oversaturation in some areas and missed opportunities in others.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Impact on Airbnb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Revenue loss from underperforming hosts.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Guest dissatisfaction due to lower-quality listings.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Competitive threats from platforms like Vrbo and Booking.com.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Opportunity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The Airbnb Host Coach leverages AI and data analytics to provide hosts with personalized insights, enabling better performance, enhanced guest experiences, and sustainable market growth.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44"/>
          <p:cNvGrpSpPr/>
          <p:nvPr/>
        </p:nvGrpSpPr>
        <p:grpSpPr>
          <a:xfrm>
            <a:off x="6080759" y="288748"/>
            <a:ext cx="2986114" cy="2889877"/>
            <a:chOff x="1247350" y="58700"/>
            <a:chExt cx="5198667" cy="4470034"/>
          </a:xfrm>
        </p:grpSpPr>
        <p:pic>
          <p:nvPicPr>
            <p:cNvPr id="333" name="Google Shape;333;p44"/>
            <p:cNvPicPr preferRelativeResize="0"/>
            <p:nvPr/>
          </p:nvPicPr>
          <p:blipFill rotWithShape="1">
            <a:blip r:embed="rId3">
              <a:alphaModFix/>
            </a:blip>
            <a:srcRect b="0" l="17929" r="497" t="1205"/>
            <a:stretch/>
          </p:blipFill>
          <p:spPr>
            <a:xfrm>
              <a:off x="1474830" y="168758"/>
              <a:ext cx="4971187" cy="43599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/>
              </a:outerShdw>
            </a:effectLst>
          </p:spPr>
        </p:pic>
        <p:sp>
          <p:nvSpPr>
            <p:cNvPr id="334" name="Google Shape;334;p44"/>
            <p:cNvSpPr/>
            <p:nvPr/>
          </p:nvSpPr>
          <p:spPr>
            <a:xfrm>
              <a:off x="1247350" y="58700"/>
              <a:ext cx="917100" cy="81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44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555950" y="249475"/>
            <a:ext cx="7849650" cy="435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767443" y="1359034"/>
            <a:ext cx="582259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725475" y="3272700"/>
            <a:ext cx="3976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/>
              <a:t>Superhosts generally achieve higher occupancy rates compared to non-superhosts.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&gt;</a:t>
            </a:r>
            <a:r>
              <a:rPr b="1" lang="en" sz="1100"/>
              <a:t> </a:t>
            </a:r>
            <a:r>
              <a:rPr lang="en" sz="1100"/>
              <a:t>Non-superhosts can improve occupancy by enhancing guest experience and aiming for superhost status.</a:t>
            </a:r>
            <a:endParaRPr sz="1100"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75" y="1030125"/>
            <a:ext cx="3486705" cy="215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47"/>
          <p:cNvPicPr preferRelativeResize="0"/>
          <p:nvPr/>
        </p:nvPicPr>
        <p:blipFill rotWithShape="1">
          <a:blip r:embed="rId4">
            <a:alphaModFix/>
          </a:blip>
          <a:srcRect b="0" l="0" r="14339" t="0"/>
          <a:stretch/>
        </p:blipFill>
        <p:spPr>
          <a:xfrm>
            <a:off x="4613525" y="998025"/>
            <a:ext cx="3920451" cy="218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47"/>
          <p:cNvSpPr txBox="1"/>
          <p:nvPr/>
        </p:nvSpPr>
        <p:spPr>
          <a:xfrm>
            <a:off x="4613525" y="3272700"/>
            <a:ext cx="39768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&gt;Superhosts generally charge higher nightly rates compared to non-superhosts, showcasing their ability to command a premium.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&gt;Both groups exhibit a high density of properties in the lower price range (&lt; $100).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346952" y="145428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66" name="Google Shape;366;p4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325" y="1305969"/>
            <a:ext cx="4229101" cy="263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25" y="1259363"/>
            <a:ext cx="4208502" cy="26247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8"/>
          <p:cNvSpPr txBox="1"/>
          <p:nvPr/>
        </p:nvSpPr>
        <p:spPr>
          <a:xfrm>
            <a:off x="814450" y="990050"/>
            <a:ext cx="26856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Superhost Count by Neighbourhood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5068450" y="1019950"/>
            <a:ext cx="26856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Revenue</a:t>
            </a:r>
            <a:r>
              <a:rPr lang="en" sz="1200">
                <a:solidFill>
                  <a:schemeClr val="dk1"/>
                </a:solidFill>
              </a:rPr>
              <a:t> Sum by Neighbourhood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202075" y="3820375"/>
            <a:ext cx="415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Highest no. of Superhosts in Lakeview followed by Near North Side &amp; West town/ Noble Square</a:t>
            </a:r>
            <a:endParaRPr sz="1100"/>
          </a:p>
        </p:txBody>
      </p:sp>
      <p:sp>
        <p:nvSpPr>
          <p:cNvPr id="372" name="Google Shape;372;p48"/>
          <p:cNvSpPr txBox="1"/>
          <p:nvPr/>
        </p:nvSpPr>
        <p:spPr>
          <a:xfrm>
            <a:off x="4535325" y="3884125"/>
            <a:ext cx="435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Near North Side and Lakeview generate the highest revenue, demonstrating their importance in the Airbnb market.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8"/>
          <p:cNvSpPr txBox="1"/>
          <p:nvPr/>
        </p:nvSpPr>
        <p:spPr>
          <a:xfrm>
            <a:off x="346950" y="411475"/>
            <a:ext cx="774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5A5"/>
                </a:solidFill>
              </a:rPr>
              <a:t>Superhosts Count for a Neighborhood does not determine the Revenue of that Neighborhood</a:t>
            </a:r>
            <a:endParaRPr sz="15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50" y="916013"/>
            <a:ext cx="3493500" cy="273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925" y="916025"/>
            <a:ext cx="3560277" cy="2783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" name="Google Shape;383;p49"/>
          <p:cNvSpPr txBox="1"/>
          <p:nvPr/>
        </p:nvSpPr>
        <p:spPr>
          <a:xfrm>
            <a:off x="82800" y="3782700"/>
            <a:ext cx="472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Increase in the Avg Booking Price decreases occupancy rate for both hosts and super hosts, Highest occupancy rate for the booked days average price range $600- $1400</a:t>
            </a:r>
            <a:endParaRPr sz="1100"/>
          </a:p>
        </p:txBody>
      </p:sp>
      <p:sp>
        <p:nvSpPr>
          <p:cNvPr id="384" name="Google Shape;384;p49"/>
          <p:cNvSpPr txBox="1"/>
          <p:nvPr/>
        </p:nvSpPr>
        <p:spPr>
          <a:xfrm>
            <a:off x="4667925" y="3885450"/>
            <a:ext cx="3808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number of cancellations increases occupancy rate decreases and so does the revenue for both Hosts &amp; Superhosts . (Bubble size here is as per the revenue of the host.)</a:t>
            </a:r>
            <a:endParaRPr sz="1100"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91" name="Google Shape;391;p50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5" y="730525"/>
            <a:ext cx="4068900" cy="27328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425" y="763588"/>
            <a:ext cx="3963750" cy="273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50"/>
          <p:cNvSpPr txBox="1"/>
          <p:nvPr/>
        </p:nvSpPr>
        <p:spPr>
          <a:xfrm>
            <a:off x="105025" y="3529525"/>
            <a:ext cx="4068900" cy="743400"/>
          </a:xfrm>
          <a:prstGeom prst="rect">
            <a:avLst/>
          </a:prstGeom>
          <a:noFill/>
          <a:ln cap="flat" cmpd="sng" w="9525">
            <a:solidFill>
              <a:srgbClr val="F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Increase in the number of guests increases nightly rate for both hosts &amp; Superhosts. For higher number of bedrooms there are more Superhosts than hosts. </a:t>
            </a:r>
            <a:endParaRPr sz="1100"/>
          </a:p>
        </p:txBody>
      </p:sp>
      <p:sp>
        <p:nvSpPr>
          <p:cNvPr id="395" name="Google Shape;395;p50"/>
          <p:cNvSpPr txBox="1"/>
          <p:nvPr/>
        </p:nvSpPr>
        <p:spPr>
          <a:xfrm>
            <a:off x="4455850" y="3581250"/>
            <a:ext cx="4068900" cy="1031400"/>
          </a:xfrm>
          <a:prstGeom prst="rect">
            <a:avLst/>
          </a:prstGeom>
          <a:noFill/>
          <a:ln cap="flat" cmpd="sng" w="9525">
            <a:solidFill>
              <a:srgbClr val="F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Occupancy rate for Superhosts is generally higher than host across all periods. Occupancy Rate is maximum for the number of bedrooms at 11 for both hosts &amp; Superhosts beyond which it starts decreasing drastically (this could be due to the decrease in demand as well. )</a:t>
            </a:r>
            <a:endParaRPr sz="1100"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