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56" r:id="rId5"/>
    <p:sldId id="262" r:id="rId6"/>
    <p:sldId id="263" r:id="rId7"/>
    <p:sldId id="266" r:id="rId8"/>
    <p:sldId id="267"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90" autoAdjust="0"/>
  </p:normalViewPr>
  <p:slideViewPr>
    <p:cSldViewPr snapToGrid="0">
      <p:cViewPr varScale="1">
        <p:scale>
          <a:sx n="81" d="100"/>
          <a:sy n="81" d="100"/>
        </p:scale>
        <p:origin x="725" y="5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3/7/2024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3/7/2024</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dirty="0"/>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3/7/2024</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dirty="0"/>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3/7/2024</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dirty="0"/>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3/7/2024</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dirty="0"/>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3/7/2024</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dirty="0"/>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3/7/2024</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dirty="0"/>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3/7/2024</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dirty="0"/>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3/7/2024</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dirty="0"/>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3/7/2024</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dirty="0"/>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3/7/2024</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dirty="0"/>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3/7/2024</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dirty="0"/>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6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3/7/2024</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6595" y="1863544"/>
            <a:ext cx="9144000" cy="1510719"/>
          </a:xfrm>
        </p:spPr>
        <p:txBody>
          <a:bodyPr>
            <a:normAutofit/>
          </a:bodyPr>
          <a:lstStyle/>
          <a:p>
            <a:r>
              <a:rPr lang="en-US" sz="6000" b="1" dirty="0">
                <a:solidFill>
                  <a:schemeClr val="accent1"/>
                </a:solidFill>
                <a:latin typeface="Arial" panose="020B0604020202020204" pitchFamily="34" charset="0"/>
                <a:cs typeface="Arial" panose="020B0604020202020204" pitchFamily="34" charset="0"/>
              </a:rPr>
              <a:t>GrowMate</a:t>
            </a:r>
            <a:br>
              <a:rPr lang="en-US" sz="6000" b="1" dirty="0">
                <a:solidFill>
                  <a:schemeClr val="accent1"/>
                </a:solidFill>
                <a:latin typeface="Arial" panose="020B0604020202020204" pitchFamily="34" charset="0"/>
                <a:cs typeface="Arial" panose="020B0604020202020204" pitchFamily="34" charset="0"/>
              </a:rPr>
            </a:br>
            <a:r>
              <a:rPr lang="en-US" sz="3200" b="1" dirty="0">
                <a:solidFill>
                  <a:schemeClr val="accent1"/>
                </a:solidFill>
                <a:latin typeface="Arial" panose="020B0604020202020204" pitchFamily="34" charset="0"/>
                <a:cs typeface="Arial" panose="020B0604020202020204" pitchFamily="34" charset="0"/>
              </a:rPr>
              <a:t>Your agricultural partner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rtlCol="0">
            <a:spAutoFit/>
          </a:bodyPr>
          <a:lstStyle/>
          <a:p>
            <a:pPr algn="ctr"/>
            <a:r>
              <a:rPr lang="en-US" sz="3200" b="1" dirty="0">
                <a:solidFill>
                  <a:schemeClr val="accent1">
                    <a:lumMod val="75000"/>
                  </a:schemeClr>
                </a:solidFill>
                <a:latin typeface="Arial" pitchFamily="34" charset="0"/>
                <a:cs typeface="Arial" pitchFamily="34" charset="0"/>
              </a:rPr>
              <a:t>TSP - PROJECT DEMONSTRATION</a:t>
            </a:r>
          </a:p>
        </p:txBody>
      </p:sp>
      <p:sp>
        <p:nvSpPr>
          <p:cNvPr id="4" name="TextBox 3"/>
          <p:cNvSpPr txBox="1"/>
          <p:nvPr/>
        </p:nvSpPr>
        <p:spPr>
          <a:xfrm>
            <a:off x="1576467" y="3618711"/>
            <a:ext cx="9039066" cy="1938992"/>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Presented By:</a:t>
            </a:r>
          </a:p>
          <a:p>
            <a:pPr marL="914400" lvl="1" indent="-457200">
              <a:buAutoNum type="arabicPeriod"/>
            </a:pPr>
            <a:r>
              <a:rPr lang="en-US" sz="2000" b="1" dirty="0">
                <a:solidFill>
                  <a:schemeClr val="accent1">
                    <a:lumMod val="75000"/>
                  </a:schemeClr>
                </a:solidFill>
                <a:latin typeface="Arial" pitchFamily="34" charset="0"/>
                <a:cs typeface="Arial" pitchFamily="34" charset="0"/>
              </a:rPr>
              <a:t>Sankit Binkar</a:t>
            </a:r>
          </a:p>
          <a:p>
            <a:pPr marL="914400" lvl="1" indent="-457200">
              <a:buAutoNum type="arabicPeriod"/>
            </a:pPr>
            <a:r>
              <a:rPr lang="en-US" sz="2000" b="1" dirty="0">
                <a:solidFill>
                  <a:schemeClr val="accent1">
                    <a:lumMod val="75000"/>
                  </a:schemeClr>
                </a:solidFill>
                <a:latin typeface="Arial" pitchFamily="34" charset="0"/>
                <a:cs typeface="Arial" pitchFamily="34" charset="0"/>
              </a:rPr>
              <a:t>Harshal Borkar</a:t>
            </a:r>
          </a:p>
          <a:p>
            <a:pPr marL="914400" lvl="1" indent="-457200">
              <a:buFontTx/>
              <a:buAutoNum type="arabicPeriod"/>
            </a:pPr>
            <a:r>
              <a:rPr lang="en-US" sz="2000" b="1" dirty="0">
                <a:solidFill>
                  <a:schemeClr val="accent1">
                    <a:lumMod val="75000"/>
                  </a:schemeClr>
                </a:solidFill>
                <a:latin typeface="Arial" pitchFamily="34" charset="0"/>
                <a:cs typeface="Arial" pitchFamily="34" charset="0"/>
              </a:rPr>
              <a:t>Nayana </a:t>
            </a:r>
            <a:r>
              <a:rPr lang="en-US" sz="2000" b="1" dirty="0" err="1">
                <a:solidFill>
                  <a:schemeClr val="accent1">
                    <a:lumMod val="75000"/>
                  </a:schemeClr>
                </a:solidFill>
                <a:latin typeface="Arial" pitchFamily="34" charset="0"/>
                <a:cs typeface="Arial" pitchFamily="34" charset="0"/>
              </a:rPr>
              <a:t>Pardhekar</a:t>
            </a:r>
            <a:endParaRPr lang="en-US" sz="2000" b="1" dirty="0">
              <a:solidFill>
                <a:schemeClr val="accent1">
                  <a:lumMod val="75000"/>
                </a:schemeClr>
              </a:solidFill>
              <a:latin typeface="Arial" pitchFamily="34" charset="0"/>
              <a:cs typeface="Arial" pitchFamily="34" charset="0"/>
            </a:endParaRPr>
          </a:p>
          <a:p>
            <a:pPr marL="914400" lvl="1" indent="-457200">
              <a:buAutoNum type="arabicPeriod"/>
            </a:pPr>
            <a:r>
              <a:rPr lang="en-US" sz="2000" b="1" dirty="0">
                <a:solidFill>
                  <a:schemeClr val="accent1">
                    <a:lumMod val="75000"/>
                  </a:schemeClr>
                </a:solidFill>
                <a:latin typeface="Arial" pitchFamily="34" charset="0"/>
                <a:cs typeface="Arial" pitchFamily="34" charset="0"/>
              </a:rPr>
              <a:t>Harsh Ghatode</a:t>
            </a:r>
          </a:p>
          <a:p>
            <a:pPr marL="914400" lvl="1" indent="-457200">
              <a:buAutoNum type="arabicPeriod"/>
            </a:pPr>
            <a:r>
              <a:rPr lang="en-US" sz="2000" b="1" dirty="0">
                <a:solidFill>
                  <a:schemeClr val="accent1">
                    <a:lumMod val="75000"/>
                  </a:schemeClr>
                </a:solidFill>
                <a:latin typeface="Arial" pitchFamily="34" charset="0"/>
                <a:cs typeface="Arial" pitchFamily="34" charset="0"/>
              </a:rPr>
              <a:t>Aditya Mate</a:t>
            </a:r>
          </a:p>
        </p:txBody>
      </p:sp>
      <p:sp>
        <p:nvSpPr>
          <p:cNvPr id="5" name="TextBox 4"/>
          <p:cNvSpPr txBox="1"/>
          <p:nvPr/>
        </p:nvSpPr>
        <p:spPr>
          <a:xfrm>
            <a:off x="1576467" y="5708466"/>
            <a:ext cx="8259580" cy="70788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a:t>
            </a:r>
          </a:p>
          <a:p>
            <a:r>
              <a:rPr lang="en-US" sz="2000" b="1" dirty="0">
                <a:solidFill>
                  <a:schemeClr val="accent1">
                    <a:lumMod val="75000"/>
                  </a:schemeClr>
                </a:solidFill>
                <a:latin typeface="Arial" pitchFamily="34" charset="0"/>
                <a:cs typeface="Arial" pitchFamily="34" charset="0"/>
              </a:rPr>
              <a:t>	Mr. Akshay Chaskar</a:t>
            </a:r>
          </a:p>
        </p:txBody>
      </p:sp>
      <p:sp>
        <p:nvSpPr>
          <p:cNvPr id="6" name="Footer Placeholder 5"/>
          <p:cNvSpPr>
            <a:spLocks noGrp="1"/>
          </p:cNvSpPr>
          <p:nvPr>
            <p:ph type="ftr" sz="quarter" idx="11"/>
          </p:nvPr>
        </p:nvSpPr>
        <p:spPr>
          <a:xfrm>
            <a:off x="4248462" y="6492875"/>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73834" y="1857863"/>
            <a:ext cx="7839592" cy="2734563"/>
          </a:xfrm>
        </p:spPr>
        <p:txBody>
          <a:bodyPr>
            <a:normAutofit fontScale="92500"/>
          </a:bodyPr>
          <a:lstStyle/>
          <a:p>
            <a:pPr algn="just"/>
            <a:r>
              <a:rPr lang="en-US" sz="2800" dirty="0"/>
              <a:t>	Farmers face challenges in optimizing crop selection to maximize yield while efficiently utilizing resources. Existing methods often lack precision and fail to account for various environmental factors. This project addresses the gap by proposing a machine learning-based crop and fertilizer recommendation system. It is also difficult to identify Disease and it's cure. </a:t>
            </a:r>
          </a:p>
          <a:p>
            <a:pPr algn="just"/>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pic>
        <p:nvPicPr>
          <p:cNvPr id="2" name="Picture 4" descr="5,242 Sad Farmer Images, Stock Photos, 3D objects, &amp; Vectors | Shutterstock">
            <a:extLst>
              <a:ext uri="{FF2B5EF4-FFF2-40B4-BE49-F238E27FC236}">
                <a16:creationId xmlns:a16="http://schemas.microsoft.com/office/drawing/2014/main" id="{4D36B8E3-1552-1CD8-6F52-D8B9A14CD1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143"/>
          <a:stretch/>
        </p:blipFill>
        <p:spPr bwMode="auto">
          <a:xfrm>
            <a:off x="1509010" y="4753621"/>
            <a:ext cx="2704592" cy="178364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3" name="Picture 2" descr="946 Sad Indian Farmer Images, Stock Photos, 3D objects, &amp; Vectors |  Shutterstock">
            <a:extLst>
              <a:ext uri="{FF2B5EF4-FFF2-40B4-BE49-F238E27FC236}">
                <a16:creationId xmlns:a16="http://schemas.microsoft.com/office/drawing/2014/main" id="{02FCC266-F6A4-D6C0-6E16-C0C111C077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423" b="15000"/>
          <a:stretch/>
        </p:blipFill>
        <p:spPr bwMode="auto">
          <a:xfrm>
            <a:off x="8309810" y="2261937"/>
            <a:ext cx="3593095" cy="340362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421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77496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1763013"/>
            <a:ext cx="11152682" cy="2961312"/>
          </a:xfrm>
        </p:spPr>
        <p:txBody>
          <a:bodyPr>
            <a:normAutofit/>
          </a:bodyPr>
          <a:lstStyle/>
          <a:p>
            <a:pPr algn="just"/>
            <a:r>
              <a:rPr lang="en-US" sz="2600" dirty="0">
                <a:latin typeface="Arial" panose="020B0604020202020204" pitchFamily="34" charset="0"/>
                <a:cs typeface="Arial" panose="020B0604020202020204" pitchFamily="34" charset="0"/>
              </a:rPr>
              <a:t>	We introduce you to GrowMate, an advanced system for crop recommendation, intelligent disease detection, and technological updates, which provides farmers with tailored guidance for crop management. Additionally, a centralized repository of government schemes and  focus on sustainable practices that aims to empower farmers for efficient and informed decision-making in agriculture.</a:t>
            </a:r>
          </a:p>
        </p:txBody>
      </p:sp>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pic>
        <p:nvPicPr>
          <p:cNvPr id="3" name="Picture 2">
            <a:extLst>
              <a:ext uri="{FF2B5EF4-FFF2-40B4-BE49-F238E27FC236}">
                <a16:creationId xmlns:a16="http://schemas.microsoft.com/office/drawing/2014/main" id="{C998E8FD-5B12-6342-A5DF-487C9724FB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995" y="4346960"/>
            <a:ext cx="2006119" cy="200611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0" name="Picture 9">
            <a:extLst>
              <a:ext uri="{FF2B5EF4-FFF2-40B4-BE49-F238E27FC236}">
                <a16:creationId xmlns:a16="http://schemas.microsoft.com/office/drawing/2014/main" id="{60BCD4C1-3960-9FA3-DFA8-A637B4F4BE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7970" y="4346960"/>
            <a:ext cx="2006119" cy="200611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2" name="Picture 11">
            <a:extLst>
              <a:ext uri="{FF2B5EF4-FFF2-40B4-BE49-F238E27FC236}">
                <a16:creationId xmlns:a16="http://schemas.microsoft.com/office/drawing/2014/main" id="{5CA04007-6790-1773-1712-D18F6B28D2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3888" y="4346959"/>
            <a:ext cx="2006119" cy="200611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4AC9089-2268-C9BF-E162-1FE16B06072E}"/>
              </a:ext>
            </a:extLst>
          </p:cNvPr>
          <p:cNvPicPr>
            <a:picLocks noChangeAspect="1"/>
          </p:cNvPicPr>
          <p:nvPr/>
        </p:nvPicPr>
        <p:blipFill rotWithShape="1">
          <a:blip r:embed="rId2">
            <a:extLst>
              <a:ext uri="{28A0092B-C50C-407E-A947-70E740481C1C}">
                <a14:useLocalDpi xmlns:a14="http://schemas.microsoft.com/office/drawing/2010/main" val="0"/>
              </a:ext>
            </a:extLst>
          </a:blip>
          <a:srcRect r="34102"/>
          <a:stretch/>
        </p:blipFill>
        <p:spPr>
          <a:xfrm>
            <a:off x="7814821" y="2550928"/>
            <a:ext cx="4377179" cy="3841705"/>
          </a:xfrm>
          <a:prstGeom prst="rect">
            <a:avLst/>
          </a:prstGeom>
        </p:spPr>
      </p:pic>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624131"/>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sp>
        <p:nvSpPr>
          <p:cNvPr id="3" name="TextBox 2">
            <a:extLst>
              <a:ext uri="{FF2B5EF4-FFF2-40B4-BE49-F238E27FC236}">
                <a16:creationId xmlns:a16="http://schemas.microsoft.com/office/drawing/2014/main" id="{3DECEFAD-E2BF-1976-B4B7-47C03BF94760}"/>
              </a:ext>
            </a:extLst>
          </p:cNvPr>
          <p:cNvSpPr txBox="1"/>
          <p:nvPr/>
        </p:nvSpPr>
        <p:spPr>
          <a:xfrm>
            <a:off x="365685" y="1813403"/>
            <a:ext cx="9589020" cy="2369880"/>
          </a:xfrm>
          <a:prstGeom prst="rect">
            <a:avLst/>
          </a:prstGeom>
          <a:noFill/>
        </p:spPr>
        <p:txBody>
          <a:bodyPr wrap="square" rtlCol="0">
            <a:spAutoFit/>
          </a:bodyPr>
          <a:lstStyle/>
          <a:p>
            <a:r>
              <a:rPr lang="en-IN" sz="2600" dirty="0">
                <a:latin typeface="Arial" panose="020B0604020202020204" pitchFamily="34" charset="0"/>
                <a:cs typeface="Arial" panose="020B0604020202020204" pitchFamily="34" charset="0"/>
              </a:rPr>
              <a:t>Services and Tools used:</a:t>
            </a:r>
          </a:p>
          <a:p>
            <a:endParaRPr lang="en-IN" sz="2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a:latin typeface="Arial" panose="020B0604020202020204" pitchFamily="34" charset="0"/>
                <a:cs typeface="Arial" panose="020B0604020202020204" pitchFamily="34" charset="0"/>
              </a:rPr>
              <a:t>RandomForestClassifier Algorithm for crop recommendation</a:t>
            </a:r>
          </a:p>
          <a:p>
            <a:pPr marL="285750" indent="-285750">
              <a:buFont typeface="Arial" panose="020B0604020202020204" pitchFamily="34" charset="0"/>
              <a:buChar char="•"/>
            </a:pPr>
            <a:r>
              <a:rPr lang="en-IN" sz="2400" dirty="0">
                <a:latin typeface="Arial" panose="020B0604020202020204" pitchFamily="34" charset="0"/>
                <a:cs typeface="Arial" panose="020B0604020202020204" pitchFamily="34" charset="0"/>
              </a:rPr>
              <a:t>MobileNetV2 Algorithm for disease identification</a:t>
            </a:r>
          </a:p>
          <a:p>
            <a:pPr marL="285750" indent="-285750">
              <a:buFont typeface="Arial" panose="020B0604020202020204" pitchFamily="34" charset="0"/>
              <a:buChar char="•"/>
            </a:pPr>
            <a:r>
              <a:rPr lang="en-IN" sz="2400" dirty="0">
                <a:latin typeface="Arial" panose="020B0604020202020204" pitchFamily="34" charset="0"/>
                <a:cs typeface="Arial" panose="020B0604020202020204" pitchFamily="34" charset="0"/>
              </a:rPr>
              <a:t>Openweather API</a:t>
            </a:r>
          </a:p>
          <a:p>
            <a:pPr marL="285750" indent="-285750">
              <a:buFont typeface="Arial" panose="020B0604020202020204" pitchFamily="34" charset="0"/>
              <a:buChar char="•"/>
            </a:pPr>
            <a:r>
              <a:rPr lang="en-IN" sz="2400" dirty="0">
                <a:latin typeface="Arial" panose="020B0604020202020204" pitchFamily="34" charset="0"/>
                <a:cs typeface="Arial" panose="020B0604020202020204" pitchFamily="34" charset="0"/>
              </a:rPr>
              <a:t>Chatbot API</a:t>
            </a:r>
          </a:p>
        </p:txBody>
      </p:sp>
    </p:spTree>
    <p:extLst>
      <p:ext uri="{BB962C8B-B14F-4D97-AF65-F5344CB8AC3E}">
        <p14:creationId xmlns:p14="http://schemas.microsoft.com/office/powerpoint/2010/main" val="4154508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671266"/>
            <a:ext cx="9144000" cy="823034"/>
          </a:xfrm>
        </p:spPr>
        <p:txBody>
          <a:bodyPr>
            <a:normAutofit/>
          </a:bodyPr>
          <a:lstStyle/>
          <a:p>
            <a:r>
              <a:rPr lang="en-US" sz="4400" b="1" dirty="0">
                <a:solidFill>
                  <a:schemeClr val="accent1"/>
                </a:solidFill>
                <a:latin typeface="Arial"/>
                <a:ea typeface="+mj-lt"/>
                <a:cs typeface="Arial"/>
              </a:rPr>
              <a:t>Conclusion &amp; Future Scope</a:t>
            </a:r>
            <a:endParaRPr lang="en-US" dirty="0"/>
          </a:p>
        </p:txBody>
      </p:sp>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sp>
        <p:nvSpPr>
          <p:cNvPr id="3" name="TextBox 2">
            <a:extLst>
              <a:ext uri="{FF2B5EF4-FFF2-40B4-BE49-F238E27FC236}">
                <a16:creationId xmlns:a16="http://schemas.microsoft.com/office/drawing/2014/main" id="{3DECEFAD-E2BF-1976-B4B7-47C03BF94760}"/>
              </a:ext>
            </a:extLst>
          </p:cNvPr>
          <p:cNvSpPr txBox="1"/>
          <p:nvPr/>
        </p:nvSpPr>
        <p:spPr>
          <a:xfrm>
            <a:off x="213109" y="1683905"/>
            <a:ext cx="10679481" cy="2092881"/>
          </a:xfrm>
          <a:prstGeom prst="rect">
            <a:avLst/>
          </a:prstGeom>
          <a:noFill/>
        </p:spPr>
        <p:txBody>
          <a:bodyPr wrap="square" rtlCol="0">
            <a:spAutoFit/>
          </a:bodyPr>
          <a:lstStyle/>
          <a:p>
            <a:pPr algn="just"/>
            <a:r>
              <a:rPr lang="en-US" sz="2600" dirty="0">
                <a:latin typeface="Arial" panose="020B0604020202020204" pitchFamily="34" charset="0"/>
                <a:cs typeface="Arial" panose="020B0604020202020204" pitchFamily="34" charset="0"/>
              </a:rPr>
              <a:t>	GrowMate: Machine Learning based system provides a robust and data-driven approach for farmers to make informed decisions, fostering sustainable agriculture practices and optimizing crop yield in varying environmental conditions. This tool contributes to the modernization of farming strategies.</a:t>
            </a:r>
          </a:p>
        </p:txBody>
      </p:sp>
      <p:pic>
        <p:nvPicPr>
          <p:cNvPr id="3074" name="Picture 2" descr="A Principal's Reflections: Global Connections Made Possible Through  Technology">
            <a:extLst>
              <a:ext uri="{FF2B5EF4-FFF2-40B4-BE49-F238E27FC236}">
                <a16:creationId xmlns:a16="http://schemas.microsoft.com/office/drawing/2014/main" id="{D9CE7335-15B1-DC5F-83F2-2BF5335982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1707" y="3931705"/>
            <a:ext cx="2873283" cy="263816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FB55C7C-B015-B4B4-E1CC-29CA14FC1B8C}"/>
              </a:ext>
            </a:extLst>
          </p:cNvPr>
          <p:cNvSpPr txBox="1"/>
          <p:nvPr/>
        </p:nvSpPr>
        <p:spPr>
          <a:xfrm>
            <a:off x="213109" y="3905705"/>
            <a:ext cx="8968598" cy="3170099"/>
          </a:xfrm>
          <a:prstGeom prst="rect">
            <a:avLst/>
          </a:prstGeom>
          <a:noFill/>
        </p:spPr>
        <p:txBody>
          <a:bodyPr wrap="square" rtlCol="0">
            <a:spAutoFit/>
          </a:bodyPr>
          <a:lstStyle/>
          <a:p>
            <a:r>
              <a:rPr lang="en-US" sz="2600" b="1" dirty="0">
                <a:latin typeface="Arial" panose="020B0604020202020204" pitchFamily="34" charset="0"/>
                <a:cs typeface="Arial" panose="020B0604020202020204" pitchFamily="34" charset="0"/>
              </a:rPr>
              <a:t>Future scope:</a:t>
            </a:r>
          </a:p>
          <a:p>
            <a:pPr marL="742950" lvl="1" indent="-285750">
              <a:lnSpc>
                <a:spcPct val="120000"/>
              </a:lnSpc>
              <a:buFont typeface="Arial" panose="020B0604020202020204" pitchFamily="34" charset="0"/>
              <a:buChar char="•"/>
            </a:pPr>
            <a:r>
              <a:rPr lang="en-US" sz="2600" dirty="0">
                <a:latin typeface="Arial" panose="020B0604020202020204" pitchFamily="34" charset="0"/>
                <a:cs typeface="Arial" panose="020B0604020202020204" pitchFamily="34" charset="0"/>
              </a:rPr>
              <a:t>Focusing more on organic farming methods with new cultivation techniques. </a:t>
            </a:r>
          </a:p>
          <a:p>
            <a:pPr marL="742950" lvl="1" indent="-285750">
              <a:lnSpc>
                <a:spcPct val="120000"/>
              </a:lnSpc>
              <a:buFont typeface="Arial" panose="020B0604020202020204" pitchFamily="34" charset="0"/>
              <a:buChar char="•"/>
            </a:pPr>
            <a:r>
              <a:rPr lang="en-US" sz="2600" dirty="0">
                <a:latin typeface="Arial" panose="020B0604020202020204" pitchFamily="34" charset="0"/>
                <a:cs typeface="Arial" panose="020B0604020202020204" pitchFamily="34" charset="0"/>
              </a:rPr>
              <a:t>Access to Government schemes and subsidies using API</a:t>
            </a:r>
          </a:p>
          <a:p>
            <a:pPr marL="742950" lvl="1" indent="-285750">
              <a:lnSpc>
                <a:spcPct val="120000"/>
              </a:lnSpc>
              <a:buFont typeface="Arial" panose="020B0604020202020204" pitchFamily="34" charset="0"/>
              <a:buChar char="•"/>
            </a:pPr>
            <a:r>
              <a:rPr lang="en-US" sz="2600" dirty="0">
                <a:latin typeface="Arial" panose="020B0604020202020204" pitchFamily="34" charset="0"/>
                <a:cs typeface="Arial" panose="020B0604020202020204" pitchFamily="34" charset="0"/>
              </a:rPr>
              <a:t>Database integration</a:t>
            </a:r>
          </a:p>
          <a:p>
            <a:endParaRPr lang="en-IN" dirty="0"/>
          </a:p>
        </p:txBody>
      </p:sp>
    </p:spTree>
    <p:extLst>
      <p:ext uri="{BB962C8B-B14F-4D97-AF65-F5344CB8AC3E}">
        <p14:creationId xmlns:p14="http://schemas.microsoft.com/office/powerpoint/2010/main" val="1977587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4066255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B95BDD65FA5040AED99931E0DC38C1" ma:contentTypeVersion="14" ma:contentTypeDescription="Create a new document." ma:contentTypeScope="" ma:versionID="550c3fb019b5f86146d4a65174cb3688">
  <xsd:schema xmlns:xsd="http://www.w3.org/2001/XMLSchema" xmlns:xs="http://www.w3.org/2001/XMLSchema" xmlns:p="http://schemas.microsoft.com/office/2006/metadata/properties" xmlns:ns2="14ae2fa3-4b90-4227-87ed-a507b5d7a735" xmlns:ns3="341389f6-c6de-4402-be93-166a43942e19" targetNamespace="http://schemas.microsoft.com/office/2006/metadata/properties" ma:root="true" ma:fieldsID="859a73c375ea1cb49e79603e06844962" ns2:_="" ns3:_="">
    <xsd:import namespace="14ae2fa3-4b90-4227-87ed-a507b5d7a735"/>
    <xsd:import namespace="341389f6-c6de-4402-be93-166a43942e19"/>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DateTaken" minOccurs="0"/>
                <xsd:element ref="ns2:MediaLengthInSeconds" minOccurs="0"/>
                <xsd:element ref="ns2:MediaServiceGenerationTime" minOccurs="0"/>
                <xsd:element ref="ns2:MediaServiceEventHashCode" minOccurs="0"/>
                <xsd:element ref="ns2:lcf76f155ced4ddcb4097134ff3c332f" minOccurs="0"/>
                <xsd:element ref="ns3:TaxCatchAll" minOccurs="0"/>
                <xsd:element ref="ns2:MediaServiceOCR"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ae2fa3-4b90-4227-87ed-a507b5d7a7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9b519aa3-1f46-4e84-8f34-e829877528c1"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41389f6-c6de-4402-be93-166a43942e19"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67af399b-8a43-4562-a92e-9e4c8c59a07f}" ma:internalName="TaxCatchAll" ma:showField="CatchAllData" ma:web="341389f6-c6de-4402-be93-166a43942e1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14ae2fa3-4b90-4227-87ed-a507b5d7a735">
      <Terms xmlns="http://schemas.microsoft.com/office/infopath/2007/PartnerControls"/>
    </lcf76f155ced4ddcb4097134ff3c332f>
    <TaxCatchAll xmlns="341389f6-c6de-4402-be93-166a43942e1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B078E3-051B-4430-BCA1-50C450C094BB}">
  <ds:schemaRefs>
    <ds:schemaRef ds:uri="http://schemas.microsoft.com/office/2006/metadata/contentType"/>
    <ds:schemaRef ds:uri="http://schemas.microsoft.com/office/2006/metadata/properties/metaAttributes"/>
    <ds:schemaRef ds:uri="http://www.w3.org/2000/xmlns/"/>
    <ds:schemaRef ds:uri="http://www.w3.org/2001/XMLSchema"/>
    <ds:schemaRef ds:uri="14ae2fa3-4b90-4227-87ed-a507b5d7a735"/>
    <ds:schemaRef ds:uri="341389f6-c6de-4402-be93-166a43942e19"/>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9012B05-07E7-4980-AFC4-16F62DE491ED}">
  <ds:schemaRefs>
    <ds:schemaRef ds:uri="http://schemas.microsoft.com/office/2006/metadata/properties"/>
    <ds:schemaRef ds:uri="http://www.w3.org/2000/xmlns/"/>
    <ds:schemaRef ds:uri="14ae2fa3-4b90-4227-87ed-a507b5d7a735"/>
    <ds:schemaRef ds:uri="http://schemas.microsoft.com/office/infopath/2007/PartnerControls"/>
    <ds:schemaRef ds:uri="341389f6-c6de-4402-be93-166a43942e19"/>
    <ds:schemaRef ds:uri="http://www.w3.org/2001/XMLSchema-instance"/>
  </ds:schemaRefs>
</ds:datastoreItem>
</file>

<file path=customXml/itemProps3.xml><?xml version="1.0" encoding="utf-8"?>
<ds:datastoreItem xmlns:ds="http://schemas.openxmlformats.org/officeDocument/2006/customXml" ds:itemID="{48276D39-C565-4353-98ED-AA5B92AB8E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3957</TotalTime>
  <Words>292</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GrowMate Your agricultural partner</vt:lpstr>
      <vt:lpstr>Problem Statement</vt:lpstr>
      <vt:lpstr>Proposed Solution</vt:lpstr>
      <vt:lpstr>Algorithm &amp; Deployment</vt:lpstr>
      <vt:lpstr>Conclusion &amp; 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Harshal Borkar</cp:lastModifiedBy>
  <cp:revision>95</cp:revision>
  <dcterms:created xsi:type="dcterms:W3CDTF">2021-04-26T07:43:48Z</dcterms:created>
  <dcterms:modified xsi:type="dcterms:W3CDTF">2024-03-07T09:45:22Z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