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106" d="100"/>
          <a:sy n="106" d="100"/>
        </p:scale>
        <p:origin x="778" y="13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24-01-2024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495263" y="1066545"/>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189200" y="1723774"/>
            <a:ext cx="6520068" cy="1908215"/>
          </a:xfrm>
          <a:prstGeom prst="rect">
            <a:avLst/>
          </a:prstGeom>
          <a:noFill/>
        </p:spPr>
        <p:txBody>
          <a:bodyPr wrap="square">
            <a:spAutoFit/>
          </a:bodyPr>
          <a:lstStyle/>
          <a:p>
            <a:pPr algn="ctr"/>
            <a:r>
              <a:rPr lang="en-US" sz="2800" dirty="0"/>
              <a:t>GROW MATE</a:t>
            </a:r>
          </a:p>
          <a:p>
            <a:pPr algn="ctr"/>
            <a:r>
              <a:rPr lang="en-US" sz="2000" dirty="0"/>
              <a:t>Your agricultural partner</a:t>
            </a:r>
            <a:endParaRPr lang="en-US" sz="1100" dirty="0"/>
          </a:p>
          <a:p>
            <a:endParaRPr lang="en-US" sz="1400" dirty="0"/>
          </a:p>
          <a:p>
            <a:r>
              <a:rPr lang="en-US" dirty="0"/>
              <a:t>				</a:t>
            </a:r>
          </a:p>
          <a:p>
            <a:pPr algn="ctr"/>
            <a:endParaRPr lang="en-US" sz="1400" dirty="0"/>
          </a:p>
          <a:p>
            <a:pPr algn="ctr"/>
            <a:endParaRPr lang="en-US" dirty="0"/>
          </a:p>
          <a:p>
            <a:pPr algn="ctr"/>
            <a:endParaRPr lang="en-US" sz="1400" dirty="0"/>
          </a:p>
        </p:txBody>
      </p:sp>
      <p:sp>
        <p:nvSpPr>
          <p:cNvPr id="9" name="TextBox 8">
            <a:extLst>
              <a:ext uri="{FF2B5EF4-FFF2-40B4-BE49-F238E27FC236}">
                <a16:creationId xmlns:a16="http://schemas.microsoft.com/office/drawing/2014/main" id="{D924B6B5-E5F8-D680-EC85-363F0E68B311}"/>
              </a:ext>
            </a:extLst>
          </p:cNvPr>
          <p:cNvSpPr txBox="1"/>
          <p:nvPr/>
        </p:nvSpPr>
        <p:spPr>
          <a:xfrm>
            <a:off x="2071672" y="2598913"/>
            <a:ext cx="4406401" cy="1384995"/>
          </a:xfrm>
          <a:prstGeom prst="rect">
            <a:avLst/>
          </a:prstGeom>
          <a:noFill/>
        </p:spPr>
        <p:txBody>
          <a:bodyPr wrap="square" rtlCol="0">
            <a:spAutoFit/>
          </a:bodyPr>
          <a:lstStyle/>
          <a:p>
            <a:r>
              <a:rPr lang="en-US" sz="1400" dirty="0"/>
              <a:t>Team Members:   			</a:t>
            </a:r>
          </a:p>
          <a:p>
            <a:pPr marL="342900" indent="-342900">
              <a:buFont typeface="+mj-lt"/>
              <a:buAutoNum type="arabicPeriod"/>
            </a:pPr>
            <a:r>
              <a:rPr lang="en-US" dirty="0" err="1"/>
              <a:t>Sankit</a:t>
            </a:r>
            <a:r>
              <a:rPr lang="en-US" dirty="0"/>
              <a:t> </a:t>
            </a:r>
            <a:r>
              <a:rPr lang="en-US" dirty="0" err="1"/>
              <a:t>Binkar</a:t>
            </a:r>
            <a:endParaRPr lang="en-US" dirty="0"/>
          </a:p>
          <a:p>
            <a:pPr marL="342900" indent="-342900">
              <a:buFont typeface="+mj-lt"/>
              <a:buAutoNum type="arabicPeriod"/>
            </a:pPr>
            <a:r>
              <a:rPr lang="en-US" dirty="0"/>
              <a:t>Harshal Borkar</a:t>
            </a:r>
          </a:p>
          <a:p>
            <a:pPr marL="342900" indent="-342900">
              <a:buFont typeface="+mj-lt"/>
              <a:buAutoNum type="arabicPeriod"/>
            </a:pPr>
            <a:r>
              <a:rPr lang="en-US" dirty="0"/>
              <a:t>Harsh </a:t>
            </a:r>
            <a:r>
              <a:rPr lang="en-US" dirty="0" err="1"/>
              <a:t>Gathode</a:t>
            </a:r>
            <a:endParaRPr lang="en-US" dirty="0"/>
          </a:p>
          <a:p>
            <a:pPr marL="342900" indent="-342900">
              <a:buFont typeface="+mj-lt"/>
              <a:buAutoNum type="arabicPeriod"/>
            </a:pPr>
            <a:r>
              <a:rPr lang="en-US" dirty="0"/>
              <a:t>Aditya Mate</a:t>
            </a:r>
          </a:p>
          <a:p>
            <a:pPr marL="342900" indent="-342900">
              <a:buFont typeface="+mj-lt"/>
              <a:buAutoNum type="arabicPeriod"/>
            </a:pPr>
            <a:r>
              <a:rPr lang="en-US" dirty="0"/>
              <a:t>Rohit </a:t>
            </a:r>
            <a:r>
              <a:rPr lang="en-US" dirty="0" err="1"/>
              <a:t>Kirpal</a:t>
            </a:r>
            <a:endParaRPr lang="en-IN" dirty="0"/>
          </a:p>
        </p:txBody>
      </p:sp>
      <p:sp>
        <p:nvSpPr>
          <p:cNvPr id="10" name="TextBox 9">
            <a:extLst>
              <a:ext uri="{FF2B5EF4-FFF2-40B4-BE49-F238E27FC236}">
                <a16:creationId xmlns:a16="http://schemas.microsoft.com/office/drawing/2014/main" id="{34ECB1D7-0665-1098-FB60-77251864EFA0}"/>
              </a:ext>
            </a:extLst>
          </p:cNvPr>
          <p:cNvSpPr txBox="1"/>
          <p:nvPr/>
        </p:nvSpPr>
        <p:spPr>
          <a:xfrm>
            <a:off x="5636270" y="2972068"/>
            <a:ext cx="1489510" cy="523220"/>
          </a:xfrm>
          <a:prstGeom prst="rect">
            <a:avLst/>
          </a:prstGeom>
          <a:noFill/>
        </p:spPr>
        <p:txBody>
          <a:bodyPr wrap="none" rtlCol="0">
            <a:spAutoFit/>
          </a:bodyPr>
          <a:lstStyle/>
          <a:p>
            <a:r>
              <a:rPr lang="en-US" dirty="0"/>
              <a:t>Guide:</a:t>
            </a:r>
          </a:p>
          <a:p>
            <a:r>
              <a:rPr lang="en-US" dirty="0"/>
              <a:t>Akshay </a:t>
            </a:r>
            <a:r>
              <a:rPr lang="en-US" dirty="0" err="1"/>
              <a:t>Chaskar</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623400" y="445025"/>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A6894F-C753-1408-7090-2FAEFD6D2265}"/>
              </a:ext>
            </a:extLst>
          </p:cNvPr>
          <p:cNvPicPr>
            <a:picLocks noChangeAspect="1"/>
          </p:cNvPicPr>
          <p:nvPr/>
        </p:nvPicPr>
        <p:blipFill>
          <a:blip r:embed="rId2"/>
          <a:stretch>
            <a:fillRect/>
          </a:stretch>
        </p:blipFill>
        <p:spPr>
          <a:xfrm>
            <a:off x="4937850" y="1245600"/>
            <a:ext cx="3012300" cy="3012300"/>
          </a:xfrm>
          <a:prstGeom prst="rect">
            <a:avLst/>
          </a:prstGeom>
        </p:spPr>
      </p:pic>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52063" y="1119883"/>
            <a:ext cx="8044665" cy="1126462"/>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dirty="0"/>
              <a:t>Include land type for predicting best crop.</a:t>
            </a:r>
          </a:p>
          <a:p>
            <a:pPr marL="285750" indent="-285750">
              <a:lnSpc>
                <a:spcPct val="120000"/>
              </a:lnSpc>
              <a:buFont typeface="Arial" panose="020B0604020202020204" pitchFamily="34" charset="0"/>
              <a:buChar char="•"/>
            </a:pPr>
            <a:r>
              <a:rPr lang="en-US" dirty="0"/>
              <a:t>Focusing more on organic farming methods with new cultivation techniques. </a:t>
            </a:r>
          </a:p>
          <a:p>
            <a:pPr marL="285750" indent="-285750">
              <a:lnSpc>
                <a:spcPct val="120000"/>
              </a:lnSpc>
              <a:buFont typeface="Arial" panose="020B0604020202020204" pitchFamily="34" charset="0"/>
              <a:buChar char="•"/>
            </a:pPr>
            <a:r>
              <a:rPr lang="en-US" dirty="0"/>
              <a:t>Chatbot and Resource library.</a:t>
            </a:r>
          </a:p>
          <a:p>
            <a:pPr marL="285750" indent="-285750">
              <a:lnSpc>
                <a:spcPct val="120000"/>
              </a:lnSpc>
              <a:buFont typeface="Arial" panose="020B0604020202020204" pitchFamily="34" charset="0"/>
              <a:buChar char="•"/>
            </a:pPr>
            <a:r>
              <a:rPr lang="en-US" dirty="0"/>
              <a:t>Access to Government schemes and subsidies easily.</a:t>
            </a: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3024A8-78F5-2341-0C54-57D66862D735}"/>
              </a:ext>
            </a:extLst>
          </p:cNvPr>
          <p:cNvPicPr>
            <a:picLocks noChangeAspect="1"/>
          </p:cNvPicPr>
          <p:nvPr/>
        </p:nvPicPr>
        <p:blipFill>
          <a:blip r:embed="rId2"/>
          <a:stretch>
            <a:fillRect/>
          </a:stretch>
        </p:blipFill>
        <p:spPr>
          <a:xfrm>
            <a:off x="0" y="475200"/>
            <a:ext cx="9280800" cy="4668300"/>
          </a:xfrm>
          <a:prstGeom prst="rect">
            <a:avLst/>
          </a:prstGeom>
        </p:spPr>
      </p:pic>
    </p:spTree>
    <p:extLst>
      <p:ext uri="{BB962C8B-B14F-4D97-AF65-F5344CB8AC3E}">
        <p14:creationId xmlns:p14="http://schemas.microsoft.com/office/powerpoint/2010/main" val="31241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42024" y="1118681"/>
            <a:ext cx="7811311" cy="2308324"/>
          </a:xfrm>
          <a:prstGeom prst="rect">
            <a:avLst/>
          </a:prstGeom>
          <a:noFill/>
        </p:spPr>
        <p:txBody>
          <a:bodyPr wrap="square" rtlCol="0">
            <a:spAutoFit/>
          </a:bodyPr>
          <a:lstStyle/>
          <a:p>
            <a:r>
              <a:rPr lang="en-US" sz="1600" dirty="0"/>
              <a:t>This project focuses on developing a machine learning-based crop recommendation system to assist farmers in optimizing their crop selection. The system takes input parameters such as nitrogen, phosphorus, potassium levels, temperature, ph of soil , rainfall and humidity. The algorithm analyzes these factors to recommend the most suitable crop for cultivation. We have compared multiple ML algorithms and got RandomForestclassifier as best option. It also recommends best fertilizer for the crop along with a brief description about it. The proposed system aims to enhance agricultural decision-making, promote sustainable farming practices, and ultimately contribute to improved crop yield and resource utilization.</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836578" y="1332690"/>
            <a:ext cx="7995722" cy="1323439"/>
          </a:xfrm>
          <a:prstGeom prst="rect">
            <a:avLst/>
          </a:prstGeom>
          <a:noFill/>
        </p:spPr>
        <p:txBody>
          <a:bodyPr wrap="square" rtlCol="0">
            <a:spAutoFit/>
          </a:bodyPr>
          <a:lstStyle/>
          <a:p>
            <a:r>
              <a:rPr lang="en-US" sz="1600" dirty="0"/>
              <a:t>Farmers face challenges in optimizing crop selection to maximize yield while efficiently utilizing resources. Existing methods often lack precision and fail to account for various environmental factors. This project addresses the gap by proposing a machine learning-based crop and fertilizer recommendation system. It is also difficult to identify Disease and it's cure. Its' also difficult to find expert help for this. </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01934" y="1065125"/>
            <a:ext cx="8299939" cy="1169551"/>
          </a:xfrm>
          <a:prstGeom prst="rect">
            <a:avLst/>
          </a:prstGeom>
          <a:noFill/>
        </p:spPr>
        <p:txBody>
          <a:bodyPr wrap="square" rtlCol="0">
            <a:spAutoFit/>
          </a:bodyPr>
          <a:lstStyle/>
          <a:p>
            <a:r>
              <a:rPr lang="en-US" b="1" dirty="0"/>
              <a:t>AIM:</a:t>
            </a:r>
            <a:r>
              <a:rPr lang="en-US" dirty="0"/>
              <a:t> </a:t>
            </a:r>
          </a:p>
          <a:p>
            <a:r>
              <a:rPr lang="en-US" dirty="0"/>
              <a:t>To revolutionize the agricultural landscape by providing a online platform that empowers farmers with cutting-edge information and tools. Our aim is to encourage sustainable farming practices, bridge the gap between traditional and innovative methodologies, and cultivate a thriving community that embraces technology for the betterment of agriculture.</a:t>
            </a:r>
          </a:p>
        </p:txBody>
      </p:sp>
      <p:sp>
        <p:nvSpPr>
          <p:cNvPr id="4" name="TextBox 3"/>
          <p:cNvSpPr txBox="1"/>
          <p:nvPr/>
        </p:nvSpPr>
        <p:spPr>
          <a:xfrm>
            <a:off x="401934" y="2234676"/>
            <a:ext cx="8430366" cy="2031325"/>
          </a:xfrm>
          <a:prstGeom prst="rect">
            <a:avLst/>
          </a:prstGeom>
          <a:noFill/>
        </p:spPr>
        <p:txBody>
          <a:bodyPr wrap="square" rtlCol="0">
            <a:spAutoFit/>
          </a:bodyPr>
          <a:lstStyle/>
          <a:p>
            <a:endParaRPr lang="en-US" b="1" dirty="0"/>
          </a:p>
          <a:p>
            <a:r>
              <a:rPr lang="en-US" b="1" dirty="0"/>
              <a:t>OBJECTIVES:</a:t>
            </a:r>
          </a:p>
          <a:p>
            <a:pPr marL="285750" indent="-285750">
              <a:buFont typeface="Arial" panose="020B0604020202020204" pitchFamily="34" charset="0"/>
              <a:buChar char="•"/>
            </a:pPr>
            <a:r>
              <a:rPr lang="en-US" dirty="0"/>
              <a:t>Precise Agriculture Guidance</a:t>
            </a:r>
          </a:p>
          <a:p>
            <a:pPr marL="285750" indent="-285750">
              <a:buFont typeface="Arial" panose="020B0604020202020204" pitchFamily="34" charset="0"/>
              <a:buChar char="•"/>
            </a:pPr>
            <a:r>
              <a:rPr lang="en-US" dirty="0"/>
              <a:t>Integrated Disease Management</a:t>
            </a:r>
          </a:p>
          <a:p>
            <a:pPr marL="285750" indent="-285750">
              <a:buFont typeface="Arial" panose="020B0604020202020204" pitchFamily="34" charset="0"/>
              <a:buChar char="•"/>
            </a:pPr>
            <a:r>
              <a:rPr lang="en-US" dirty="0"/>
              <a:t>Showcasing New Cultivation Techniques &amp; Technologies</a:t>
            </a:r>
          </a:p>
          <a:p>
            <a:pPr marL="285750" indent="-285750">
              <a:buFont typeface="Arial" panose="020B0604020202020204" pitchFamily="34" charset="0"/>
              <a:buChar char="•"/>
            </a:pPr>
            <a:r>
              <a:rPr lang="en-US" dirty="0"/>
              <a:t>Government Scheme &amp; Subsidies Information</a:t>
            </a:r>
          </a:p>
          <a:p>
            <a:pPr marL="285750" indent="-285750">
              <a:buFont typeface="Arial" panose="020B0604020202020204" pitchFamily="34" charset="0"/>
              <a:buChar char="•"/>
            </a:pPr>
            <a:r>
              <a:rPr lang="en-US" dirty="0"/>
              <a:t>Continuous Improvement and Innovation</a:t>
            </a:r>
          </a:p>
          <a:p>
            <a:pPr marL="285750" indent="-285750">
              <a:buFont typeface="Arial" panose="020B0604020202020204" pitchFamily="34" charset="0"/>
              <a:buChar char="•"/>
            </a:pPr>
            <a:r>
              <a:rPr lang="en-US" dirty="0"/>
              <a:t>Sustainable Agriculture Advocacy</a:t>
            </a:r>
          </a:p>
          <a:p>
            <a:pPr marL="285750" indent="-285750">
              <a:buFont typeface="Arial" panose="020B0604020202020204" pitchFamily="34" charset="0"/>
              <a:buChar char="•"/>
            </a:pPr>
            <a:r>
              <a:rPr lang="en-US" dirty="0"/>
              <a:t>User-Friendly Platform</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863836"/>
            <a:ext cx="4435813" cy="307777"/>
          </a:xfrm>
          <a:prstGeom prst="rect">
            <a:avLst/>
          </a:prstGeom>
          <a:noFill/>
        </p:spPr>
        <p:txBody>
          <a:bodyPr wrap="square" rtlCol="0">
            <a:spAutoFit/>
          </a:bodyPr>
          <a:lstStyle/>
          <a:p>
            <a:r>
              <a:rPr lang="en-US" b="1" dirty="0"/>
              <a:t>Empowering Agriculture for a Sustainable Future</a:t>
            </a:r>
            <a:endParaRPr lang="en-US" dirty="0"/>
          </a:p>
        </p:txBody>
      </p:sp>
      <p:sp>
        <p:nvSpPr>
          <p:cNvPr id="6" name="TextBox 5"/>
          <p:cNvSpPr txBox="1"/>
          <p:nvPr/>
        </p:nvSpPr>
        <p:spPr>
          <a:xfrm>
            <a:off x="258591" y="1141374"/>
            <a:ext cx="8626817" cy="371178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dirty="0"/>
              <a:t>Implement an </a:t>
            </a:r>
            <a:r>
              <a:rPr lang="en-US" b="1" dirty="0"/>
              <a:t>advanced recommendation system </a:t>
            </a:r>
            <a:r>
              <a:rPr lang="en-US" dirty="0"/>
              <a:t>that utilizes precision agriculture and environmental factors for providing farmers with tailored guidance on crop selection, planting, and optimal fertilizer use.</a:t>
            </a:r>
          </a:p>
          <a:p>
            <a:pPr marL="285750" indent="-285750">
              <a:lnSpc>
                <a:spcPct val="120000"/>
              </a:lnSpc>
              <a:buFont typeface="Arial" panose="020B0604020202020204" pitchFamily="34" charset="0"/>
              <a:buChar char="•"/>
            </a:pPr>
            <a:r>
              <a:rPr lang="en-US" dirty="0"/>
              <a:t>Introduce an </a:t>
            </a:r>
            <a:r>
              <a:rPr lang="en-US" b="1" dirty="0"/>
              <a:t>intelligent disease detection </a:t>
            </a:r>
            <a:r>
              <a:rPr lang="en-US" dirty="0"/>
              <a:t>module, coupled with a comprehensive database of prescribed supplements. This solution enables farmers to identify and manage crop diseases effectively, minimizing losses and enhancing overall crop health.</a:t>
            </a:r>
          </a:p>
          <a:p>
            <a:pPr marL="285750" indent="-285750">
              <a:lnSpc>
                <a:spcPct val="120000"/>
              </a:lnSpc>
              <a:buFont typeface="Arial" panose="020B0604020202020204" pitchFamily="34" charset="0"/>
              <a:buChar char="•"/>
            </a:pPr>
            <a:r>
              <a:rPr lang="en-US" dirty="0"/>
              <a:t>Establish a dedicated section showcasing the </a:t>
            </a:r>
            <a:r>
              <a:rPr lang="en-US" b="1" dirty="0"/>
              <a:t>latest cultivation technologies</a:t>
            </a:r>
            <a:r>
              <a:rPr lang="en-US" dirty="0"/>
              <a:t>. Regularly update information on precision farming, and other innovative practices to empower farmers with knowledge for sustainable and efficient farming.</a:t>
            </a:r>
          </a:p>
          <a:p>
            <a:pPr marL="285750" indent="-285750">
              <a:lnSpc>
                <a:spcPct val="120000"/>
              </a:lnSpc>
              <a:buFont typeface="Arial" panose="020B0604020202020204" pitchFamily="34" charset="0"/>
              <a:buChar char="•"/>
            </a:pPr>
            <a:r>
              <a:rPr lang="en-US" dirty="0"/>
              <a:t>Develop a centralized and up-to-date </a:t>
            </a:r>
            <a:r>
              <a:rPr lang="en-US" b="1" dirty="0"/>
              <a:t>repository of government schemes and subsidies</a:t>
            </a:r>
            <a:r>
              <a:rPr lang="en-US" dirty="0"/>
              <a:t> relevant to the agricultural sector. This resource ensures farmers have easy access to information, streamlining the application process and maximizing benefits.</a:t>
            </a:r>
          </a:p>
          <a:p>
            <a:pPr marL="285750" indent="-285750">
              <a:lnSpc>
                <a:spcPct val="120000"/>
              </a:lnSpc>
              <a:buFont typeface="Arial" panose="020B0604020202020204" pitchFamily="34" charset="0"/>
              <a:buChar char="•"/>
            </a:pPr>
            <a:r>
              <a:rPr lang="en-US" dirty="0"/>
              <a:t>Actively </a:t>
            </a:r>
            <a:r>
              <a:rPr lang="en-US" b="1" dirty="0"/>
              <a:t>promote sustainable agricultural practices </a:t>
            </a:r>
            <a:r>
              <a:rPr lang="en-US" dirty="0"/>
              <a:t>through educational content. Encourage farmers to adopt environmentally friendly approaches that enhance long-term soil health and contribute to overall ecosystem sustainability.</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921" y="2180795"/>
            <a:ext cx="4603079" cy="273667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1878"/>
            <a:ext cx="4191856" cy="2357918"/>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4161"/>
            <a:ext cx="3797785" cy="259877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358" y="966354"/>
            <a:ext cx="5270642" cy="1962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358" y="3010327"/>
            <a:ext cx="5270642" cy="1917196"/>
          </a:xfrm>
          <a:prstGeom prst="rect">
            <a:avLst/>
          </a:prstGeom>
        </p:spPr>
      </p:pic>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00" y="846641"/>
            <a:ext cx="5287253" cy="4055103"/>
          </a:xfrm>
          <a:prstGeom prst="rect">
            <a:avLst/>
          </a:prstGeom>
        </p:spPr>
      </p:pic>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136</TotalTime>
  <Words>629</Words>
  <Application>Microsoft Office PowerPoint</Application>
  <PresentationFormat>On-screen Show (16:9)</PresentationFormat>
  <Paragraphs>68</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 &amp; 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Harshal Borkar</cp:lastModifiedBy>
  <cp:revision>137</cp:revision>
  <dcterms:modified xsi:type="dcterms:W3CDTF">2024-01-24T14:26:50Z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