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7" r:id="rId7"/>
    <p:sldId id="268" r:id="rId8"/>
    <p:sldId id="276" r:id="rId9"/>
    <p:sldId id="269" r:id="rId10"/>
    <p:sldId id="275" r:id="rId11"/>
    <p:sldId id="270" r:id="rId12"/>
    <p:sldId id="262" r:id="rId13"/>
    <p:sldId id="271" r:id="rId14"/>
    <p:sldId id="274" r:id="rId15"/>
    <p:sldId id="272" r:id="rId16"/>
    <p:sldId id="263" r:id="rId17"/>
    <p:sldId id="273" r:id="rId18"/>
    <p:sldId id="264" r:id="rId19"/>
    <p:sldId id="265" r:id="rId20"/>
    <p:sldId id="266" r:id="rId21"/>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A2760B-CCE8-44D4-A776-7EB5D21EAD5A}">
  <a:tblStyle styleId="{7BA2760B-CCE8-44D4-A776-7EB5D21EAD5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40" y="116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SzPts val="1400"/>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7178b6276a_0_17: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1" name="Google Shape;121;g27178b6276a_0_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0798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7178b6276a_0_17: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1" name="Google Shape;121;g27178b6276a_0_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406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7178b6276a_0_22: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8" name="Google Shape;128;g27178b6276a_0_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7178b6276a_0_22: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8" name="Google Shape;128;g27178b6276a_0_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7561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7178b6276a_0_22: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8" name="Google Shape;128;g27178b6276a_0_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6476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7178b6276a_0_22: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8" name="Google Shape;128;g27178b6276a_0_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4980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7178b6276a_0_27: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34" name="Google Shape;134;g27178b6276a_0_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7178b6276a_0_27: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34" name="Google Shape;134;g27178b6276a_0_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5313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7178b6276a_0_32: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40" name="Google Shape;140;g27178b6276a_0_3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7178b6276a_0_37: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46" name="Google Shape;146;g27178b6276a_0_3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dd514fe33d_0_0: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7" name="Google Shape;97;g2dd514fe33d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7178b6276a_0_42: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52" name="Google Shape;152;g27178b6276a_0_4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7178b6276a_0_0: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03" name="Google Shape;103;g27178b6276a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7178b6276a_0_5: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09" name="Google Shape;109;g27178b6276a_0_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7178b6276a_0_10: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5" name="Google Shape;115;g27178b6276a_0_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7178b6276a_0_10: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5" name="Google Shape;115;g27178b6276a_0_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5662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7178b6276a_0_17: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1" name="Google Shape;121;g27178b6276a_0_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3055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7178b6276a_0_17: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1" name="Google Shape;121;g27178b6276a_0_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2322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7178b6276a_0_17: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1" name="Google Shape;121;g27178b6276a_0_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8387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5"/>
          <p:cNvSpPr>
            <a:spLocks noGrp="1"/>
          </p:cNvSpPr>
          <p:nvPr>
            <p:ph type="pic" idx="2"/>
          </p:nvPr>
        </p:nvSpPr>
        <p:spPr>
          <a:xfrm>
            <a:off x="1792288" y="612775"/>
            <a:ext cx="5486400" cy="4114800"/>
          </a:xfrm>
          <a:prstGeom prst="rect">
            <a:avLst/>
          </a:prstGeom>
          <a:noFill/>
          <a:ln>
            <a:noFill/>
          </a:ln>
        </p:spPr>
      </p:sp>
      <p:sp>
        <p:nvSpPr>
          <p:cNvPr id="36" name="Google Shape;36;p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3" name="Google Shape;43;p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4" name="Google Shape;44;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9" name="Google Shape;59;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0" name="Google Shape;60;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1" name="Google Shape;61;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8" name="Google Shape;68;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0" y="0"/>
            <a:ext cx="9144000" cy="1658700"/>
          </a:xfrm>
          <a:prstGeom prst="rect">
            <a:avLst/>
          </a:prstGeom>
          <a:gradFill>
            <a:gsLst>
              <a:gs pos="0">
                <a:srgbClr val="D4E5F5"/>
              </a:gs>
              <a:gs pos="100000">
                <a:srgbClr val="70A4D5"/>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sz="1300">
                <a:latin typeface="Bookman Old Style"/>
                <a:ea typeface="Bookman Old Style"/>
                <a:cs typeface="Bookman Old Style"/>
                <a:sym typeface="Bookman Old Style"/>
              </a:rPr>
              <a:t>Nagar Yuvak Shikshan Sanstha’s</a:t>
            </a:r>
            <a:endParaRPr sz="1300">
              <a:latin typeface="Bookman Old Style"/>
              <a:ea typeface="Bookman Old Style"/>
              <a:cs typeface="Bookman Old Style"/>
              <a:sym typeface="Bookman Old Style"/>
            </a:endParaRPr>
          </a:p>
          <a:p>
            <a:pPr marL="0" lvl="0" indent="0" algn="ctr" rtl="0">
              <a:spcBef>
                <a:spcPts val="0"/>
              </a:spcBef>
              <a:spcAft>
                <a:spcPts val="0"/>
              </a:spcAft>
              <a:buClr>
                <a:schemeClr val="dk1"/>
              </a:buClr>
              <a:buSzPts val="1100"/>
              <a:buFont typeface="Arial"/>
              <a:buNone/>
            </a:pPr>
            <a:r>
              <a:rPr lang="en-US" sz="2100" b="1">
                <a:solidFill>
                  <a:srgbClr val="3333CC"/>
                </a:solidFill>
                <a:latin typeface="Arial"/>
                <a:ea typeface="Arial"/>
                <a:cs typeface="Arial"/>
                <a:sym typeface="Arial"/>
              </a:rPr>
              <a:t>Yeshwantrao Chavan College of Engineering</a:t>
            </a:r>
            <a:endParaRPr sz="2100">
              <a:solidFill>
                <a:srgbClr val="3333CC"/>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1300" i="1">
                <a:solidFill>
                  <a:srgbClr val="FF0000"/>
                </a:solidFill>
                <a:latin typeface="Arial"/>
                <a:ea typeface="Arial"/>
                <a:cs typeface="Arial"/>
                <a:sym typeface="Arial"/>
              </a:rPr>
              <a:t>(An Autonomous Institution affiliated to Rashtrasant Tukadoji Maharaj Nagpur University)</a:t>
            </a:r>
            <a:endParaRPr sz="1300">
              <a:solidFill>
                <a:srgbClr val="0000FF"/>
              </a:solidFill>
              <a:latin typeface="Bookman Old Style"/>
              <a:ea typeface="Bookman Old Style"/>
              <a:cs typeface="Bookman Old Style"/>
              <a:sym typeface="Bookman Old Style"/>
            </a:endParaRPr>
          </a:p>
          <a:p>
            <a:pPr marL="0" lvl="0" indent="0" algn="ctr" rtl="0">
              <a:spcBef>
                <a:spcPts val="0"/>
              </a:spcBef>
              <a:spcAft>
                <a:spcPts val="0"/>
              </a:spcAft>
              <a:buClr>
                <a:schemeClr val="dk1"/>
              </a:buClr>
              <a:buSzPts val="1100"/>
              <a:buFont typeface="Arial"/>
              <a:buNone/>
            </a:pPr>
            <a:r>
              <a:rPr lang="en-US" sz="1400" b="1">
                <a:solidFill>
                  <a:srgbClr val="C45911"/>
                </a:solidFill>
                <a:latin typeface="Times New Roman"/>
                <a:ea typeface="Times New Roman"/>
                <a:cs typeface="Times New Roman"/>
                <a:sym typeface="Times New Roman"/>
              </a:rPr>
              <a:t>(Accredited 'A++' Grade by NAAC)</a:t>
            </a:r>
            <a:endParaRPr sz="1400">
              <a:solidFill>
                <a:srgbClr val="C4591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300">
              <a:latin typeface="Bookman Old Style"/>
              <a:ea typeface="Bookman Old Style"/>
              <a:cs typeface="Bookman Old Style"/>
              <a:sym typeface="Bookman Old Style"/>
            </a:endParaRPr>
          </a:p>
          <a:p>
            <a:pPr marL="0" lvl="0" indent="0" algn="ctr" rtl="0">
              <a:lnSpc>
                <a:spcPct val="100000"/>
              </a:lnSpc>
              <a:spcBef>
                <a:spcPts val="0"/>
              </a:spcBef>
              <a:spcAft>
                <a:spcPts val="0"/>
              </a:spcAft>
              <a:buClr>
                <a:schemeClr val="dk1"/>
              </a:buClr>
              <a:buSzPts val="2400"/>
              <a:buFont typeface="Calibri"/>
              <a:buNone/>
            </a:pPr>
            <a:r>
              <a:rPr lang="en-US" sz="1600" b="1">
                <a:solidFill>
                  <a:srgbClr val="000000"/>
                </a:solidFill>
                <a:latin typeface="Bookman Old Style"/>
                <a:ea typeface="Bookman Old Style"/>
                <a:cs typeface="Bookman Old Style"/>
                <a:sym typeface="Bookman Old Style"/>
              </a:rPr>
              <a:t>DEPARTMENT  OF COMPUTER SCIENCE &amp; ENGINEERING</a:t>
            </a:r>
            <a:endParaRPr sz="1600" b="1">
              <a:solidFill>
                <a:srgbClr val="000000"/>
              </a:solidFill>
              <a:latin typeface="Bookman Old Style"/>
              <a:ea typeface="Bookman Old Style"/>
              <a:cs typeface="Bookman Old Style"/>
              <a:sym typeface="Bookman Old Style"/>
            </a:endParaRPr>
          </a:p>
        </p:txBody>
      </p:sp>
      <p:sp>
        <p:nvSpPr>
          <p:cNvPr id="89" name="Google Shape;89;p13"/>
          <p:cNvSpPr txBox="1">
            <a:spLocks noGrp="1"/>
          </p:cNvSpPr>
          <p:nvPr>
            <p:ph type="subTitle" idx="1"/>
          </p:nvPr>
        </p:nvSpPr>
        <p:spPr>
          <a:xfrm>
            <a:off x="150300" y="2264350"/>
            <a:ext cx="8843400" cy="4336500"/>
          </a:xfrm>
          <a:prstGeom prst="rect">
            <a:avLst/>
          </a:prstGeom>
          <a:noFill/>
          <a:ln>
            <a:noFill/>
          </a:ln>
        </p:spPr>
        <p:txBody>
          <a:bodyPr spcFirstLastPara="1" wrap="square" lIns="91425" tIns="45700" rIns="91425" bIns="45700" anchor="t" anchorCtr="0">
            <a:normAutofit fontScale="92500" lnSpcReduction="20000"/>
          </a:bodyPr>
          <a:lstStyle/>
          <a:p>
            <a:pPr marL="0" indent="0">
              <a:spcBef>
                <a:spcPts val="0"/>
              </a:spcBef>
            </a:pPr>
            <a:r>
              <a:rPr lang="en-US" sz="3600" b="1" dirty="0">
                <a:solidFill>
                  <a:schemeClr val="tx1"/>
                </a:solidFill>
                <a:latin typeface="Times New Roman" panose="02020603050405020304" pitchFamily="18" charset="0"/>
                <a:cs typeface="Times New Roman" panose="02020603050405020304" pitchFamily="18" charset="0"/>
              </a:rPr>
              <a:t>IOT based manual and automated monitoring and controlling for cold storage system</a:t>
            </a:r>
            <a:endParaRPr lang="en-IN" sz="36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640"/>
              </a:spcBef>
              <a:spcAft>
                <a:spcPts val="0"/>
              </a:spcAft>
              <a:buClr>
                <a:schemeClr val="dk1"/>
              </a:buClr>
              <a:buSzPts val="3200"/>
              <a:buFont typeface="Arial"/>
              <a:buNone/>
            </a:pPr>
            <a:r>
              <a:rPr lang="en-US" sz="1800" dirty="0">
                <a:solidFill>
                  <a:schemeClr val="dk1"/>
                </a:solidFill>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spcBef>
                <a:spcPts val="480"/>
              </a:spcBef>
              <a:spcAft>
                <a:spcPts val="0"/>
              </a:spcAft>
              <a:buNone/>
            </a:pPr>
            <a:r>
              <a:rPr lang="en-US" sz="2400" dirty="0">
                <a:solidFill>
                  <a:schemeClr val="dk1"/>
                </a:solidFill>
                <a:latin typeface="Times New Roman"/>
                <a:ea typeface="Times New Roman"/>
                <a:cs typeface="Times New Roman"/>
                <a:sym typeface="Times New Roman"/>
              </a:rPr>
              <a:t>Group no. 17</a:t>
            </a:r>
            <a:endParaRPr sz="2400" dirty="0">
              <a:solidFill>
                <a:schemeClr val="dk1"/>
              </a:solidFill>
              <a:latin typeface="Times New Roman"/>
              <a:ea typeface="Times New Roman"/>
              <a:cs typeface="Times New Roman"/>
              <a:sym typeface="Times New Roman"/>
            </a:endParaRPr>
          </a:p>
          <a:p>
            <a:pPr marL="0" lvl="0" indent="0" algn="l" rtl="0">
              <a:spcBef>
                <a:spcPts val="480"/>
              </a:spcBef>
              <a:spcAft>
                <a:spcPts val="0"/>
              </a:spcAft>
              <a:buClr>
                <a:schemeClr val="dk1"/>
              </a:buClr>
              <a:buSzPts val="2400"/>
              <a:buFont typeface="Arial"/>
              <a:buNone/>
            </a:pPr>
            <a:endParaRPr sz="2400" dirty="0">
              <a:solidFill>
                <a:schemeClr val="dk1"/>
              </a:solidFill>
              <a:latin typeface="Bookman Old Style"/>
              <a:ea typeface="Bookman Old Style"/>
              <a:cs typeface="Bookman Old Style"/>
              <a:sym typeface="Bookman Old Style"/>
            </a:endParaRPr>
          </a:p>
          <a:p>
            <a:pPr marL="0" indent="0">
              <a:spcBef>
                <a:spcPts val="400"/>
              </a:spcBef>
              <a:buClr>
                <a:schemeClr val="dk1"/>
              </a:buClr>
              <a:buSzPts val="2000"/>
            </a:pPr>
            <a:r>
              <a:rPr lang="en-US" sz="2400" dirty="0" err="1">
                <a:solidFill>
                  <a:schemeClr val="tx1"/>
                </a:solidFill>
                <a:latin typeface="Times New Roman" panose="02020603050405020304" pitchFamily="18" charset="0"/>
                <a:cs typeface="Times New Roman" panose="02020603050405020304" pitchFamily="18" charset="0"/>
              </a:rPr>
              <a:t>Harshal</a:t>
            </a:r>
            <a:r>
              <a:rPr lang="en-US" sz="2400" dirty="0">
                <a:solidFill>
                  <a:schemeClr val="tx1"/>
                </a:solidFill>
                <a:latin typeface="Times New Roman" panose="02020603050405020304" pitchFamily="18" charset="0"/>
                <a:cs typeface="Times New Roman" panose="02020603050405020304" pitchFamily="18" charset="0"/>
              </a:rPr>
              <a:t> Borkar</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(Roll No: 46)</a:t>
            </a:r>
            <a:endParaRPr sz="2400" dirty="0">
              <a:latin typeface="Times New Roman" panose="02020603050405020304" pitchFamily="18" charset="0"/>
              <a:ea typeface="Times New Roman"/>
              <a:cs typeface="Times New Roman" panose="02020603050405020304" pitchFamily="18" charset="0"/>
              <a:sym typeface="Times New Roman"/>
            </a:endParaRPr>
          </a:p>
          <a:p>
            <a:pPr marL="0" indent="0">
              <a:spcBef>
                <a:spcPts val="400"/>
              </a:spcBef>
            </a:pPr>
            <a:r>
              <a:rPr lang="en-US" sz="2400" dirty="0">
                <a:solidFill>
                  <a:schemeClr val="tx1"/>
                </a:solidFill>
                <a:latin typeface="Times New Roman" panose="02020603050405020304" pitchFamily="18" charset="0"/>
                <a:cs typeface="Times New Roman" panose="02020603050405020304" pitchFamily="18" charset="0"/>
              </a:rPr>
              <a:t>Sankit Binkar   </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(Roll No: 67)</a:t>
            </a: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indent="0">
              <a:spcBef>
                <a:spcPts val="400"/>
              </a:spcBef>
              <a:buClr>
                <a:schemeClr val="dk1"/>
              </a:buClr>
              <a:buSzPts val="1100"/>
            </a:pPr>
            <a:r>
              <a:rPr lang="en-US" sz="2400" dirty="0">
                <a:solidFill>
                  <a:schemeClr val="tx1"/>
                </a:solidFill>
                <a:latin typeface="Times New Roman" panose="02020603050405020304" pitchFamily="18" charset="0"/>
                <a:cs typeface="Times New Roman" panose="02020603050405020304" pitchFamily="18" charset="0"/>
              </a:rPr>
              <a:t>Aditya </a:t>
            </a:r>
            <a:r>
              <a:rPr lang="en-US" sz="2400" dirty="0" err="1">
                <a:solidFill>
                  <a:schemeClr val="tx1"/>
                </a:solidFill>
                <a:latin typeface="Times New Roman" panose="02020603050405020304" pitchFamily="18" charset="0"/>
                <a:cs typeface="Times New Roman" panose="02020603050405020304" pitchFamily="18" charset="0"/>
              </a:rPr>
              <a:t>Pethe</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Roll No: 32)</a:t>
            </a:r>
            <a:endParaRPr sz="2400" dirty="0">
              <a:latin typeface="Times New Roman" panose="02020603050405020304" pitchFamily="18" charset="0"/>
              <a:ea typeface="Times New Roman"/>
              <a:cs typeface="Times New Roman" panose="02020603050405020304" pitchFamily="18" charset="0"/>
              <a:sym typeface="Times New Roman"/>
            </a:endParaRPr>
          </a:p>
          <a:p>
            <a:pPr marL="0" indent="0">
              <a:spcBef>
                <a:spcPts val="400"/>
              </a:spcBef>
              <a:buClr>
                <a:schemeClr val="dk1"/>
              </a:buClr>
              <a:buSzPts val="1100"/>
            </a:pPr>
            <a:r>
              <a:rPr lang="en-US" sz="2400" dirty="0">
                <a:solidFill>
                  <a:schemeClr val="tx1"/>
                </a:solidFill>
                <a:latin typeface="Times New Roman" panose="02020603050405020304" pitchFamily="18" charset="0"/>
                <a:cs typeface="Times New Roman" panose="02020603050405020304" pitchFamily="18" charset="0"/>
              </a:rPr>
              <a:t>Soniya </a:t>
            </a:r>
            <a:r>
              <a:rPr lang="en-US" sz="2400" dirty="0" err="1">
                <a:solidFill>
                  <a:schemeClr val="tx1"/>
                </a:solidFill>
                <a:latin typeface="Times New Roman" panose="02020603050405020304" pitchFamily="18" charset="0"/>
                <a:cs typeface="Times New Roman" panose="02020603050405020304" pitchFamily="18" charset="0"/>
              </a:rPr>
              <a:t>Rangari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(Roll No: 124)</a:t>
            </a: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400"/>
              </a:spcBef>
              <a:spcAft>
                <a:spcPts val="0"/>
              </a:spcAft>
              <a:buNone/>
            </a:pPr>
            <a:endParaRPr sz="2000" dirty="0">
              <a:solidFill>
                <a:schemeClr val="dk1"/>
              </a:solidFill>
            </a:endParaRPr>
          </a:p>
          <a:p>
            <a:pPr marL="0" lvl="0" indent="0" algn="ctr" rtl="0">
              <a:spcBef>
                <a:spcPts val="400"/>
              </a:spcBef>
              <a:spcAft>
                <a:spcPts val="0"/>
              </a:spcAft>
              <a:buNone/>
            </a:pPr>
            <a:r>
              <a:rPr lang="en-US" sz="2000" dirty="0">
                <a:solidFill>
                  <a:schemeClr val="dk1"/>
                </a:solidFill>
                <a:latin typeface="Times New Roman"/>
                <a:ea typeface="Times New Roman"/>
                <a:cs typeface="Times New Roman"/>
                <a:sym typeface="Times New Roman"/>
              </a:rPr>
              <a:t> Guide</a:t>
            </a:r>
            <a:endParaRPr sz="2000" dirty="0">
              <a:solidFill>
                <a:schemeClr val="dk1"/>
              </a:solidFill>
              <a:latin typeface="Times New Roman"/>
              <a:ea typeface="Times New Roman"/>
              <a:cs typeface="Times New Roman"/>
              <a:sym typeface="Times New Roman"/>
            </a:endParaRPr>
          </a:p>
          <a:p>
            <a:pPr marL="0" lvl="0" indent="0" algn="ctr" rtl="0">
              <a:spcBef>
                <a:spcPts val="400"/>
              </a:spcBef>
              <a:spcAft>
                <a:spcPts val="0"/>
              </a:spcAft>
              <a:buClr>
                <a:schemeClr val="dk1"/>
              </a:buClr>
              <a:buSzPts val="2000"/>
              <a:buFont typeface="Arial"/>
              <a:buNone/>
            </a:pPr>
            <a:r>
              <a:rPr lang="en-US" sz="2400" b="1" dirty="0">
                <a:solidFill>
                  <a:schemeClr val="dk1"/>
                </a:solidFill>
                <a:latin typeface="Times New Roman"/>
                <a:ea typeface="Times New Roman"/>
                <a:cs typeface="Times New Roman"/>
                <a:sym typeface="Times New Roman"/>
              </a:rPr>
              <a:t>Prof. </a:t>
            </a:r>
            <a:r>
              <a:rPr lang="en-US" sz="2400" b="1" dirty="0" err="1">
                <a:solidFill>
                  <a:schemeClr val="dk1"/>
                </a:solidFill>
                <a:latin typeface="Times New Roman"/>
                <a:ea typeface="Times New Roman"/>
                <a:cs typeface="Times New Roman"/>
                <a:sym typeface="Times New Roman"/>
              </a:rPr>
              <a:t>Jiwan</a:t>
            </a:r>
            <a:r>
              <a:rPr lang="en-US" sz="2400" b="1" dirty="0">
                <a:solidFill>
                  <a:schemeClr val="dk1"/>
                </a:solidFill>
                <a:latin typeface="Times New Roman"/>
                <a:ea typeface="Times New Roman"/>
                <a:cs typeface="Times New Roman"/>
                <a:sym typeface="Times New Roman"/>
              </a:rPr>
              <a:t> N. </a:t>
            </a:r>
            <a:r>
              <a:rPr lang="en-US" sz="2400" b="1" dirty="0" err="1">
                <a:solidFill>
                  <a:schemeClr val="dk1"/>
                </a:solidFill>
                <a:latin typeface="Times New Roman"/>
                <a:ea typeface="Times New Roman"/>
                <a:cs typeface="Times New Roman"/>
                <a:sym typeface="Times New Roman"/>
              </a:rPr>
              <a:t>Dehankar</a:t>
            </a:r>
            <a:endParaRPr sz="2400" b="1" dirty="0">
              <a:solidFill>
                <a:schemeClr val="dk1"/>
              </a:solidFill>
            </a:endParaRPr>
          </a:p>
          <a:p>
            <a:pPr marL="0" lvl="0" indent="0" algn="ctr" rtl="0">
              <a:spcBef>
                <a:spcPts val="400"/>
              </a:spcBef>
              <a:spcAft>
                <a:spcPts val="0"/>
              </a:spcAft>
              <a:buClr>
                <a:schemeClr val="dk1"/>
              </a:buClr>
              <a:buSzPts val="2000"/>
              <a:buFont typeface="Arial"/>
              <a:buNone/>
            </a:pPr>
            <a:endParaRPr sz="3600" b="1" dirty="0">
              <a:solidFill>
                <a:schemeClr val="dk1"/>
              </a:solidFill>
            </a:endParaRPr>
          </a:p>
        </p:txBody>
      </p:sp>
      <p:pic>
        <p:nvPicPr>
          <p:cNvPr id="90" name="Google Shape;90;p13"/>
          <p:cNvPicPr preferRelativeResize="0"/>
          <p:nvPr/>
        </p:nvPicPr>
        <p:blipFill rotWithShape="1">
          <a:blip r:embed="rId3">
            <a:alphaModFix/>
          </a:blip>
          <a:srcRect l="6543" r="11043"/>
          <a:stretch/>
        </p:blipFill>
        <p:spPr>
          <a:xfrm>
            <a:off x="162300" y="353125"/>
            <a:ext cx="1150375" cy="952500"/>
          </a:xfrm>
          <a:prstGeom prst="rect">
            <a:avLst/>
          </a:prstGeom>
          <a:noFill/>
          <a:ln>
            <a:noFill/>
          </a:ln>
        </p:spPr>
      </p:pic>
      <p:sp>
        <p:nvSpPr>
          <p:cNvPr id="91" name="Google Shape;91;p13"/>
          <p:cNvSpPr txBox="1"/>
          <p:nvPr/>
        </p:nvSpPr>
        <p:spPr>
          <a:xfrm>
            <a:off x="-3690501" y="3775525"/>
            <a:ext cx="5694300" cy="21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latin typeface="Bookman Old Style"/>
              <a:ea typeface="Bookman Old Style"/>
              <a:cs typeface="Bookman Old Style"/>
              <a:sym typeface="Bookman Old Style"/>
            </a:endParaRPr>
          </a:p>
        </p:txBody>
      </p:sp>
      <p:pic>
        <p:nvPicPr>
          <p:cNvPr id="92" name="Google Shape;92;p13"/>
          <p:cNvPicPr preferRelativeResize="0"/>
          <p:nvPr/>
        </p:nvPicPr>
        <p:blipFill>
          <a:blip r:embed="rId4">
            <a:alphaModFix/>
          </a:blip>
          <a:stretch>
            <a:fillRect/>
          </a:stretch>
        </p:blipFill>
        <p:spPr>
          <a:xfrm>
            <a:off x="7902475" y="388513"/>
            <a:ext cx="1049200" cy="881675"/>
          </a:xfrm>
          <a:prstGeom prst="rect">
            <a:avLst/>
          </a:prstGeom>
          <a:noFill/>
          <a:ln>
            <a:noFill/>
          </a:ln>
        </p:spPr>
      </p:pic>
      <p:sp>
        <p:nvSpPr>
          <p:cNvPr id="93" name="Google Shape;93;p13"/>
          <p:cNvSpPr txBox="1"/>
          <p:nvPr/>
        </p:nvSpPr>
        <p:spPr>
          <a:xfrm>
            <a:off x="3903125" y="1702175"/>
            <a:ext cx="1623900" cy="29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solidFill>
                <a:schemeClr val="dk1"/>
              </a:solidFill>
              <a:latin typeface="Calibri"/>
              <a:ea typeface="Calibri"/>
              <a:cs typeface="Calibri"/>
              <a:sym typeface="Calibri"/>
            </a:endParaRPr>
          </a:p>
        </p:txBody>
      </p:sp>
      <p:sp>
        <p:nvSpPr>
          <p:cNvPr id="94" name="Google Shape;94;p13"/>
          <p:cNvSpPr txBox="1"/>
          <p:nvPr/>
        </p:nvSpPr>
        <p:spPr>
          <a:xfrm>
            <a:off x="3450750" y="1644125"/>
            <a:ext cx="1895100" cy="406200"/>
          </a:xfrm>
          <a:prstGeom prst="rect">
            <a:avLst/>
          </a:prstGeom>
          <a:noFill/>
          <a:ln>
            <a:noFill/>
          </a:ln>
        </p:spPr>
        <p:txBody>
          <a:bodyPr spcFirstLastPara="1" wrap="square" lIns="91425" tIns="91425" rIns="91425" bIns="91425" anchor="t" anchorCtr="0">
            <a:spAutoFit/>
          </a:bodyPr>
          <a:lstStyle/>
          <a:p>
            <a:pPr marL="0" lvl="0" indent="0" algn="l" rtl="0">
              <a:lnSpc>
                <a:spcPct val="80000"/>
              </a:lnSpc>
              <a:spcBef>
                <a:spcPts val="600"/>
              </a:spcBef>
              <a:spcAft>
                <a:spcPts val="0"/>
              </a:spcAft>
              <a:buNone/>
            </a:pPr>
            <a:r>
              <a:rPr lang="en-US" sz="1800" b="1">
                <a:solidFill>
                  <a:schemeClr val="dk1"/>
                </a:solidFill>
                <a:latin typeface="Calibri"/>
                <a:ea typeface="Calibri"/>
                <a:cs typeface="Calibri"/>
                <a:sym typeface="Calibri"/>
              </a:rPr>
              <a:t> </a:t>
            </a:r>
            <a:r>
              <a:rPr lang="en-US" sz="1800" b="1">
                <a:solidFill>
                  <a:schemeClr val="dk1"/>
                </a:solidFill>
                <a:latin typeface="Times New Roman"/>
                <a:ea typeface="Times New Roman"/>
                <a:cs typeface="Times New Roman"/>
                <a:sym typeface="Times New Roman"/>
              </a:rPr>
              <a:t> Session 2023-24</a:t>
            </a:r>
            <a:r>
              <a:rPr lang="en-US" sz="1800" b="1">
                <a:solidFill>
                  <a:schemeClr val="dk1"/>
                </a:solidFill>
                <a:latin typeface="Calibri"/>
                <a:ea typeface="Calibri"/>
                <a:cs typeface="Calibri"/>
                <a:sym typeface="Calibri"/>
              </a:rPr>
              <a:t>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ctrTitle"/>
          </p:nvPr>
        </p:nvSpPr>
        <p:spPr>
          <a:xfrm>
            <a:off x="0" y="0"/>
            <a:ext cx="9144000" cy="1209300"/>
          </a:xfrm>
          <a:prstGeom prst="rect">
            <a:avLst/>
          </a:prstGeom>
          <a:gradFill>
            <a:gsLst>
              <a:gs pos="0">
                <a:srgbClr val="D4E5F5"/>
              </a:gs>
              <a:gs pos="100000">
                <a:srgbClr val="70A4D5"/>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3600" b="1" dirty="0">
                <a:latin typeface="Times New Roman"/>
                <a:ea typeface="Times New Roman"/>
                <a:cs typeface="Times New Roman"/>
                <a:sym typeface="Times New Roman"/>
              </a:rPr>
              <a:t>Literature Review</a:t>
            </a:r>
            <a:endParaRPr sz="3600" b="1" dirty="0">
              <a:latin typeface="Times New Roman"/>
              <a:ea typeface="Times New Roman"/>
              <a:cs typeface="Times New Roman"/>
              <a:sym typeface="Times New Roman"/>
            </a:endParaRPr>
          </a:p>
        </p:txBody>
      </p:sp>
      <p:graphicFrame>
        <p:nvGraphicFramePr>
          <p:cNvPr id="124" name="Google Shape;124;p18"/>
          <p:cNvGraphicFramePr/>
          <p:nvPr>
            <p:extLst>
              <p:ext uri="{D42A27DB-BD31-4B8C-83A1-F6EECF244321}">
                <p14:modId xmlns:p14="http://schemas.microsoft.com/office/powerpoint/2010/main" val="655819782"/>
              </p:ext>
            </p:extLst>
          </p:nvPr>
        </p:nvGraphicFramePr>
        <p:xfrm>
          <a:off x="125258" y="1313363"/>
          <a:ext cx="8893484" cy="5501680"/>
        </p:xfrm>
        <a:graphic>
          <a:graphicData uri="http://schemas.openxmlformats.org/drawingml/2006/table">
            <a:tbl>
              <a:tblPr>
                <a:noFill/>
                <a:tableStyleId>{7BA2760B-CCE8-44D4-A776-7EB5D21EAD5A}</a:tableStyleId>
              </a:tblPr>
              <a:tblGrid>
                <a:gridCol w="723439">
                  <a:extLst>
                    <a:ext uri="{9D8B030D-6E8A-4147-A177-3AD203B41FA5}">
                      <a16:colId xmlns:a16="http://schemas.microsoft.com/office/drawing/2014/main" val="20000"/>
                    </a:ext>
                  </a:extLst>
                </a:gridCol>
                <a:gridCol w="2556154">
                  <a:extLst>
                    <a:ext uri="{9D8B030D-6E8A-4147-A177-3AD203B41FA5}">
                      <a16:colId xmlns:a16="http://schemas.microsoft.com/office/drawing/2014/main" val="20001"/>
                    </a:ext>
                  </a:extLst>
                </a:gridCol>
                <a:gridCol w="1427587">
                  <a:extLst>
                    <a:ext uri="{9D8B030D-6E8A-4147-A177-3AD203B41FA5}">
                      <a16:colId xmlns:a16="http://schemas.microsoft.com/office/drawing/2014/main" val="20002"/>
                    </a:ext>
                  </a:extLst>
                </a:gridCol>
                <a:gridCol w="2046612">
                  <a:extLst>
                    <a:ext uri="{9D8B030D-6E8A-4147-A177-3AD203B41FA5}">
                      <a16:colId xmlns:a16="http://schemas.microsoft.com/office/drawing/2014/main" val="20003"/>
                    </a:ext>
                  </a:extLst>
                </a:gridCol>
                <a:gridCol w="2139692">
                  <a:extLst>
                    <a:ext uri="{9D8B030D-6E8A-4147-A177-3AD203B41FA5}">
                      <a16:colId xmlns:a16="http://schemas.microsoft.com/office/drawing/2014/main" val="20004"/>
                    </a:ext>
                  </a:extLst>
                </a:gridCol>
              </a:tblGrid>
              <a:tr h="547565">
                <a:tc>
                  <a:txBody>
                    <a:bodyPr/>
                    <a:lstStyle/>
                    <a:p>
                      <a:pPr marL="0" marR="0" lvl="0" indent="0" algn="ctr" rtl="0">
                        <a:lnSpc>
                          <a:spcPct val="100000"/>
                        </a:lnSpc>
                        <a:spcBef>
                          <a:spcPts val="0"/>
                        </a:spcBef>
                        <a:spcAft>
                          <a:spcPts val="0"/>
                        </a:spcAft>
                        <a:buClr>
                          <a:srgbClr val="000000"/>
                        </a:buClr>
                        <a:buSzPts val="800"/>
                        <a:buFont typeface="Calibri"/>
                        <a:buNone/>
                      </a:pPr>
                      <a:r>
                        <a:rPr lang="en-US" sz="1800" b="1" i="0" u="none" strike="noStrike" cap="none" dirty="0">
                          <a:solidFill>
                            <a:srgbClr val="000000"/>
                          </a:solidFill>
                          <a:latin typeface="Times New Roman"/>
                          <a:ea typeface="Times New Roman"/>
                          <a:cs typeface="Times New Roman"/>
                          <a:sym typeface="Times New Roman"/>
                        </a:rPr>
                        <a:t>Sr. No.</a:t>
                      </a:r>
                      <a:endParaRPr sz="1800" dirty="0">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800"/>
                        <a:buFont typeface="Calibri"/>
                        <a:buNone/>
                      </a:pPr>
                      <a:r>
                        <a:rPr lang="en-US" sz="1800" b="1" i="0" u="none" dirty="0">
                          <a:solidFill>
                            <a:srgbClr val="000000"/>
                          </a:solidFill>
                          <a:latin typeface="Times New Roman"/>
                          <a:ea typeface="Times New Roman"/>
                          <a:cs typeface="Times New Roman"/>
                          <a:sym typeface="Times New Roman"/>
                        </a:rPr>
                        <a:t>Title </a:t>
                      </a:r>
                      <a:endParaRPr sz="1800" b="1" i="0" u="none" dirty="0">
                        <a:solidFill>
                          <a:srgbClr val="000000"/>
                        </a:solidFill>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800"/>
                        <a:buFont typeface="Calibri"/>
                        <a:buNone/>
                      </a:pPr>
                      <a:r>
                        <a:rPr lang="en-US" sz="1800" b="1" i="0" u="none" dirty="0">
                          <a:solidFill>
                            <a:srgbClr val="000000"/>
                          </a:solidFill>
                          <a:latin typeface="Times New Roman"/>
                          <a:ea typeface="Times New Roman"/>
                          <a:cs typeface="Times New Roman"/>
                          <a:sym typeface="Times New Roman"/>
                        </a:rPr>
                        <a:t>Date and Year</a:t>
                      </a:r>
                      <a:endParaRPr sz="1800" dirty="0">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E9EDF4"/>
                    </a:solidFill>
                  </a:tcPr>
                </a:tc>
                <a:tc>
                  <a:txBody>
                    <a:bodyPr/>
                    <a:lstStyle/>
                    <a:p>
                      <a:pPr marL="0" marR="0" lvl="0" indent="0" algn="ctr" rtl="0">
                        <a:lnSpc>
                          <a:spcPct val="120000"/>
                        </a:lnSpc>
                        <a:spcBef>
                          <a:spcPts val="0"/>
                        </a:spcBef>
                        <a:spcAft>
                          <a:spcPts val="0"/>
                        </a:spcAft>
                        <a:buClr>
                          <a:srgbClr val="000000"/>
                        </a:buClr>
                        <a:buSzPts val="800"/>
                        <a:buFont typeface="Calibri"/>
                        <a:buNone/>
                      </a:pPr>
                      <a:r>
                        <a:rPr lang="en-US" sz="1800" b="1" dirty="0">
                          <a:latin typeface="Times New Roman"/>
                          <a:ea typeface="Times New Roman"/>
                          <a:cs typeface="Times New Roman"/>
                          <a:sym typeface="Times New Roman"/>
                        </a:rPr>
                        <a:t>Claim by Author</a:t>
                      </a:r>
                      <a:endParaRPr sz="1800" dirty="0">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E9EDF4"/>
                    </a:solidFill>
                  </a:tcPr>
                </a:tc>
                <a:tc>
                  <a:txBody>
                    <a:bodyPr/>
                    <a:lstStyle/>
                    <a:p>
                      <a:pPr marL="0" marR="0" lvl="0" indent="0" algn="ctr" rtl="0">
                        <a:lnSpc>
                          <a:spcPct val="120000"/>
                        </a:lnSpc>
                        <a:spcBef>
                          <a:spcPts val="0"/>
                        </a:spcBef>
                        <a:spcAft>
                          <a:spcPts val="0"/>
                        </a:spcAft>
                        <a:buNone/>
                      </a:pPr>
                      <a:r>
                        <a:rPr lang="en-US" sz="1800" b="1" dirty="0">
                          <a:latin typeface="Times New Roman"/>
                          <a:ea typeface="Times New Roman"/>
                          <a:cs typeface="Times New Roman"/>
                          <a:sym typeface="Times New Roman"/>
                        </a:rPr>
                        <a:t>Our Findings</a:t>
                      </a:r>
                      <a:endParaRPr sz="1800" b="1" dirty="0">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E9EDF4"/>
                    </a:solidFill>
                  </a:tcPr>
                </a:tc>
                <a:extLst>
                  <a:ext uri="{0D108BD9-81ED-4DB2-BD59-A6C34878D82A}">
                    <a16:rowId xmlns:a16="http://schemas.microsoft.com/office/drawing/2014/main" val="10000"/>
                  </a:ext>
                </a:extLst>
              </a:tr>
              <a:tr h="2872950">
                <a:tc>
                  <a:txBody>
                    <a:bodyPr/>
                    <a:lstStyle/>
                    <a:p>
                      <a:pPr marL="0" marR="0" lvl="0" indent="0" algn="ctr" rtl="0">
                        <a:lnSpc>
                          <a:spcPct val="100000"/>
                        </a:lnSpc>
                        <a:spcBef>
                          <a:spcPts val="0"/>
                        </a:spcBef>
                        <a:spcAft>
                          <a:spcPts val="0"/>
                        </a:spcAft>
                        <a:buClr>
                          <a:srgbClr val="000000"/>
                        </a:buClr>
                        <a:buSzPts val="1100"/>
                        <a:buFont typeface="Calibri"/>
                        <a:buNone/>
                      </a:pPr>
                      <a:r>
                        <a:rPr lang="en-US" sz="1600" dirty="0">
                          <a:latin typeface="Times New Roman"/>
                          <a:ea typeface="Times New Roman"/>
                          <a:cs typeface="Times New Roman"/>
                          <a:sym typeface="Times New Roman"/>
                        </a:rPr>
                        <a:t>4</a:t>
                      </a:r>
                      <a:endParaRPr sz="1600" dirty="0">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lgn="ctr">
                      <a:solidFill>
                        <a:srgbClr val="4F81BD"/>
                      </a:solidFill>
                      <a:prstDash val="solid"/>
                      <a:round/>
                      <a:headEnd type="none" w="sm" len="sm"/>
                      <a:tailEnd type="none" w="sm" len="sm"/>
                    </a:lnR>
                    <a:lnT w="12700" cap="flat" cmpd="sng" algn="ctr">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D0D8E8"/>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Santoso </a:t>
                      </a:r>
                      <a:r>
                        <a:rPr lang="en-US" sz="2000" b="0" i="0" u="none" strike="noStrike" kern="1200" cap="none" dirty="0" err="1">
                          <a:solidFill>
                            <a:schemeClr val="dk1"/>
                          </a:solidFill>
                          <a:effectLst/>
                          <a:latin typeface="Times New Roman" panose="02020603050405020304" pitchFamily="18" charset="0"/>
                          <a:ea typeface="Arial"/>
                          <a:cs typeface="Times New Roman" panose="02020603050405020304" pitchFamily="18" charset="0"/>
                          <a:sym typeface="Arial"/>
                        </a:rPr>
                        <a:t>Budijono</a:t>
                      </a:r>
                      <a:r>
                        <a:rPr lang="en-US" sz="200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 Felita, “Smart Temperature Monitoring System Using ESP32 and DS18B20”. 4th International Conference on Eco Engineering Development 2020, Banten, Indonesia. IOP Conf. Series: Earth and Environmental Science, Volume: 794 012125 (2021).</a:t>
                      </a:r>
                      <a:endParaRPr lang="en-IN" sz="200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endParaRPr>
                    </a:p>
                    <a:p>
                      <a:pPr lvl="0" algn="just"/>
                      <a:endParaRPr lang="en-IN" sz="1600" b="0" i="0" u="none" strike="noStrike" kern="1200" cap="none" dirty="0">
                        <a:solidFill>
                          <a:schemeClr val="dk1"/>
                        </a:solidFill>
                        <a:effectLst/>
                        <a:latin typeface="Arial"/>
                        <a:ea typeface="Arial"/>
                        <a:cs typeface="Arial"/>
                        <a:sym typeface="Arial"/>
                      </a:endParaRPr>
                    </a:p>
                  </a:txBody>
                  <a:tcPr marL="91450" marR="91450" marT="34300" marB="34300">
                    <a:lnL w="12700" cap="flat" cmpd="sng" algn="ctr">
                      <a:solidFill>
                        <a:srgbClr val="4F81BD"/>
                      </a:solidFill>
                      <a:prstDash val="solid"/>
                      <a:round/>
                      <a:headEnd type="none" w="sm" len="sm"/>
                      <a:tailEnd type="none" w="sm" len="sm"/>
                    </a:lnL>
                    <a:lnR w="12700" cap="flat" cmpd="sng" algn="ctr">
                      <a:solidFill>
                        <a:srgbClr val="4F81BD"/>
                      </a:solidFill>
                      <a:prstDash val="solid"/>
                      <a:round/>
                      <a:headEnd type="none" w="sm" len="sm"/>
                      <a:tailEnd type="none" w="sm" len="sm"/>
                    </a:lnR>
                    <a:lnT w="12700" cap="flat" cmpd="sng" algn="ctr">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D0D8E8"/>
                    </a:solidFill>
                  </a:tcPr>
                </a:tc>
                <a:tc>
                  <a:txBody>
                    <a:bodyPr/>
                    <a:lstStyle/>
                    <a:p>
                      <a:pPr marL="0" marR="0" lvl="0" indent="0" algn="ctr" rtl="0">
                        <a:spcBef>
                          <a:spcPts val="0"/>
                        </a:spcBef>
                        <a:spcAft>
                          <a:spcPts val="0"/>
                        </a:spcAft>
                        <a:buNone/>
                      </a:pPr>
                      <a:r>
                        <a:rPr lang="en-US" sz="2000" i="0" u="none" dirty="0">
                          <a:solidFill>
                            <a:srgbClr val="000000"/>
                          </a:solidFill>
                          <a:latin typeface="Times New Roman"/>
                          <a:ea typeface="Times New Roman"/>
                          <a:cs typeface="Times New Roman"/>
                          <a:sym typeface="Times New Roman"/>
                        </a:rPr>
                        <a:t>11 November 2020 </a:t>
                      </a:r>
                      <a:endParaRPr sz="2000" i="0" u="none" dirty="0">
                        <a:solidFill>
                          <a:srgbClr val="000000"/>
                        </a:solidFill>
                        <a:latin typeface="Times New Roman"/>
                        <a:ea typeface="Times New Roman"/>
                        <a:cs typeface="Times New Roman"/>
                        <a:sym typeface="Times New Roman"/>
                      </a:endParaRPr>
                    </a:p>
                  </a:txBody>
                  <a:tcPr marL="91450" marR="91450" marT="34300" marB="34300">
                    <a:lnL w="12700" cap="flat" cmpd="sng" algn="ctr">
                      <a:solidFill>
                        <a:srgbClr val="4F81BD"/>
                      </a:solidFill>
                      <a:prstDash val="solid"/>
                      <a:round/>
                      <a:headEnd type="none" w="sm" len="sm"/>
                      <a:tailEnd type="none" w="sm" len="sm"/>
                    </a:lnL>
                    <a:lnR w="12700" cap="flat" cmpd="sng" algn="ctr">
                      <a:solidFill>
                        <a:srgbClr val="4F81BD"/>
                      </a:solidFill>
                      <a:prstDash val="solid"/>
                      <a:round/>
                      <a:headEnd type="none" w="sm" len="sm"/>
                      <a:tailEnd type="none" w="sm" len="sm"/>
                    </a:lnR>
                    <a:lnT w="12700" cap="flat" cmpd="sng" algn="ctr">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D0D8E8"/>
                    </a:solidFill>
                  </a:tcPr>
                </a:tc>
                <a:tc>
                  <a:txBody>
                    <a:bodyPr/>
                    <a:lstStyle/>
                    <a:p>
                      <a:pPr marL="285750" marR="0" lvl="0" indent="-285750" algn="l" rtl="0">
                        <a:spcBef>
                          <a:spcPts val="0"/>
                        </a:spcBef>
                        <a:spcAft>
                          <a:spcPts val="0"/>
                        </a:spcAft>
                        <a:buFont typeface="Arial" panose="020B0604020202020204" pitchFamily="34" charset="0"/>
                        <a:buChar char="•"/>
                      </a:pPr>
                      <a:r>
                        <a:rPr lang="en-IN" sz="200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Efficient Temperature Monitoring</a:t>
                      </a:r>
                    </a:p>
                    <a:p>
                      <a:pPr marL="285750" marR="0" lvl="0" indent="-285750" algn="l" rtl="0">
                        <a:spcBef>
                          <a:spcPts val="0"/>
                        </a:spcBef>
                        <a:spcAft>
                          <a:spcPts val="0"/>
                        </a:spcAft>
                        <a:buFont typeface="Arial" panose="020B0604020202020204" pitchFamily="34" charset="0"/>
                        <a:buChar char="•"/>
                      </a:pPr>
                      <a:r>
                        <a:rPr lang="en-IN" sz="200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Real-Time Data</a:t>
                      </a:r>
                      <a:endParaRPr lang="en-IN" sz="2000" b="0" i="0" u="none" strike="noStrike" kern="1200" cap="none" dirty="0">
                        <a:solidFill>
                          <a:schemeClr val="dk1"/>
                        </a:solidFill>
                        <a:effectLst/>
                        <a:latin typeface="Times New Roman" panose="02020603050405020304" pitchFamily="18" charset="0"/>
                        <a:ea typeface="Times New Roman"/>
                        <a:cs typeface="Times New Roman" panose="02020603050405020304" pitchFamily="18" charset="0"/>
                        <a:sym typeface="Arial"/>
                      </a:endParaRPr>
                    </a:p>
                    <a:p>
                      <a:pPr marL="285750" marR="0" lvl="0" indent="-285750" algn="l" rtl="0">
                        <a:spcBef>
                          <a:spcPts val="0"/>
                        </a:spcBef>
                        <a:spcAft>
                          <a:spcPts val="0"/>
                        </a:spcAft>
                        <a:buFont typeface="Arial" panose="020B0604020202020204" pitchFamily="34" charset="0"/>
                        <a:buChar char="•"/>
                      </a:pPr>
                      <a:r>
                        <a:rPr lang="en-IN" sz="200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Wireless Connectivity</a:t>
                      </a:r>
                      <a:endParaRPr sz="2000" b="0" i="0" u="none" strike="noStrike" kern="1200" cap="none" dirty="0">
                        <a:solidFill>
                          <a:schemeClr val="dk1"/>
                        </a:solidFill>
                        <a:effectLst/>
                        <a:latin typeface="Times New Roman" panose="02020603050405020304" pitchFamily="18" charset="0"/>
                        <a:ea typeface="Times New Roman"/>
                        <a:cs typeface="Times New Roman" panose="02020603050405020304" pitchFamily="18" charset="0"/>
                        <a:sym typeface="Times New Roman"/>
                      </a:endParaRPr>
                    </a:p>
                  </a:txBody>
                  <a:tcPr marL="91450" marR="91450" marT="34300" marB="34300">
                    <a:lnL w="12700" cap="flat" cmpd="sng" algn="ctr">
                      <a:solidFill>
                        <a:srgbClr val="4F81BD"/>
                      </a:solidFill>
                      <a:prstDash val="solid"/>
                      <a:round/>
                      <a:headEnd type="none" w="sm" len="sm"/>
                      <a:tailEnd type="none" w="sm" len="sm"/>
                    </a:lnL>
                    <a:lnR w="12700" cap="flat" cmpd="sng" algn="ctr">
                      <a:solidFill>
                        <a:srgbClr val="4F81BD"/>
                      </a:solidFill>
                      <a:prstDash val="solid"/>
                      <a:round/>
                      <a:headEnd type="none" w="sm" len="sm"/>
                      <a:tailEnd type="none" w="sm" len="sm"/>
                    </a:lnR>
                    <a:lnT w="12700" cap="flat" cmpd="sng" algn="ctr">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D0D8E8"/>
                    </a:solidFill>
                  </a:tcPr>
                </a:tc>
                <a:tc>
                  <a:txBody>
                    <a:bodyPr/>
                    <a:lstStyle/>
                    <a:p>
                      <a:pPr marL="285750" indent="-285750" algn="just">
                        <a:buFont typeface="Arial" panose="020B0604020202020204" pitchFamily="34" charset="0"/>
                        <a:buChar char="•"/>
                      </a:pPr>
                      <a:r>
                        <a:rPr lang="en-US" sz="2000" b="0" i="0" u="none" strike="noStrike" kern="1200" cap="none" dirty="0">
                          <a:solidFill>
                            <a:schemeClr val="dk1"/>
                          </a:solidFill>
                          <a:effectLst/>
                          <a:latin typeface="Times New Roman" panose="02020603050405020304" pitchFamily="18" charset="0"/>
                          <a:cs typeface="Times New Roman" panose="02020603050405020304" pitchFamily="18" charset="0"/>
                          <a:sym typeface="Arial"/>
                        </a:rPr>
                        <a:t>To ensure the quality of products across the supply chain, the system can track the location and temperature of those products in real-time.</a:t>
                      </a:r>
                      <a:endParaRPr lang="en-IN" sz="2000" b="0" i="0" u="none" strike="noStrike" kern="1200" cap="none" dirty="0">
                        <a:solidFill>
                          <a:schemeClr val="dk1"/>
                        </a:solidFill>
                        <a:effectLst/>
                        <a:latin typeface="Times New Roman" panose="02020603050405020304" pitchFamily="18" charset="0"/>
                        <a:cs typeface="Times New Roman" panose="02020603050405020304" pitchFamily="18" charset="0"/>
                        <a:sym typeface="Arial"/>
                      </a:endParaRPr>
                    </a:p>
                    <a:p>
                      <a:pPr marL="514350" marR="0" lvl="0" indent="-285750" algn="l" rtl="0">
                        <a:lnSpc>
                          <a:spcPct val="100000"/>
                        </a:lnSpc>
                        <a:spcBef>
                          <a:spcPts val="0"/>
                        </a:spcBef>
                        <a:spcAft>
                          <a:spcPts val="0"/>
                        </a:spcAft>
                        <a:buFont typeface="Arial" panose="020B0604020202020204" pitchFamily="34" charset="0"/>
                        <a:buChar char="•"/>
                      </a:pPr>
                      <a:endParaRPr sz="1600" dirty="0">
                        <a:latin typeface="Times New Roman"/>
                        <a:ea typeface="Times New Roman"/>
                        <a:cs typeface="Times New Roman"/>
                        <a:sym typeface="Times New Roman"/>
                      </a:endParaRPr>
                    </a:p>
                  </a:txBody>
                  <a:tcPr marL="91450" marR="91450" marT="34300" marB="34300">
                    <a:lnL w="12700" cap="flat" cmpd="sng" algn="ctr">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lgn="ctr">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D0D8E8"/>
                    </a:solidFill>
                  </a:tcPr>
                </a:tc>
                <a:extLst>
                  <a:ext uri="{0D108BD9-81ED-4DB2-BD59-A6C34878D82A}">
                    <a16:rowId xmlns:a16="http://schemas.microsoft.com/office/drawing/2014/main" val="972474127"/>
                  </a:ext>
                </a:extLst>
              </a:tr>
            </a:tbl>
          </a:graphicData>
        </a:graphic>
      </p:graphicFrame>
    </p:spTree>
    <p:extLst>
      <p:ext uri="{BB962C8B-B14F-4D97-AF65-F5344CB8AC3E}">
        <p14:creationId xmlns:p14="http://schemas.microsoft.com/office/powerpoint/2010/main" val="1667391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ctrTitle"/>
          </p:nvPr>
        </p:nvSpPr>
        <p:spPr>
          <a:xfrm>
            <a:off x="0" y="0"/>
            <a:ext cx="9144000" cy="1209300"/>
          </a:xfrm>
          <a:prstGeom prst="rect">
            <a:avLst/>
          </a:prstGeom>
          <a:gradFill>
            <a:gsLst>
              <a:gs pos="0">
                <a:srgbClr val="D4E5F5"/>
              </a:gs>
              <a:gs pos="100000">
                <a:srgbClr val="70A4D5"/>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3600" b="1" dirty="0">
                <a:latin typeface="Times New Roman"/>
                <a:ea typeface="Times New Roman"/>
                <a:cs typeface="Times New Roman"/>
                <a:sym typeface="Times New Roman"/>
              </a:rPr>
              <a:t>Patent Search</a:t>
            </a:r>
            <a:endParaRPr sz="3600" b="1" dirty="0">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50DB2508-DA22-4AD0-DABD-B9193A8729DC}"/>
              </a:ext>
            </a:extLst>
          </p:cNvPr>
          <p:cNvGraphicFramePr>
            <a:graphicFrameLocks noGrp="1"/>
          </p:cNvGraphicFramePr>
          <p:nvPr>
            <p:extLst>
              <p:ext uri="{D42A27DB-BD31-4B8C-83A1-F6EECF244321}">
                <p14:modId xmlns:p14="http://schemas.microsoft.com/office/powerpoint/2010/main" val="987714402"/>
              </p:ext>
            </p:extLst>
          </p:nvPr>
        </p:nvGraphicFramePr>
        <p:xfrm>
          <a:off x="91796" y="1360648"/>
          <a:ext cx="8855241" cy="5453321"/>
        </p:xfrm>
        <a:graphic>
          <a:graphicData uri="http://schemas.openxmlformats.org/drawingml/2006/table">
            <a:tbl>
              <a:tblPr firstRow="1" firstCol="1" bandRow="1">
                <a:tableStyleId>{7BA2760B-CCE8-44D4-A776-7EB5D21EAD5A}</a:tableStyleId>
              </a:tblPr>
              <a:tblGrid>
                <a:gridCol w="2002073">
                  <a:extLst>
                    <a:ext uri="{9D8B030D-6E8A-4147-A177-3AD203B41FA5}">
                      <a16:colId xmlns:a16="http://schemas.microsoft.com/office/drawing/2014/main" val="1427592521"/>
                    </a:ext>
                  </a:extLst>
                </a:gridCol>
                <a:gridCol w="1831090">
                  <a:extLst>
                    <a:ext uri="{9D8B030D-6E8A-4147-A177-3AD203B41FA5}">
                      <a16:colId xmlns:a16="http://schemas.microsoft.com/office/drawing/2014/main" val="4160426406"/>
                    </a:ext>
                  </a:extLst>
                </a:gridCol>
                <a:gridCol w="5022078">
                  <a:extLst>
                    <a:ext uri="{9D8B030D-6E8A-4147-A177-3AD203B41FA5}">
                      <a16:colId xmlns:a16="http://schemas.microsoft.com/office/drawing/2014/main" val="3584655085"/>
                    </a:ext>
                  </a:extLst>
                </a:gridCol>
              </a:tblGrid>
              <a:tr h="873501">
                <a:tc>
                  <a:txBody>
                    <a:bodyPr/>
                    <a:lstStyle/>
                    <a:p>
                      <a:pPr algn="ctr">
                        <a:lnSpc>
                          <a:spcPct val="150000"/>
                        </a:lnSpc>
                      </a:pPr>
                      <a:r>
                        <a:rPr lang="en-IN" sz="1800" b="1" kern="100" dirty="0">
                          <a:effectLst/>
                          <a:latin typeface="Times New Roman" panose="02020603050405020304" pitchFamily="18" charset="0"/>
                          <a:cs typeface="Times New Roman" panose="02020603050405020304" pitchFamily="18" charset="0"/>
                        </a:rPr>
                        <a:t>Patent Application No. </a:t>
                      </a:r>
                      <a:endParaRPr lang="en-IN" sz="16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90170" marT="71755" marB="36195" anchor="ctr"/>
                </a:tc>
                <a:tc>
                  <a:txBody>
                    <a:bodyPr/>
                    <a:lstStyle/>
                    <a:p>
                      <a:pPr algn="ctr">
                        <a:lnSpc>
                          <a:spcPct val="150000"/>
                        </a:lnSpc>
                        <a:spcAft>
                          <a:spcPts val="800"/>
                        </a:spcAft>
                      </a:pPr>
                      <a:r>
                        <a:rPr lang="en-IN" sz="1800" b="1" kern="100" dirty="0">
                          <a:effectLst/>
                          <a:latin typeface="Times New Roman" panose="02020603050405020304" pitchFamily="18" charset="0"/>
                          <a:cs typeface="Times New Roman" panose="02020603050405020304" pitchFamily="18" charset="0"/>
                        </a:rPr>
                        <a:t>Title of Patent</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90170" marT="71755" marB="36195" anchor="ctr"/>
                </a:tc>
                <a:tc>
                  <a:txBody>
                    <a:bodyPr/>
                    <a:lstStyle/>
                    <a:p>
                      <a:pPr algn="ctr">
                        <a:lnSpc>
                          <a:spcPct val="150000"/>
                        </a:lnSpc>
                      </a:pPr>
                      <a:r>
                        <a:rPr lang="en-IN" sz="1800" b="1" kern="100" dirty="0">
                          <a:effectLst/>
                          <a:latin typeface="Times New Roman" panose="02020603050405020304" pitchFamily="18" charset="0"/>
                          <a:cs typeface="Times New Roman" panose="02020603050405020304" pitchFamily="18" charset="0"/>
                        </a:rPr>
                        <a:t>Existing Solutions</a:t>
                      </a:r>
                      <a:endParaRPr lang="en-IN" sz="16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90170" marT="71755" marB="36195" anchor="ctr"/>
                </a:tc>
                <a:extLst>
                  <a:ext uri="{0D108BD9-81ED-4DB2-BD59-A6C34878D82A}">
                    <a16:rowId xmlns:a16="http://schemas.microsoft.com/office/drawing/2014/main" val="1054317035"/>
                  </a:ext>
                </a:extLst>
              </a:tr>
              <a:tr h="2096555">
                <a:tc>
                  <a:txBody>
                    <a:bodyPr/>
                    <a:lstStyle/>
                    <a:p>
                      <a:pPr algn="just">
                        <a:lnSpc>
                          <a:spcPct val="150000"/>
                        </a:lnSpc>
                        <a:spcAft>
                          <a:spcPts val="800"/>
                        </a:spcAft>
                      </a:pPr>
                      <a:r>
                        <a:rPr lang="en-IN" sz="1800" kern="100" dirty="0">
                          <a:effectLst/>
                          <a:latin typeface="Times New Roman" panose="02020603050405020304" pitchFamily="18" charset="0"/>
                          <a:cs typeface="Times New Roman" panose="02020603050405020304" pitchFamily="18" charset="0"/>
                        </a:rPr>
                        <a:t>US1515546A</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90170" marT="71755" marB="36195"/>
                </a:tc>
                <a:tc>
                  <a:txBody>
                    <a:bodyPr/>
                    <a:lstStyle/>
                    <a:p>
                      <a:pPr algn="just">
                        <a:lnSpc>
                          <a:spcPct val="150000"/>
                        </a:lnSpc>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Cold Storage System</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90170" marT="71755" marB="36195"/>
                </a:tc>
                <a:tc>
                  <a:txBody>
                    <a:bodyPr/>
                    <a:lstStyle/>
                    <a:p>
                      <a:pPr algn="just">
                        <a:lnSpc>
                          <a:spcPct val="150000"/>
                        </a:lnSpc>
                        <a:spcAft>
                          <a:spcPts val="800"/>
                        </a:spcAft>
                      </a:pPr>
                      <a:r>
                        <a:rPr lang="en-IN" sz="1600" kern="100" dirty="0">
                          <a:effectLst/>
                          <a:highlight>
                            <a:srgbClr val="FFFFFF"/>
                          </a:highlight>
                          <a:latin typeface="Times New Roman" panose="02020603050405020304" pitchFamily="18" charset="0"/>
                          <a:cs typeface="Times New Roman" panose="02020603050405020304" pitchFamily="18" charset="0"/>
                        </a:rPr>
                        <a:t>Refrigeration or cold storage of perishable food products of various kinds which require the presence of the proper amount of air, the proper relative humidity, and correct uniform temperature, for their preservation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90170" marT="71755" marB="36195"/>
                </a:tc>
                <a:extLst>
                  <a:ext uri="{0D108BD9-81ED-4DB2-BD59-A6C34878D82A}">
                    <a16:rowId xmlns:a16="http://schemas.microsoft.com/office/drawing/2014/main" val="4044638580"/>
                  </a:ext>
                </a:extLst>
              </a:tr>
              <a:tr h="2475132">
                <a:tc>
                  <a:txBody>
                    <a:bodyPr/>
                    <a:lstStyle/>
                    <a:p>
                      <a:pPr algn="just">
                        <a:lnSpc>
                          <a:spcPct val="150000"/>
                        </a:lnSpc>
                        <a:spcAft>
                          <a:spcPts val="800"/>
                        </a:spcAft>
                      </a:pPr>
                      <a:r>
                        <a:rPr lang="en-IN" sz="1800" kern="100">
                          <a:effectLst/>
                          <a:latin typeface="Times New Roman" panose="02020603050405020304" pitchFamily="18" charset="0"/>
                          <a:cs typeface="Times New Roman" panose="02020603050405020304" pitchFamily="18" charset="0"/>
                        </a:rPr>
                        <a:t>US4989417A</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90170" marT="71755" marB="36195"/>
                </a:tc>
                <a:tc>
                  <a:txBody>
                    <a:bodyPr/>
                    <a:lstStyle/>
                    <a:p>
                      <a:pPr algn="just">
                        <a:lnSpc>
                          <a:spcPct val="150000"/>
                        </a:lnSpc>
                        <a:spcAft>
                          <a:spcPts val="800"/>
                        </a:spcAft>
                      </a:pPr>
                      <a:r>
                        <a:rPr lang="en-IN" sz="1800" kern="100" dirty="0">
                          <a:effectLst/>
                          <a:highlight>
                            <a:srgbClr val="FFFFFF"/>
                          </a:highlight>
                          <a:latin typeface="Times New Roman" panose="02020603050405020304" pitchFamily="18" charset="0"/>
                          <a:cs typeface="Times New Roman" panose="02020603050405020304" pitchFamily="18" charset="0"/>
                        </a:rPr>
                        <a:t>Cold storage warehouse</a:t>
                      </a:r>
                      <a:endParaRPr lang="en-IN" sz="1600" kern="100" dirty="0">
                        <a:effectLst/>
                        <a:latin typeface="Times New Roman" panose="02020603050405020304" pitchFamily="18" charset="0"/>
                        <a:cs typeface="Times New Roman" panose="02020603050405020304" pitchFamily="18" charset="0"/>
                      </a:endParaRPr>
                    </a:p>
                    <a:p>
                      <a:pPr algn="just">
                        <a:lnSpc>
                          <a:spcPct val="150000"/>
                        </a:lnSpc>
                        <a:spcAft>
                          <a:spcPts val="800"/>
                        </a:spcAft>
                      </a:pPr>
                      <a:r>
                        <a:rPr lang="en-IN" sz="1800" kern="100" dirty="0">
                          <a:effectLst/>
                          <a:latin typeface="Times New Roman" panose="02020603050405020304" pitchFamily="18" charset="0"/>
                          <a:cs typeface="Times New Roman" panose="02020603050405020304" pitchFamily="18" charset="0"/>
                        </a:rPr>
                        <a:t> </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90170" marT="71755" marB="36195"/>
                </a:tc>
                <a:tc>
                  <a:txBody>
                    <a:bodyPr/>
                    <a:lstStyle/>
                    <a:p>
                      <a:pPr algn="just">
                        <a:lnSpc>
                          <a:spcPct val="150000"/>
                        </a:lnSpc>
                        <a:spcAft>
                          <a:spcPts val="800"/>
                        </a:spcAft>
                      </a:pPr>
                      <a:r>
                        <a:rPr lang="en-IN" sz="1600" kern="100" dirty="0">
                          <a:effectLst/>
                          <a:highlight>
                            <a:srgbClr val="FFFFFF"/>
                          </a:highlight>
                          <a:latin typeface="Times New Roman" panose="02020603050405020304" pitchFamily="18" charset="0"/>
                          <a:cs typeface="Times New Roman" panose="02020603050405020304" pitchFamily="18" charset="0"/>
                        </a:rPr>
                        <a:t>The cold storage warehouse design features an inner grouping of cells for below-zero temperature storage, surrounded by an outer ring of cells for above-freezing temperature storage. Temperature control is achieved through a system of finned ducts suspended beneath the ceiling, with reversible ceiling fans aiding in air circulation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90170" marT="71755" marB="36195"/>
                </a:tc>
                <a:extLst>
                  <a:ext uri="{0D108BD9-81ED-4DB2-BD59-A6C34878D82A}">
                    <a16:rowId xmlns:a16="http://schemas.microsoft.com/office/drawing/2014/main" val="1033620832"/>
                  </a:ext>
                </a:extLst>
              </a:tr>
            </a:tbl>
          </a:graphicData>
        </a:graphic>
      </p:graphicFrame>
    </p:spTree>
    <p:extLst>
      <p:ext uri="{BB962C8B-B14F-4D97-AF65-F5344CB8AC3E}">
        <p14:creationId xmlns:p14="http://schemas.microsoft.com/office/powerpoint/2010/main" val="1698846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ctrTitle"/>
          </p:nvPr>
        </p:nvSpPr>
        <p:spPr>
          <a:xfrm>
            <a:off x="0" y="0"/>
            <a:ext cx="9144000" cy="1209300"/>
          </a:xfrm>
          <a:prstGeom prst="rect">
            <a:avLst/>
          </a:prstGeom>
          <a:gradFill>
            <a:gsLst>
              <a:gs pos="0">
                <a:srgbClr val="D4E5F5"/>
              </a:gs>
              <a:gs pos="100000">
                <a:srgbClr val="70A4D5"/>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3600" b="1" dirty="0">
                <a:latin typeface="Times New Roman"/>
                <a:ea typeface="Times New Roman"/>
                <a:cs typeface="Times New Roman"/>
                <a:sym typeface="Times New Roman"/>
              </a:rPr>
              <a:t>Methodology</a:t>
            </a:r>
            <a:endParaRPr sz="3600" b="1" dirty="0">
              <a:latin typeface="Times New Roman"/>
              <a:ea typeface="Times New Roman"/>
              <a:cs typeface="Times New Roman"/>
              <a:sym typeface="Times New Roman"/>
            </a:endParaRPr>
          </a:p>
        </p:txBody>
      </p:sp>
      <p:sp>
        <p:nvSpPr>
          <p:cNvPr id="131" name="Google Shape;131;p19"/>
          <p:cNvSpPr txBox="1">
            <a:spLocks noGrp="1"/>
          </p:cNvSpPr>
          <p:nvPr>
            <p:ph type="subTitle" idx="1"/>
          </p:nvPr>
        </p:nvSpPr>
        <p:spPr>
          <a:xfrm>
            <a:off x="144379" y="1337912"/>
            <a:ext cx="8903368" cy="5380522"/>
          </a:xfrm>
          <a:prstGeom prst="rect">
            <a:avLst/>
          </a:prstGeom>
          <a:noFill/>
          <a:ln>
            <a:noFill/>
          </a:ln>
        </p:spPr>
        <p:txBody>
          <a:bodyPr spcFirstLastPara="1" wrap="square" lIns="91425" tIns="45700" rIns="91425" bIns="45700" anchor="t" anchorCtr="0">
            <a:normAutofit fontScale="92500"/>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The system uses Master </a:t>
            </a:r>
            <a:r>
              <a:rPr kumimoji="0" lang="en-US" sz="2200" b="1"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NodeMCU</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to send data to cloud server. On the web-based Control Panel fields are there which display recorded values of Temperature, Humidity and Gas Sensor. DHT11 Temperature and MQ-3 gas sensor are connected to the Slave controller. These sensors are used to measure and monitor temperature, humidity and gas values present in the cold storage chamber, respectively. Relay 1 is connected to slave ESP controller to turn Air Conditioner ON and OFF. LCD display of 16*2 is used to display temperature and gas values sensed by sensors. Relay 2 is connected to master ESP controller for operation of Ethylene gas cylinder.</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Steps</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a:t>
            </a:r>
          </a:p>
          <a:p>
            <a:pPr indent="-457200" algn="just" eaLnBrk="0" fontAlgn="base" hangingPunct="0">
              <a:spcBef>
                <a:spcPct val="0"/>
              </a:spcBef>
              <a:spcAft>
                <a:spcPct val="0"/>
              </a:spcAft>
              <a:buClrTx/>
              <a:buSzTx/>
              <a:buFont typeface="+mj-lt"/>
              <a:buAutoNum type="arabicPeriod"/>
              <a:defRPr/>
            </a:pPr>
            <a:r>
              <a:rPr lang="en-US" sz="2200" kern="1200" dirty="0">
                <a:solidFill>
                  <a:prstClr val="black"/>
                </a:solidFill>
                <a:latin typeface="Times New Roman" panose="02020603050405020304" pitchFamily="18" charset="0"/>
                <a:cs typeface="+mn-cs"/>
              </a:rPr>
              <a:t>Study of working of required components.</a:t>
            </a:r>
          </a:p>
          <a:p>
            <a:pPr indent="-457200" algn="just" eaLnBrk="0" fontAlgn="base" hangingPunct="0">
              <a:spcBef>
                <a:spcPct val="0"/>
              </a:spcBef>
              <a:spcAft>
                <a:spcPct val="0"/>
              </a:spcAft>
              <a:buClrTx/>
              <a:buSzTx/>
              <a:buFont typeface="+mj-lt"/>
              <a:buAutoNum type="arabicPeriod"/>
              <a:defRPr/>
            </a:pPr>
            <a:r>
              <a:rPr lang="en-US" sz="2200" kern="1200" dirty="0">
                <a:solidFill>
                  <a:prstClr val="black"/>
                </a:solidFill>
                <a:latin typeface="Times New Roman" panose="02020603050405020304" pitchFamily="18" charset="0"/>
                <a:cs typeface="+mn-cs"/>
              </a:rPr>
              <a:t>Individual testing of components.</a:t>
            </a:r>
          </a:p>
          <a:p>
            <a:pPr indent="-457200" algn="just" eaLnBrk="0" fontAlgn="base" hangingPunct="0">
              <a:spcBef>
                <a:spcPct val="0"/>
              </a:spcBef>
              <a:spcAft>
                <a:spcPct val="0"/>
              </a:spcAft>
              <a:buClrTx/>
              <a:buSzTx/>
              <a:buFont typeface="+mj-lt"/>
              <a:buAutoNum type="arabicPeriod"/>
              <a:defRPr/>
            </a:pPr>
            <a:r>
              <a:rPr lang="en-US" sz="2200" kern="1200" dirty="0">
                <a:solidFill>
                  <a:prstClr val="black"/>
                </a:solidFill>
                <a:latin typeface="Times New Roman" panose="02020603050405020304" pitchFamily="18" charset="0"/>
                <a:cs typeface="+mn-cs"/>
              </a:rPr>
              <a:t>Integrating IoT hardware components.</a:t>
            </a:r>
          </a:p>
          <a:p>
            <a:pPr indent="-457200" algn="just" eaLnBrk="0" fontAlgn="base" hangingPunct="0">
              <a:spcBef>
                <a:spcPct val="0"/>
              </a:spcBef>
              <a:spcAft>
                <a:spcPct val="0"/>
              </a:spcAft>
              <a:buClrTx/>
              <a:buSzTx/>
              <a:buFont typeface="+mj-lt"/>
              <a:buAutoNum type="arabicPeriod"/>
              <a:defRPr/>
            </a:pPr>
            <a:r>
              <a:rPr lang="en-US" sz="2200" kern="1200" dirty="0">
                <a:solidFill>
                  <a:prstClr val="black"/>
                </a:solidFill>
                <a:latin typeface="Times New Roman" panose="02020603050405020304" pitchFamily="18" charset="0"/>
                <a:cs typeface="+mn-cs"/>
              </a:rPr>
              <a:t>Integrating different components code with hardware and testing.</a:t>
            </a:r>
          </a:p>
          <a:p>
            <a:pPr indent="-457200" algn="just" eaLnBrk="0" fontAlgn="base" hangingPunct="0">
              <a:spcBef>
                <a:spcPct val="0"/>
              </a:spcBef>
              <a:spcAft>
                <a:spcPct val="0"/>
              </a:spcAft>
              <a:buClrTx/>
              <a:buSzTx/>
              <a:buFont typeface="+mj-lt"/>
              <a:buAutoNum type="arabicPeriod"/>
              <a:defRPr/>
            </a:pPr>
            <a:r>
              <a:rPr lang="en-IN" sz="2200" kern="1200" dirty="0">
                <a:solidFill>
                  <a:prstClr val="black"/>
                </a:solidFill>
                <a:latin typeface="Times New Roman" panose="02020603050405020304" pitchFamily="18" charset="0"/>
                <a:cs typeface="+mn-cs"/>
              </a:rPr>
              <a:t>Developing frontend and backend for client.</a:t>
            </a:r>
          </a:p>
          <a:p>
            <a:pPr indent="-457200" algn="just" eaLnBrk="0" fontAlgn="base" hangingPunct="0">
              <a:spcBef>
                <a:spcPct val="0"/>
              </a:spcBef>
              <a:spcAft>
                <a:spcPct val="0"/>
              </a:spcAft>
              <a:buClrTx/>
              <a:buSzTx/>
              <a:buFont typeface="+mj-lt"/>
              <a:buAutoNum type="arabicPeriod"/>
              <a:defRPr/>
            </a:pPr>
            <a:r>
              <a:rPr lang="en-IN" sz="2200" kern="1200" dirty="0">
                <a:solidFill>
                  <a:prstClr val="black"/>
                </a:solidFill>
                <a:latin typeface="Times New Roman" panose="02020603050405020304" pitchFamily="18" charset="0"/>
                <a:cs typeface="+mn-cs"/>
              </a:rPr>
              <a:t>Integrating software and hardware.</a:t>
            </a:r>
          </a:p>
          <a:p>
            <a:pPr indent="-457200" algn="just" eaLnBrk="0" fontAlgn="base" hangingPunct="0">
              <a:spcBef>
                <a:spcPct val="0"/>
              </a:spcBef>
              <a:spcAft>
                <a:spcPct val="0"/>
              </a:spcAft>
              <a:buClrTx/>
              <a:buSzTx/>
              <a:buFont typeface="+mj-lt"/>
              <a:buAutoNum type="arabicPeriod"/>
              <a:defRPr/>
            </a:pPr>
            <a:r>
              <a:rPr lang="en-IN" sz="2200" kern="1200" dirty="0">
                <a:solidFill>
                  <a:prstClr val="black"/>
                </a:solidFill>
                <a:latin typeface="Times New Roman" panose="02020603050405020304" pitchFamily="18" charset="0"/>
                <a:cs typeface="+mn-cs"/>
              </a:rPr>
              <a:t>Advancing the system with cloud (Remote access).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ctrTitle"/>
          </p:nvPr>
        </p:nvSpPr>
        <p:spPr>
          <a:xfrm>
            <a:off x="0" y="0"/>
            <a:ext cx="9144000" cy="1209300"/>
          </a:xfrm>
          <a:prstGeom prst="rect">
            <a:avLst/>
          </a:prstGeom>
          <a:gradFill>
            <a:gsLst>
              <a:gs pos="0">
                <a:srgbClr val="D4E5F5"/>
              </a:gs>
              <a:gs pos="100000">
                <a:srgbClr val="70A4D5"/>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3600" b="1" dirty="0">
                <a:latin typeface="Times New Roman"/>
                <a:ea typeface="Times New Roman"/>
                <a:cs typeface="Times New Roman"/>
                <a:sym typeface="Times New Roman"/>
              </a:rPr>
              <a:t>Methodology</a:t>
            </a:r>
            <a:endParaRPr sz="3600" b="1"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74906A04-04AF-3EDA-569A-675E5868F8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000" t="3080" r="21666" b="4884"/>
          <a:stretch/>
        </p:blipFill>
        <p:spPr>
          <a:xfrm>
            <a:off x="85211" y="1340102"/>
            <a:ext cx="4443474" cy="2763625"/>
          </a:xfrm>
          <a:prstGeom prst="rect">
            <a:avLst/>
          </a:prstGeom>
        </p:spPr>
      </p:pic>
      <p:pic>
        <p:nvPicPr>
          <p:cNvPr id="5" name="Picture 4">
            <a:extLst>
              <a:ext uri="{FF2B5EF4-FFF2-40B4-BE49-F238E27FC236}">
                <a16:creationId xmlns:a16="http://schemas.microsoft.com/office/drawing/2014/main" id="{317BC329-B297-8760-CEBD-0BBEBC6C4A2E}"/>
              </a:ext>
            </a:extLst>
          </p:cNvPr>
          <p:cNvPicPr>
            <a:picLocks noChangeAspect="1"/>
          </p:cNvPicPr>
          <p:nvPr/>
        </p:nvPicPr>
        <p:blipFill>
          <a:blip r:embed="rId4"/>
          <a:stretch>
            <a:fillRect/>
          </a:stretch>
        </p:blipFill>
        <p:spPr>
          <a:xfrm>
            <a:off x="4397172" y="4265625"/>
            <a:ext cx="4686910" cy="2529038"/>
          </a:xfrm>
          <a:prstGeom prst="rect">
            <a:avLst/>
          </a:prstGeom>
        </p:spPr>
      </p:pic>
      <p:sp>
        <p:nvSpPr>
          <p:cNvPr id="6" name="TextBox 5">
            <a:extLst>
              <a:ext uri="{FF2B5EF4-FFF2-40B4-BE49-F238E27FC236}">
                <a16:creationId xmlns:a16="http://schemas.microsoft.com/office/drawing/2014/main" id="{FD8E86C8-6833-83F2-F400-72A5AB275FCC}"/>
              </a:ext>
            </a:extLst>
          </p:cNvPr>
          <p:cNvSpPr txBox="1"/>
          <p:nvPr/>
        </p:nvSpPr>
        <p:spPr>
          <a:xfrm>
            <a:off x="4898697" y="3821966"/>
            <a:ext cx="3810000"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Fig B : Integration of Monitoring Unit</a:t>
            </a:r>
          </a:p>
        </p:txBody>
      </p:sp>
      <p:sp>
        <p:nvSpPr>
          <p:cNvPr id="7" name="TextBox 6">
            <a:extLst>
              <a:ext uri="{FF2B5EF4-FFF2-40B4-BE49-F238E27FC236}">
                <a16:creationId xmlns:a16="http://schemas.microsoft.com/office/drawing/2014/main" id="{4B7607DF-4636-EEAF-8B57-31E08E78C30B}"/>
              </a:ext>
            </a:extLst>
          </p:cNvPr>
          <p:cNvSpPr txBox="1"/>
          <p:nvPr/>
        </p:nvSpPr>
        <p:spPr>
          <a:xfrm>
            <a:off x="313622" y="4160520"/>
            <a:ext cx="3810000"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Fig A : Integration of Controlling Unit</a:t>
            </a:r>
          </a:p>
        </p:txBody>
      </p:sp>
    </p:spTree>
    <p:extLst>
      <p:ext uri="{BB962C8B-B14F-4D97-AF65-F5344CB8AC3E}">
        <p14:creationId xmlns:p14="http://schemas.microsoft.com/office/powerpoint/2010/main" val="2238355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ctrTitle"/>
          </p:nvPr>
        </p:nvSpPr>
        <p:spPr>
          <a:xfrm>
            <a:off x="0" y="0"/>
            <a:ext cx="9144000" cy="1209300"/>
          </a:xfrm>
          <a:prstGeom prst="rect">
            <a:avLst/>
          </a:prstGeom>
          <a:gradFill>
            <a:gsLst>
              <a:gs pos="0">
                <a:srgbClr val="D4E5F5"/>
              </a:gs>
              <a:gs pos="100000">
                <a:srgbClr val="70A4D5"/>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3600" b="1" dirty="0">
                <a:latin typeface="Times New Roman"/>
                <a:ea typeface="Times New Roman"/>
                <a:cs typeface="Times New Roman"/>
                <a:sym typeface="Times New Roman"/>
              </a:rPr>
              <a:t>Methodology</a:t>
            </a:r>
            <a:endParaRPr sz="3600" b="1"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31492DDE-64D2-EFA4-D242-5DF7DE4B7171}"/>
              </a:ext>
            </a:extLst>
          </p:cNvPr>
          <p:cNvPicPr>
            <a:picLocks noChangeAspect="1"/>
          </p:cNvPicPr>
          <p:nvPr/>
        </p:nvPicPr>
        <p:blipFill rotWithShape="1">
          <a:blip r:embed="rId3"/>
          <a:srcRect l="23939" r="10495" b="21743"/>
          <a:stretch/>
        </p:blipFill>
        <p:spPr>
          <a:xfrm>
            <a:off x="4677879" y="3972189"/>
            <a:ext cx="4312116" cy="2743492"/>
          </a:xfrm>
          <a:prstGeom prst="rect">
            <a:avLst/>
          </a:prstGeom>
        </p:spPr>
      </p:pic>
      <p:pic>
        <p:nvPicPr>
          <p:cNvPr id="8" name="Picture 7">
            <a:extLst>
              <a:ext uri="{FF2B5EF4-FFF2-40B4-BE49-F238E27FC236}">
                <a16:creationId xmlns:a16="http://schemas.microsoft.com/office/drawing/2014/main" id="{F256E945-5F5E-1631-0E2A-0300F10F154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170" t="-1" r="9198" b="37737"/>
          <a:stretch/>
        </p:blipFill>
        <p:spPr>
          <a:xfrm>
            <a:off x="182881" y="1377649"/>
            <a:ext cx="4935937" cy="2559084"/>
          </a:xfrm>
          <a:prstGeom prst="rect">
            <a:avLst/>
          </a:prstGeom>
        </p:spPr>
      </p:pic>
      <p:sp>
        <p:nvSpPr>
          <p:cNvPr id="2" name="TextBox 1">
            <a:extLst>
              <a:ext uri="{FF2B5EF4-FFF2-40B4-BE49-F238E27FC236}">
                <a16:creationId xmlns:a16="http://schemas.microsoft.com/office/drawing/2014/main" id="{7E3B39E0-F69F-F482-773D-8450C4FB1F14}"/>
              </a:ext>
            </a:extLst>
          </p:cNvPr>
          <p:cNvSpPr txBox="1"/>
          <p:nvPr/>
        </p:nvSpPr>
        <p:spPr>
          <a:xfrm>
            <a:off x="313622" y="4160520"/>
            <a:ext cx="3810000"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Fig C : Web UI of Device Control</a:t>
            </a:r>
          </a:p>
        </p:txBody>
      </p:sp>
      <p:sp>
        <p:nvSpPr>
          <p:cNvPr id="3" name="TextBox 2">
            <a:extLst>
              <a:ext uri="{FF2B5EF4-FFF2-40B4-BE49-F238E27FC236}">
                <a16:creationId xmlns:a16="http://schemas.microsoft.com/office/drawing/2014/main" id="{229AD49F-7838-E930-E18C-F22DCD1E4EDB}"/>
              </a:ext>
            </a:extLst>
          </p:cNvPr>
          <p:cNvSpPr txBox="1"/>
          <p:nvPr/>
        </p:nvSpPr>
        <p:spPr>
          <a:xfrm>
            <a:off x="5151119" y="3578929"/>
            <a:ext cx="3810000"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Fig D : Web UI of Timer Control</a:t>
            </a:r>
          </a:p>
        </p:txBody>
      </p:sp>
    </p:spTree>
    <p:extLst>
      <p:ext uri="{BB962C8B-B14F-4D97-AF65-F5344CB8AC3E}">
        <p14:creationId xmlns:p14="http://schemas.microsoft.com/office/powerpoint/2010/main" val="3685797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ctrTitle"/>
          </p:nvPr>
        </p:nvSpPr>
        <p:spPr>
          <a:xfrm>
            <a:off x="0" y="0"/>
            <a:ext cx="9144000" cy="1209300"/>
          </a:xfrm>
          <a:prstGeom prst="rect">
            <a:avLst/>
          </a:prstGeom>
          <a:gradFill>
            <a:gsLst>
              <a:gs pos="0">
                <a:srgbClr val="D4E5F5"/>
              </a:gs>
              <a:gs pos="100000">
                <a:srgbClr val="70A4D5"/>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3600" b="1" dirty="0">
                <a:latin typeface="Times New Roman"/>
                <a:ea typeface="Times New Roman"/>
                <a:cs typeface="Times New Roman"/>
                <a:sym typeface="Times New Roman"/>
              </a:rPr>
              <a:t>Methodology</a:t>
            </a:r>
            <a:endParaRPr sz="3600" b="1" dirty="0">
              <a:latin typeface="Times New Roman"/>
              <a:ea typeface="Times New Roman"/>
              <a:cs typeface="Times New Roman"/>
              <a:sym typeface="Times New Roman"/>
            </a:endParaRPr>
          </a:p>
        </p:txBody>
      </p:sp>
      <p:pic>
        <p:nvPicPr>
          <p:cNvPr id="6" name="Picture 5">
            <a:extLst>
              <a:ext uri="{FF2B5EF4-FFF2-40B4-BE49-F238E27FC236}">
                <a16:creationId xmlns:a16="http://schemas.microsoft.com/office/drawing/2014/main" id="{A0D53FA0-4641-5E9B-C78E-3644036FB4A4}"/>
              </a:ext>
            </a:extLst>
          </p:cNvPr>
          <p:cNvPicPr>
            <a:picLocks noChangeAspect="1"/>
          </p:cNvPicPr>
          <p:nvPr/>
        </p:nvPicPr>
        <p:blipFill rotWithShape="1">
          <a:blip r:embed="rId3"/>
          <a:srcRect l="21923" r="10926" b="34687"/>
          <a:stretch/>
        </p:blipFill>
        <p:spPr>
          <a:xfrm>
            <a:off x="125130" y="1329439"/>
            <a:ext cx="5214569" cy="2703545"/>
          </a:xfrm>
          <a:prstGeom prst="rect">
            <a:avLst/>
          </a:prstGeom>
        </p:spPr>
      </p:pic>
      <p:pic>
        <p:nvPicPr>
          <p:cNvPr id="7" name="Picture 6">
            <a:extLst>
              <a:ext uri="{FF2B5EF4-FFF2-40B4-BE49-F238E27FC236}">
                <a16:creationId xmlns:a16="http://schemas.microsoft.com/office/drawing/2014/main" id="{F0B071E1-F216-8989-34B4-4CF66255D2FD}"/>
              </a:ext>
            </a:extLst>
          </p:cNvPr>
          <p:cNvPicPr>
            <a:picLocks noChangeAspect="1"/>
          </p:cNvPicPr>
          <p:nvPr/>
        </p:nvPicPr>
        <p:blipFill rotWithShape="1">
          <a:blip r:embed="rId4"/>
          <a:srcRect l="5517" t="1" r="5517" b="23431"/>
          <a:stretch/>
        </p:blipFill>
        <p:spPr>
          <a:xfrm>
            <a:off x="3321151" y="4129239"/>
            <a:ext cx="5707342" cy="2608444"/>
          </a:xfrm>
          <a:prstGeom prst="rect">
            <a:avLst/>
          </a:prstGeom>
        </p:spPr>
      </p:pic>
      <p:sp>
        <p:nvSpPr>
          <p:cNvPr id="9" name="TextBox 8">
            <a:extLst>
              <a:ext uri="{FF2B5EF4-FFF2-40B4-BE49-F238E27FC236}">
                <a16:creationId xmlns:a16="http://schemas.microsoft.com/office/drawing/2014/main" id="{6FD75181-2427-71E6-A9D9-573ACC83CDAD}"/>
              </a:ext>
            </a:extLst>
          </p:cNvPr>
          <p:cNvSpPr txBox="1"/>
          <p:nvPr/>
        </p:nvSpPr>
        <p:spPr>
          <a:xfrm>
            <a:off x="-158013" y="4150895"/>
            <a:ext cx="3810000"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Fig E : Web UI of Maintenance</a:t>
            </a:r>
          </a:p>
        </p:txBody>
      </p:sp>
      <p:sp>
        <p:nvSpPr>
          <p:cNvPr id="10" name="TextBox 9">
            <a:extLst>
              <a:ext uri="{FF2B5EF4-FFF2-40B4-BE49-F238E27FC236}">
                <a16:creationId xmlns:a16="http://schemas.microsoft.com/office/drawing/2014/main" id="{72CFEF01-1B15-AD7E-A78B-C2C2B1AC6D36}"/>
              </a:ext>
            </a:extLst>
          </p:cNvPr>
          <p:cNvSpPr txBox="1"/>
          <p:nvPr/>
        </p:nvSpPr>
        <p:spPr>
          <a:xfrm>
            <a:off x="5218493" y="3694430"/>
            <a:ext cx="3810000"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Fig F : Web UI of Analytics</a:t>
            </a:r>
          </a:p>
        </p:txBody>
      </p:sp>
    </p:spTree>
    <p:extLst>
      <p:ext uri="{BB962C8B-B14F-4D97-AF65-F5344CB8AC3E}">
        <p14:creationId xmlns:p14="http://schemas.microsoft.com/office/powerpoint/2010/main" val="3556515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ctrTitle"/>
          </p:nvPr>
        </p:nvSpPr>
        <p:spPr>
          <a:xfrm>
            <a:off x="0" y="0"/>
            <a:ext cx="9144000" cy="1209300"/>
          </a:xfrm>
          <a:prstGeom prst="rect">
            <a:avLst/>
          </a:prstGeom>
          <a:gradFill>
            <a:gsLst>
              <a:gs pos="0">
                <a:srgbClr val="D4E5F5"/>
              </a:gs>
              <a:gs pos="100000">
                <a:srgbClr val="70A4D5"/>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3600" b="1" dirty="0">
                <a:latin typeface="Times New Roman"/>
                <a:ea typeface="Times New Roman"/>
                <a:cs typeface="Times New Roman"/>
                <a:sym typeface="Times New Roman"/>
              </a:rPr>
              <a:t>Results and Discussions</a:t>
            </a:r>
            <a:endParaRPr sz="3600" b="1" dirty="0">
              <a:latin typeface="Times New Roman"/>
              <a:ea typeface="Times New Roman"/>
              <a:cs typeface="Times New Roman"/>
              <a:sym typeface="Times New Roman"/>
            </a:endParaRPr>
          </a:p>
        </p:txBody>
      </p:sp>
      <p:sp>
        <p:nvSpPr>
          <p:cNvPr id="2" name="Rectangle 2">
            <a:extLst>
              <a:ext uri="{FF2B5EF4-FFF2-40B4-BE49-F238E27FC236}">
                <a16:creationId xmlns:a16="http://schemas.microsoft.com/office/drawing/2014/main" id="{89DD3866-4EFF-0782-BC78-436DB92B7038}"/>
              </a:ext>
            </a:extLst>
          </p:cNvPr>
          <p:cNvSpPr>
            <a:spLocks noGrp="1" noChangeArrowheads="1"/>
          </p:cNvSpPr>
          <p:nvPr>
            <p:ph type="subTitle" idx="1"/>
          </p:nvPr>
        </p:nvSpPr>
        <p:spPr bwMode="auto">
          <a:xfrm>
            <a:off x="72189" y="1726680"/>
            <a:ext cx="899962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Integration and Efficiency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marR="0" lvl="1" indent="-342900" algn="just" defTabSz="914400" rtl="0" eaLnBrk="0" fontAlgn="base" latinLnBrk="0" hangingPunct="0">
              <a:lnSpc>
                <a:spcPct val="100000"/>
              </a:lnSpc>
              <a:spcBef>
                <a:spcPct val="0"/>
              </a:spcBef>
              <a:spcAft>
                <a:spcPct val="0"/>
              </a:spcAft>
              <a:buClrTx/>
              <a:buSzTx/>
              <a:buFont typeface="Arial" pitchFamily="34" charset="0"/>
              <a:buChar char="•"/>
              <a:tabLst/>
            </a:pPr>
            <a:r>
              <a:rPr lang="en-US" altLang="en-US" sz="2000" dirty="0">
                <a:solidFill>
                  <a:schemeClr val="tx1"/>
                </a:solidFill>
                <a:latin typeface="Times New Roman" panose="02020603050405020304" pitchFamily="18" charset="0"/>
                <a:cs typeface="Times New Roman" panose="02020603050405020304" pitchFamily="18" charset="0"/>
              </a:rPr>
              <a:t>The system successfully integrates sensors and controllers for monitoring and control. </a:t>
            </a:r>
          </a:p>
          <a:p>
            <a:pPr marL="800100" marR="0" lvl="1" indent="-342900" algn="just" defTabSz="914400" rtl="0" eaLnBrk="0" fontAlgn="base" latinLnBrk="0" hangingPunct="0">
              <a:lnSpc>
                <a:spcPct val="100000"/>
              </a:lnSpc>
              <a:spcBef>
                <a:spcPct val="0"/>
              </a:spcBef>
              <a:spcAft>
                <a:spcPct val="0"/>
              </a:spcAft>
              <a:buClrTx/>
              <a:buSzTx/>
              <a:buFont typeface="Arial" pitchFamily="34" charset="0"/>
              <a:buChar char="•"/>
              <a:tabLst/>
            </a:pPr>
            <a:r>
              <a:rPr lang="en-US" altLang="en-US" sz="2000" dirty="0">
                <a:solidFill>
                  <a:schemeClr val="tx1"/>
                </a:solidFill>
                <a:latin typeface="Times New Roman" panose="02020603050405020304" pitchFamily="18" charset="0"/>
                <a:cs typeface="Times New Roman" panose="02020603050405020304" pitchFamily="18" charset="0"/>
              </a:rPr>
              <a:t>The Master </a:t>
            </a:r>
            <a:r>
              <a:rPr lang="en-US" altLang="en-US" sz="2000" dirty="0" err="1">
                <a:solidFill>
                  <a:schemeClr val="tx1"/>
                </a:solidFill>
                <a:latin typeface="Times New Roman" panose="02020603050405020304" pitchFamily="18" charset="0"/>
                <a:cs typeface="Times New Roman" panose="02020603050405020304" pitchFamily="18" charset="0"/>
              </a:rPr>
              <a:t>NodeMcu</a:t>
            </a:r>
            <a:r>
              <a:rPr lang="en-US" altLang="en-US" sz="2000" dirty="0">
                <a:solidFill>
                  <a:schemeClr val="tx1"/>
                </a:solidFill>
                <a:latin typeface="Times New Roman" panose="02020603050405020304" pitchFamily="18" charset="0"/>
                <a:cs typeface="Times New Roman" panose="02020603050405020304" pitchFamily="18" charset="0"/>
              </a:rPr>
              <a:t> efficiently transmits data to the cloud server via a web-based Control Panel. </a:t>
            </a:r>
          </a:p>
          <a:p>
            <a:pPr marL="800100" marR="0" lvl="1" indent="-342900" algn="just" defTabSz="914400" rtl="0" eaLnBrk="0" fontAlgn="base" latinLnBrk="0" hangingPunct="0">
              <a:lnSpc>
                <a:spcPct val="100000"/>
              </a:lnSpc>
              <a:spcBef>
                <a:spcPct val="0"/>
              </a:spcBef>
              <a:spcAft>
                <a:spcPct val="0"/>
              </a:spcAft>
              <a:buClrTx/>
              <a:buSzTx/>
              <a:buFont typeface="Arial" pitchFamily="34" charset="0"/>
              <a:buChar char="•"/>
              <a:tabLst/>
            </a:pPr>
            <a:r>
              <a:rPr lang="en-US" altLang="en-US" sz="2000" dirty="0">
                <a:solidFill>
                  <a:schemeClr val="tx1"/>
                </a:solidFill>
                <a:latin typeface="Times New Roman" panose="02020603050405020304" pitchFamily="18" charset="0"/>
                <a:cs typeface="Times New Roman" panose="02020603050405020304" pitchFamily="18" charset="0"/>
              </a:rPr>
              <a:t>DHT11 Temperature and MQ-3 gas sensors accurately measure temperature, humidity, and gas levels in the cold storage chamber.</a:t>
            </a:r>
          </a:p>
        </p:txBody>
      </p:sp>
      <p:sp>
        <p:nvSpPr>
          <p:cNvPr id="3" name="Rectangle 2">
            <a:extLst>
              <a:ext uri="{FF2B5EF4-FFF2-40B4-BE49-F238E27FC236}">
                <a16:creationId xmlns:a16="http://schemas.microsoft.com/office/drawing/2014/main" id="{E3E41DEE-3647-26C3-6F02-2DFFA1C32186}"/>
              </a:ext>
            </a:extLst>
          </p:cNvPr>
          <p:cNvSpPr txBox="1">
            <a:spLocks noChangeArrowheads="1"/>
          </p:cNvSpPr>
          <p:nvPr/>
        </p:nvSpPr>
        <p:spPr bwMode="auto">
          <a:xfrm>
            <a:off x="0" y="4081331"/>
            <a:ext cx="899962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gn="just" eaLnBrk="0" fontAlgn="base" hangingPunct="0">
              <a:spcBef>
                <a:spcPct val="0"/>
              </a:spcBef>
              <a:spcAft>
                <a:spcPct val="0"/>
              </a:spcAft>
              <a:buClrTx/>
              <a:buSzTx/>
            </a:pPr>
            <a:r>
              <a:rPr lang="en-US" altLang="en-US" sz="2400" b="1" dirty="0">
                <a:solidFill>
                  <a:schemeClr val="tx1"/>
                </a:solidFill>
                <a:latin typeface="Times New Roman" panose="02020603050405020304" pitchFamily="18" charset="0"/>
                <a:cs typeface="Times New Roman" panose="02020603050405020304" pitchFamily="18" charset="0"/>
              </a:rPr>
              <a:t>  Critical Components:</a:t>
            </a:r>
          </a:p>
          <a:p>
            <a:pPr marL="800100" marR="0" lvl="1" indent="-34290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Relay 1 operates the Air Conditioner, maintaining desired storage conditions. </a:t>
            </a:r>
          </a:p>
          <a:p>
            <a:pPr marL="800100" marR="0" lvl="1" indent="-34290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Relay 2 on the master ESP controller effectively manages the Ethylene gas cylinder, preventing banana ripening during storage.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ctrTitle"/>
          </p:nvPr>
        </p:nvSpPr>
        <p:spPr>
          <a:xfrm>
            <a:off x="0" y="0"/>
            <a:ext cx="9144000" cy="1209300"/>
          </a:xfrm>
          <a:prstGeom prst="rect">
            <a:avLst/>
          </a:prstGeom>
          <a:gradFill>
            <a:gsLst>
              <a:gs pos="0">
                <a:srgbClr val="D4E5F5"/>
              </a:gs>
              <a:gs pos="100000">
                <a:srgbClr val="70A4D5"/>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3600" b="1" dirty="0">
                <a:latin typeface="Times New Roman"/>
                <a:ea typeface="Times New Roman"/>
                <a:cs typeface="Times New Roman"/>
                <a:sym typeface="Times New Roman"/>
              </a:rPr>
              <a:t>Results and Discussions</a:t>
            </a:r>
            <a:endParaRPr sz="3600" b="1" dirty="0">
              <a:latin typeface="Times New Roman"/>
              <a:ea typeface="Times New Roman"/>
              <a:cs typeface="Times New Roman"/>
              <a:sym typeface="Times New Roman"/>
            </a:endParaRPr>
          </a:p>
        </p:txBody>
      </p:sp>
      <p:sp>
        <p:nvSpPr>
          <p:cNvPr id="7" name="Rectangle 2">
            <a:extLst>
              <a:ext uri="{FF2B5EF4-FFF2-40B4-BE49-F238E27FC236}">
                <a16:creationId xmlns:a16="http://schemas.microsoft.com/office/drawing/2014/main" id="{1C2248DD-FB66-9E93-7B14-3CF3DB51975D}"/>
              </a:ext>
            </a:extLst>
          </p:cNvPr>
          <p:cNvSpPr>
            <a:spLocks noChangeArrowheads="1"/>
          </p:cNvSpPr>
          <p:nvPr/>
        </p:nvSpPr>
        <p:spPr bwMode="auto">
          <a:xfrm>
            <a:off x="127134" y="1773138"/>
            <a:ext cx="888973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Efficiency and Reliability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627063" marR="0" lvl="1" indent="-34290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IoT system addresses banana storage requirements effectively. </a:t>
            </a:r>
          </a:p>
          <a:p>
            <a:pPr marL="627063" marR="0" lvl="1" indent="-34290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Seamless communication, cloud integration, and sensor accuracy contribute to a reliable solution. </a:t>
            </a:r>
          </a:p>
          <a:p>
            <a:pPr marL="284163" marR="0" lvl="1"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Versatility and Potential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569913" marR="0" lvl="1" indent="-34290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Multiple sensors enhance the system’s capability to maintain optimal storage conditions. </a:t>
            </a:r>
          </a:p>
          <a:p>
            <a:pPr marL="569913" marR="0" lvl="1" indent="-34290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Successful Ethylene gas control demonstrates practicality and potential for broader food industry applications. </a:t>
            </a:r>
          </a:p>
          <a:p>
            <a:pPr marL="569913" marR="0" lvl="1" indent="-34290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enhancements could explore additional features and scalability.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634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ctrTitle"/>
          </p:nvPr>
        </p:nvSpPr>
        <p:spPr>
          <a:xfrm>
            <a:off x="0" y="0"/>
            <a:ext cx="9144000" cy="1209300"/>
          </a:xfrm>
          <a:prstGeom prst="rect">
            <a:avLst/>
          </a:prstGeom>
          <a:gradFill>
            <a:gsLst>
              <a:gs pos="0">
                <a:srgbClr val="D4E5F5"/>
              </a:gs>
              <a:gs pos="100000">
                <a:srgbClr val="70A4D5"/>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3600" b="1" dirty="0">
                <a:latin typeface="Times New Roman"/>
                <a:ea typeface="Times New Roman"/>
                <a:cs typeface="Times New Roman"/>
                <a:sym typeface="Times New Roman"/>
              </a:rPr>
              <a:t>Conclusion and Future Scope</a:t>
            </a:r>
            <a:endParaRPr sz="3600" b="1" dirty="0">
              <a:latin typeface="Times New Roman"/>
              <a:ea typeface="Times New Roman"/>
              <a:cs typeface="Times New Roman"/>
              <a:sym typeface="Times New Roman"/>
            </a:endParaRPr>
          </a:p>
        </p:txBody>
      </p:sp>
      <p:sp>
        <p:nvSpPr>
          <p:cNvPr id="2" name="Rectangle 2">
            <a:extLst>
              <a:ext uri="{FF2B5EF4-FFF2-40B4-BE49-F238E27FC236}">
                <a16:creationId xmlns:a16="http://schemas.microsoft.com/office/drawing/2014/main" id="{F950A13C-2803-B14A-8FC5-030AAD782EB1}"/>
              </a:ext>
            </a:extLst>
          </p:cNvPr>
          <p:cNvSpPr>
            <a:spLocks noChangeArrowheads="1"/>
          </p:cNvSpPr>
          <p:nvPr/>
        </p:nvSpPr>
        <p:spPr bwMode="auto">
          <a:xfrm>
            <a:off x="114300" y="1878530"/>
            <a:ext cx="89154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000" b="0" i="0" dirty="0">
                <a:solidFill>
                  <a:srgbClr val="111111"/>
                </a:solidFill>
                <a:effectLst/>
                <a:latin typeface="Times New Roman" panose="02020603050405020304" pitchFamily="18" charset="0"/>
                <a:cs typeface="Times New Roman" panose="02020603050405020304" pitchFamily="18" charset="0"/>
              </a:rPr>
              <a:t>In conclusion, the developed IoT based manual and automated monitoring and controlling for cold storage system has proven to be a robust and effective solution for banana storage, specifically designed to prevent ripening. The integration of Master </a:t>
            </a:r>
            <a:r>
              <a:rPr lang="en-US" sz="2000" b="0" i="0" dirty="0" err="1">
                <a:solidFill>
                  <a:srgbClr val="111111"/>
                </a:solidFill>
                <a:effectLst/>
                <a:latin typeface="Times New Roman" panose="02020603050405020304" pitchFamily="18" charset="0"/>
                <a:cs typeface="Times New Roman" panose="02020603050405020304" pitchFamily="18" charset="0"/>
              </a:rPr>
              <a:t>NodeMcu</a:t>
            </a:r>
            <a:r>
              <a:rPr lang="en-US" sz="2000" b="0" i="0" dirty="0">
                <a:solidFill>
                  <a:srgbClr val="111111"/>
                </a:solidFill>
                <a:effectLst/>
                <a:latin typeface="Times New Roman" panose="02020603050405020304" pitchFamily="18" charset="0"/>
                <a:cs typeface="Times New Roman" panose="02020603050405020304" pitchFamily="18" charset="0"/>
              </a:rPr>
              <a:t>, Slave controller, sensors, and relays ensures accurate monitoring and control of critical environmental parameters such as temperature, humidity, and gas levels. The successful operation of the Air Conditioner and Ethylene gas cylinder demonstrates the system's ability to maintain optimal storage conditions and prevent premature ripening of bananas. </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000" b="0" i="0" dirty="0">
              <a:solidFill>
                <a:srgbClr val="11111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000" b="0" i="0" dirty="0">
                <a:solidFill>
                  <a:srgbClr val="111111"/>
                </a:solidFill>
                <a:effectLst/>
                <a:latin typeface="Times New Roman" panose="02020603050405020304" pitchFamily="18" charset="0"/>
                <a:cs typeface="Times New Roman" panose="02020603050405020304" pitchFamily="18" charset="0"/>
              </a:rPr>
              <a:t>The user-friendly web-based Control Panel and LCD display enhance accessibility and provide a convenient interface for users to monitor and manage the storage environment. Overall, the system fulfills its intended purpose of extending the shelf life of bananas by creating an ideal storage atmosphere.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ctrTitle"/>
          </p:nvPr>
        </p:nvSpPr>
        <p:spPr>
          <a:xfrm>
            <a:off x="0" y="0"/>
            <a:ext cx="9144000" cy="1209300"/>
          </a:xfrm>
          <a:prstGeom prst="rect">
            <a:avLst/>
          </a:prstGeom>
          <a:gradFill>
            <a:gsLst>
              <a:gs pos="0">
                <a:srgbClr val="D4E5F5"/>
              </a:gs>
              <a:gs pos="100000">
                <a:srgbClr val="70A4D5"/>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3600" b="1" dirty="0">
                <a:latin typeface="Times New Roman"/>
                <a:ea typeface="Times New Roman"/>
                <a:cs typeface="Times New Roman"/>
                <a:sym typeface="Times New Roman"/>
              </a:rPr>
              <a:t>References </a:t>
            </a:r>
            <a:endParaRPr sz="3600" b="1" dirty="0">
              <a:latin typeface="Times New Roman"/>
              <a:ea typeface="Times New Roman"/>
              <a:cs typeface="Times New Roman"/>
              <a:sym typeface="Times New Roman"/>
            </a:endParaRPr>
          </a:p>
        </p:txBody>
      </p:sp>
      <p:sp>
        <p:nvSpPr>
          <p:cNvPr id="2" name="Subtitle 2">
            <a:extLst>
              <a:ext uri="{FF2B5EF4-FFF2-40B4-BE49-F238E27FC236}">
                <a16:creationId xmlns:a16="http://schemas.microsoft.com/office/drawing/2014/main" id="{90C5029F-FE73-ADEB-D464-BDECD025C08F}"/>
              </a:ext>
            </a:extLst>
          </p:cNvPr>
          <p:cNvSpPr>
            <a:spLocks noGrp="1"/>
          </p:cNvSpPr>
          <p:nvPr>
            <p:ph type="subTitle" idx="1"/>
          </p:nvPr>
        </p:nvSpPr>
        <p:spPr>
          <a:xfrm>
            <a:off x="190500" y="1396036"/>
            <a:ext cx="8763000" cy="5410200"/>
          </a:xfrm>
        </p:spPr>
        <p:txBody>
          <a:bodyPr/>
          <a:lstStyle/>
          <a:p>
            <a:pPr marL="0" indent="0" algn="just" eaLnBrk="1" hangingPunct="1"/>
            <a:r>
              <a:rPr lang="en-US" sz="2100" dirty="0">
                <a:solidFill>
                  <a:schemeClr val="tx1"/>
                </a:solidFill>
              </a:rPr>
              <a:t>1. </a:t>
            </a:r>
            <a:r>
              <a:rPr lang="en-US" sz="2000" dirty="0" err="1">
                <a:solidFill>
                  <a:schemeClr val="tx1"/>
                </a:solidFill>
                <a:latin typeface="Times New Roman" panose="02020603050405020304" pitchFamily="18" charset="0"/>
                <a:cs typeface="Times New Roman" panose="02020603050405020304" pitchFamily="18" charset="0"/>
              </a:rPr>
              <a:t>Maged</a:t>
            </a:r>
            <a:r>
              <a:rPr lang="en-US" sz="2000" dirty="0">
                <a:solidFill>
                  <a:schemeClr val="tx1"/>
                </a:solidFill>
                <a:latin typeface="Times New Roman" panose="02020603050405020304" pitchFamily="18" charset="0"/>
                <a:cs typeface="Times New Roman" panose="02020603050405020304" pitchFamily="18" charset="0"/>
              </a:rPr>
              <a:t> Mohammed, Khaled Riad, Nashi </a:t>
            </a:r>
            <a:r>
              <a:rPr lang="en-US" sz="2000" dirty="0" err="1">
                <a:solidFill>
                  <a:schemeClr val="tx1"/>
                </a:solidFill>
                <a:latin typeface="Times New Roman" panose="02020603050405020304" pitchFamily="18" charset="0"/>
                <a:cs typeface="Times New Roman" panose="02020603050405020304" pitchFamily="18" charset="0"/>
              </a:rPr>
              <a:t>Alqahtani</a:t>
            </a:r>
            <a:r>
              <a:rPr lang="en-US" sz="2000" dirty="0">
                <a:solidFill>
                  <a:schemeClr val="tx1"/>
                </a:solidFill>
                <a:latin typeface="Times New Roman" panose="02020603050405020304" pitchFamily="18" charset="0"/>
                <a:cs typeface="Times New Roman" panose="02020603050405020304" pitchFamily="18" charset="0"/>
              </a:rPr>
              <a:t>, “Design of a Smart IoT-Based Control System for Remotely Managing Cold Storage Facilities”. Sensors 2022, 22(13), 4680 (2022). </a:t>
            </a:r>
            <a:endParaRPr lang="en-IN" sz="2000" dirty="0">
              <a:solidFill>
                <a:schemeClr val="tx1"/>
              </a:solidFill>
              <a:latin typeface="Times New Roman" panose="02020603050405020304" pitchFamily="18" charset="0"/>
              <a:cs typeface="Times New Roman" panose="02020603050405020304" pitchFamily="18" charset="0"/>
            </a:endParaRPr>
          </a:p>
          <a:p>
            <a:pPr marL="0" indent="0" algn="just" eaLnBrk="1" hangingPunct="1"/>
            <a:r>
              <a:rPr lang="en-US" sz="2000" dirty="0">
                <a:solidFill>
                  <a:schemeClr val="tx1"/>
                </a:solidFill>
                <a:latin typeface="Times New Roman" panose="02020603050405020304" pitchFamily="18" charset="0"/>
                <a:cs typeface="Times New Roman" panose="02020603050405020304" pitchFamily="18" charset="0"/>
              </a:rPr>
              <a:t>2. Yanlin T, </a:t>
            </a:r>
            <a:r>
              <a:rPr lang="en-US" sz="2000" dirty="0" err="1">
                <a:solidFill>
                  <a:schemeClr val="tx1"/>
                </a:solidFill>
                <a:latin typeface="Times New Roman" panose="02020603050405020304" pitchFamily="18" charset="0"/>
                <a:cs typeface="Times New Roman" panose="02020603050405020304" pitchFamily="18" charset="0"/>
              </a:rPr>
              <a:t>Zuoxin</a:t>
            </a:r>
            <a:r>
              <a:rPr lang="en-US" sz="2000" dirty="0">
                <a:solidFill>
                  <a:schemeClr val="tx1"/>
                </a:solidFill>
                <a:latin typeface="Times New Roman" panose="02020603050405020304" pitchFamily="18" charset="0"/>
                <a:cs typeface="Times New Roman" panose="02020603050405020304" pitchFamily="18" charset="0"/>
              </a:rPr>
              <a:t> Hu, </a:t>
            </a:r>
            <a:r>
              <a:rPr lang="en-US" sz="2000" dirty="0" err="1">
                <a:solidFill>
                  <a:schemeClr val="tx1"/>
                </a:solidFill>
                <a:latin typeface="Times New Roman" panose="02020603050405020304" pitchFamily="18" charset="0"/>
                <a:cs typeface="Times New Roman" panose="02020603050405020304" pitchFamily="18" charset="0"/>
              </a:rPr>
              <a:t>Tianyu</a:t>
            </a:r>
            <a:r>
              <a:rPr lang="en-US" sz="2000" dirty="0">
                <a:solidFill>
                  <a:schemeClr val="tx1"/>
                </a:solidFill>
                <a:latin typeface="Times New Roman" panose="02020603050405020304" pitchFamily="18" charset="0"/>
                <a:cs typeface="Times New Roman" panose="02020603050405020304" pitchFamily="18" charset="0"/>
              </a:rPr>
              <a:t> T, Xin Gao, “Effect of goods stacking mode on temperature field of cold storage”. Proceedings of EEEP 2020 IOP Conference Series: Earth and Environmental Science. Volume 675(1): 012052, 5th ICEEEP, IOP Publishing. Orlando, FL (2021). </a:t>
            </a:r>
            <a:endParaRPr lang="en-IN" sz="2000" dirty="0">
              <a:solidFill>
                <a:schemeClr val="tx1"/>
              </a:solidFill>
              <a:latin typeface="Times New Roman" panose="02020603050405020304" pitchFamily="18" charset="0"/>
              <a:cs typeface="Times New Roman" panose="02020603050405020304" pitchFamily="18" charset="0"/>
            </a:endParaRPr>
          </a:p>
          <a:p>
            <a:pPr marL="0" indent="0" algn="just" eaLnBrk="1" hangingPunct="1"/>
            <a:r>
              <a:rPr lang="en-US" sz="2000" dirty="0">
                <a:solidFill>
                  <a:schemeClr val="tx1"/>
                </a:solidFill>
                <a:latin typeface="Times New Roman" panose="02020603050405020304" pitchFamily="18" charset="0"/>
                <a:cs typeface="Times New Roman" panose="02020603050405020304" pitchFamily="18" charset="0"/>
              </a:rPr>
              <a:t>3. Santoso </a:t>
            </a:r>
            <a:r>
              <a:rPr lang="en-US" sz="2000" dirty="0" err="1">
                <a:solidFill>
                  <a:schemeClr val="tx1"/>
                </a:solidFill>
                <a:latin typeface="Times New Roman" panose="02020603050405020304" pitchFamily="18" charset="0"/>
                <a:cs typeface="Times New Roman" panose="02020603050405020304" pitchFamily="18" charset="0"/>
              </a:rPr>
              <a:t>Budijono</a:t>
            </a:r>
            <a:r>
              <a:rPr lang="en-US" sz="2000" dirty="0">
                <a:solidFill>
                  <a:schemeClr val="tx1"/>
                </a:solidFill>
                <a:latin typeface="Times New Roman" panose="02020603050405020304" pitchFamily="18" charset="0"/>
                <a:cs typeface="Times New Roman" panose="02020603050405020304" pitchFamily="18" charset="0"/>
              </a:rPr>
              <a:t>, Felita, “Smart Temperature Monitoring System Using ESP32 and DS18B20”. 4th International Conference on Eco Engineering Development 2020, Banten, Indonesia. IOP Conf. Series: Earth and Environmental Science, Volume: 794 012125 (2021).</a:t>
            </a:r>
          </a:p>
          <a:p>
            <a:pPr marL="0" indent="0" algn="just" eaLnBrk="1" hangingPunct="1"/>
            <a:r>
              <a:rPr lang="en-US" sz="2000" dirty="0">
                <a:solidFill>
                  <a:schemeClr val="tx1"/>
                </a:solidFill>
                <a:latin typeface="Times New Roman" panose="02020603050405020304" pitchFamily="18" charset="0"/>
                <a:cs typeface="Times New Roman" panose="02020603050405020304" pitchFamily="18" charset="0"/>
              </a:rPr>
              <a:t>4. Hina Afreen, Imran Sarwar Bajwa, “An IoT-Based Real-Time Intelligent Monitoring and Notification System of Cold Storage”. IEEE Access PP(99): 1-1. (Volume 9), ISSN: 2169-3536, (2021). </a:t>
            </a:r>
            <a:endParaRPr lang="en-IN" sz="2000" dirty="0">
              <a:solidFill>
                <a:schemeClr val="tx1"/>
              </a:solidFill>
              <a:latin typeface="Times New Roman" panose="02020603050405020304" pitchFamily="18" charset="0"/>
              <a:cs typeface="Times New Roman" panose="02020603050405020304" pitchFamily="18" charset="0"/>
            </a:endParaRPr>
          </a:p>
          <a:p>
            <a:pPr marL="0" indent="0" algn="just" eaLnBrk="1" hangingPunct="1"/>
            <a:endParaRPr lang="en-US" altLang="en-US" sz="1600"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ctrTitle"/>
          </p:nvPr>
        </p:nvSpPr>
        <p:spPr>
          <a:xfrm>
            <a:off x="0" y="0"/>
            <a:ext cx="9144000" cy="1209300"/>
          </a:xfrm>
          <a:prstGeom prst="rect">
            <a:avLst/>
          </a:prstGeom>
          <a:gradFill>
            <a:gsLst>
              <a:gs pos="0">
                <a:srgbClr val="D4E5F5"/>
              </a:gs>
              <a:gs pos="100000">
                <a:srgbClr val="70A4D5"/>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3600" b="1">
                <a:latin typeface="Times New Roman"/>
                <a:ea typeface="Times New Roman"/>
                <a:cs typeface="Times New Roman"/>
                <a:sym typeface="Times New Roman"/>
              </a:rPr>
              <a:t>CONTENTS</a:t>
            </a:r>
            <a:endParaRPr sz="3600" b="1">
              <a:latin typeface="Times New Roman"/>
              <a:ea typeface="Times New Roman"/>
              <a:cs typeface="Times New Roman"/>
              <a:sym typeface="Times New Roman"/>
            </a:endParaRPr>
          </a:p>
        </p:txBody>
      </p:sp>
      <p:sp>
        <p:nvSpPr>
          <p:cNvPr id="100" name="Google Shape;100;p14"/>
          <p:cNvSpPr txBox="1">
            <a:spLocks noGrp="1"/>
          </p:cNvSpPr>
          <p:nvPr>
            <p:ph type="subTitle" idx="1"/>
          </p:nvPr>
        </p:nvSpPr>
        <p:spPr>
          <a:xfrm>
            <a:off x="238925" y="1621516"/>
            <a:ext cx="8310000" cy="4712400"/>
          </a:xfrm>
          <a:prstGeom prst="rect">
            <a:avLst/>
          </a:prstGeom>
          <a:noFill/>
          <a:ln>
            <a:noFill/>
          </a:ln>
        </p:spPr>
        <p:txBody>
          <a:bodyPr spcFirstLastPara="1" wrap="square" lIns="91425" tIns="45700" rIns="91425" bIns="45700" anchor="t" anchorCtr="0">
            <a:normAutofit/>
          </a:bodyPr>
          <a:lstStyle/>
          <a:p>
            <a:pPr marL="457200" lvl="0" indent="-381000" algn="l" rtl="0">
              <a:spcBef>
                <a:spcPts val="600"/>
              </a:spcBef>
              <a:spcAft>
                <a:spcPts val="0"/>
              </a:spcAft>
              <a:buClr>
                <a:schemeClr val="dk1"/>
              </a:buClr>
              <a:buSzPts val="2400"/>
              <a:buFont typeface="Times New Roman"/>
              <a:buAutoNum type="arabicPeriod"/>
            </a:pPr>
            <a:r>
              <a:rPr lang="en-US" sz="2400" dirty="0">
                <a:solidFill>
                  <a:schemeClr val="dk1"/>
                </a:solidFill>
                <a:latin typeface="Times New Roman"/>
                <a:ea typeface="Times New Roman"/>
                <a:cs typeface="Times New Roman"/>
                <a:sym typeface="Times New Roman"/>
              </a:rPr>
              <a:t>Introduction </a:t>
            </a:r>
            <a:endParaRPr sz="2400" dirty="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AutoNum type="arabicPeriod"/>
            </a:pPr>
            <a:r>
              <a:rPr lang="en-US" sz="2400" dirty="0">
                <a:solidFill>
                  <a:schemeClr val="dk1"/>
                </a:solidFill>
                <a:latin typeface="Times New Roman"/>
                <a:ea typeface="Times New Roman"/>
                <a:cs typeface="Times New Roman"/>
                <a:sym typeface="Times New Roman"/>
              </a:rPr>
              <a:t>Abstract</a:t>
            </a:r>
            <a:endParaRPr sz="2400" dirty="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AutoNum type="arabicPeriod"/>
            </a:pPr>
            <a:r>
              <a:rPr lang="en-US" sz="2400" dirty="0">
                <a:solidFill>
                  <a:schemeClr val="dk1"/>
                </a:solidFill>
                <a:latin typeface="Times New Roman"/>
                <a:ea typeface="Times New Roman"/>
                <a:cs typeface="Times New Roman"/>
                <a:sym typeface="Times New Roman"/>
              </a:rPr>
              <a:t>Aims and Objectives</a:t>
            </a:r>
            <a:endParaRPr sz="2400" dirty="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AutoNum type="arabicPeriod"/>
            </a:pPr>
            <a:r>
              <a:rPr lang="en-US" sz="2400" dirty="0">
                <a:solidFill>
                  <a:schemeClr val="dk1"/>
                </a:solidFill>
                <a:latin typeface="Times New Roman"/>
                <a:ea typeface="Times New Roman"/>
                <a:cs typeface="Times New Roman"/>
                <a:sym typeface="Times New Roman"/>
              </a:rPr>
              <a:t>Literature Review + Patent Search</a:t>
            </a:r>
            <a:endParaRPr sz="2400" dirty="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AutoNum type="arabicPeriod"/>
            </a:pPr>
            <a:r>
              <a:rPr lang="en-US" sz="2400" dirty="0">
                <a:solidFill>
                  <a:schemeClr val="dk1"/>
                </a:solidFill>
                <a:latin typeface="Times New Roman"/>
                <a:ea typeface="Times New Roman"/>
                <a:cs typeface="Times New Roman"/>
                <a:sym typeface="Times New Roman"/>
              </a:rPr>
              <a:t>Methodology</a:t>
            </a:r>
            <a:endParaRPr sz="2400" dirty="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AutoNum type="arabicPeriod"/>
            </a:pPr>
            <a:r>
              <a:rPr lang="en-US" sz="2400" dirty="0">
                <a:solidFill>
                  <a:schemeClr val="dk1"/>
                </a:solidFill>
                <a:latin typeface="Times New Roman"/>
                <a:ea typeface="Times New Roman"/>
                <a:cs typeface="Times New Roman"/>
                <a:sym typeface="Times New Roman"/>
              </a:rPr>
              <a:t>Results and Discussions</a:t>
            </a:r>
            <a:endParaRPr sz="2400" dirty="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AutoNum type="arabicPeriod"/>
            </a:pPr>
            <a:r>
              <a:rPr lang="en-US" sz="2400" dirty="0">
                <a:solidFill>
                  <a:schemeClr val="dk1"/>
                </a:solidFill>
                <a:latin typeface="Times New Roman"/>
                <a:ea typeface="Times New Roman"/>
                <a:cs typeface="Times New Roman"/>
                <a:sym typeface="Times New Roman"/>
              </a:rPr>
              <a:t>Conclusion and Future Scope</a:t>
            </a:r>
            <a:endParaRPr sz="2400" dirty="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AutoNum type="arabicPeriod"/>
            </a:pPr>
            <a:r>
              <a:rPr lang="en-US" sz="2400" dirty="0">
                <a:solidFill>
                  <a:schemeClr val="dk1"/>
                </a:solidFill>
                <a:latin typeface="Times New Roman"/>
                <a:ea typeface="Times New Roman"/>
                <a:cs typeface="Times New Roman"/>
                <a:sym typeface="Times New Roman"/>
              </a:rPr>
              <a:t>References</a:t>
            </a:r>
            <a:endParaRPr sz="2400" dirty="0">
              <a:solidFill>
                <a:schemeClr val="dk1"/>
              </a:solidFill>
              <a:latin typeface="Times New Roman"/>
              <a:ea typeface="Times New Roman"/>
              <a:cs typeface="Times New Roman"/>
              <a:sym typeface="Times New Roman"/>
            </a:endParaRPr>
          </a:p>
          <a:p>
            <a:pPr marL="0" lvl="0" indent="0" algn="l" rtl="0">
              <a:spcBef>
                <a:spcPts val="600"/>
              </a:spcBef>
              <a:spcAft>
                <a:spcPts val="0"/>
              </a:spcAft>
              <a:buClr>
                <a:srgbClr val="888888"/>
              </a:buClr>
              <a:buSzPts val="3000"/>
              <a:buNone/>
            </a:pP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subTitle" idx="1"/>
          </p:nvPr>
        </p:nvSpPr>
        <p:spPr>
          <a:xfrm>
            <a:off x="1297250" y="2891400"/>
            <a:ext cx="6845100" cy="16617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2400"/>
              <a:buFont typeface="Calibri"/>
              <a:buNone/>
            </a:pPr>
            <a:r>
              <a:rPr lang="en-US" sz="6000" b="1" dirty="0">
                <a:solidFill>
                  <a:schemeClr val="dk1"/>
                </a:solidFill>
                <a:latin typeface="Times New Roman"/>
                <a:ea typeface="Times New Roman"/>
                <a:cs typeface="Times New Roman"/>
                <a:sym typeface="Times New Roman"/>
              </a:rPr>
              <a:t>THANK YOU</a:t>
            </a:r>
          </a:p>
          <a:p>
            <a:pPr marL="0" lvl="0" indent="0" algn="l" rtl="0">
              <a:spcBef>
                <a:spcPts val="600"/>
              </a:spcBef>
              <a:spcAft>
                <a:spcPts val="0"/>
              </a:spcAft>
              <a:buClr>
                <a:srgbClr val="888888"/>
              </a:buClr>
              <a:buSzPts val="3000"/>
              <a:buNone/>
            </a:pPr>
            <a:endParaRPr sz="60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0" y="0"/>
            <a:ext cx="9144000" cy="1209300"/>
          </a:xfrm>
          <a:prstGeom prst="rect">
            <a:avLst/>
          </a:prstGeom>
          <a:gradFill>
            <a:gsLst>
              <a:gs pos="0">
                <a:srgbClr val="D4E5F5"/>
              </a:gs>
              <a:gs pos="100000">
                <a:srgbClr val="70A4D5"/>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3600" b="1" dirty="0">
                <a:latin typeface="Times New Roman"/>
                <a:ea typeface="Times New Roman"/>
                <a:cs typeface="Times New Roman"/>
                <a:sym typeface="Times New Roman"/>
              </a:rPr>
              <a:t>Introduction</a:t>
            </a:r>
            <a:endParaRPr sz="3600" b="1" dirty="0">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C9638E32-B9D7-DB52-500F-8E80199A9057}"/>
              </a:ext>
            </a:extLst>
          </p:cNvPr>
          <p:cNvSpPr txBox="1"/>
          <p:nvPr/>
        </p:nvSpPr>
        <p:spPr>
          <a:xfrm>
            <a:off x="211756" y="1540042"/>
            <a:ext cx="8720488" cy="5709255"/>
          </a:xfrm>
          <a:prstGeom prst="rect">
            <a:avLst/>
          </a:prstGeom>
          <a:noFill/>
        </p:spPr>
        <p:txBody>
          <a:bodyPr wrap="square" rtlCol="0">
            <a:spAutoFit/>
          </a:bodyPr>
          <a:lstStyle/>
          <a:p>
            <a:pPr algn="just"/>
            <a:r>
              <a:rPr lang="en-US" altLang="en-US" sz="2400" dirty="0">
                <a:solidFill>
                  <a:schemeClr val="tx1"/>
                </a:solidFill>
                <a:latin typeface="Times New Roman" panose="02020603050405020304" pitchFamily="18" charset="0"/>
                <a:cs typeface="Times New Roman" panose="02020603050405020304" pitchFamily="18" charset="0"/>
              </a:rPr>
              <a:t>Many of the food import and export industries are facing issues for maintaining quality and lifespan of food in food storage. The actual problem received is for storing bananas. The  issue is that after power cuts off, there is rapid growth of bacteria's and microorganism due to which bananas get rotten which result in huge loss. They want a system which can help in monitoring of storage environment which can be remotely controlled. The system must be able to release the specific amount of ethylene gas for specific amount of time.</a:t>
            </a:r>
          </a:p>
          <a:p>
            <a:pPr algn="just"/>
            <a:r>
              <a:rPr lang="en-US" altLang="en-US" sz="2400" dirty="0">
                <a:solidFill>
                  <a:schemeClr val="tx1"/>
                </a:solidFill>
                <a:latin typeface="Times New Roman" panose="02020603050405020304" pitchFamily="18" charset="0"/>
                <a:cs typeface="Times New Roman" panose="02020603050405020304" pitchFamily="18" charset="0"/>
              </a:rPr>
              <a:t>So we are providing a solution by designing a system using microcontroller, different kind of IoT components, sensors and web technology. The system will be able to monitor and analyze environment and it will release ethylene gas. The user can remotely set the time and amount of gas.</a:t>
            </a:r>
          </a:p>
          <a:p>
            <a:pPr marL="0" lvl="0" indent="0" algn="l" rtl="0">
              <a:spcBef>
                <a:spcPts val="600"/>
              </a:spcBef>
              <a:spcAft>
                <a:spcPts val="0"/>
              </a:spcAft>
              <a:buClr>
                <a:srgbClr val="888888"/>
              </a:buClr>
              <a:buSzPts val="3000"/>
              <a:buNone/>
            </a:pPr>
            <a:endParaRPr lang="en-US" sz="2400" dirty="0">
              <a:solidFill>
                <a:schemeClr val="dk1"/>
              </a:solidFill>
              <a:latin typeface="Times New Roman"/>
              <a:ea typeface="Times New Roman"/>
              <a:cs typeface="Times New Roman"/>
              <a:sym typeface="Times New Roman"/>
            </a:endParaRPr>
          </a:p>
          <a:p>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ctrTitle"/>
          </p:nvPr>
        </p:nvSpPr>
        <p:spPr>
          <a:xfrm>
            <a:off x="0" y="0"/>
            <a:ext cx="9144000" cy="1209300"/>
          </a:xfrm>
          <a:prstGeom prst="rect">
            <a:avLst/>
          </a:prstGeom>
          <a:gradFill>
            <a:gsLst>
              <a:gs pos="0">
                <a:srgbClr val="D4E5F5"/>
              </a:gs>
              <a:gs pos="100000">
                <a:srgbClr val="70A4D5"/>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3600" b="1" dirty="0">
                <a:latin typeface="Times New Roman"/>
                <a:ea typeface="Times New Roman"/>
                <a:cs typeface="Times New Roman"/>
                <a:sym typeface="Times New Roman"/>
              </a:rPr>
              <a:t>Abstract</a:t>
            </a:r>
            <a:endParaRPr sz="3600" b="1" dirty="0">
              <a:latin typeface="Times New Roman"/>
              <a:ea typeface="Times New Roman"/>
              <a:cs typeface="Times New Roman"/>
              <a:sym typeface="Times New Roman"/>
            </a:endParaRPr>
          </a:p>
        </p:txBody>
      </p:sp>
      <p:sp>
        <p:nvSpPr>
          <p:cNvPr id="112" name="Google Shape;112;p16"/>
          <p:cNvSpPr txBox="1">
            <a:spLocks noGrp="1"/>
          </p:cNvSpPr>
          <p:nvPr>
            <p:ph type="subTitle" idx="1"/>
          </p:nvPr>
        </p:nvSpPr>
        <p:spPr>
          <a:xfrm>
            <a:off x="267800" y="1515649"/>
            <a:ext cx="8577816" cy="4712400"/>
          </a:xfrm>
          <a:prstGeom prst="rect">
            <a:avLst/>
          </a:prstGeom>
          <a:noFill/>
          <a:ln>
            <a:noFill/>
          </a:ln>
        </p:spPr>
        <p:txBody>
          <a:bodyPr spcFirstLastPara="1" wrap="square" lIns="91425" tIns="45700" rIns="91425" bIns="45700" anchor="t" anchorCtr="0">
            <a:normAutofit/>
          </a:bodyPr>
          <a:lstStyle/>
          <a:p>
            <a:pPr marL="0" lvl="0" indent="0" algn="just" rtl="0">
              <a:spcBef>
                <a:spcPts val="600"/>
              </a:spcBef>
              <a:spcAft>
                <a:spcPts val="0"/>
              </a:spcAft>
              <a:buClr>
                <a:srgbClr val="888888"/>
              </a:buClr>
              <a:buSzPts val="3000"/>
              <a:buNone/>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Food import and export industries face challenges in maintaining the quality and lifespan of bananas due to rapid microbial growth during power outages, leading to significant spoilage. To address this, we propose a microcontroller-based IoT system that monitors the storage environment and remotely controls the release of ethylene gas, ensuring optimal conditions and reducing losses.</a:t>
            </a:r>
            <a:endParaRPr sz="4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ctrTitle"/>
          </p:nvPr>
        </p:nvSpPr>
        <p:spPr>
          <a:xfrm>
            <a:off x="0" y="0"/>
            <a:ext cx="9144000" cy="1209300"/>
          </a:xfrm>
          <a:prstGeom prst="rect">
            <a:avLst/>
          </a:prstGeom>
          <a:gradFill>
            <a:gsLst>
              <a:gs pos="0">
                <a:srgbClr val="D4E5F5"/>
              </a:gs>
              <a:gs pos="100000">
                <a:srgbClr val="70A4D5"/>
              </a:gs>
            </a:gsLst>
            <a:path path="circle">
              <a:fillToRect l="50000" t="50000" r="50000" b="50000"/>
            </a:path>
            <a:tileRect/>
          </a:gradFill>
          <a:ln>
            <a:noFill/>
          </a:ln>
        </p:spPr>
        <p:txBody>
          <a:bodyPr spcFirstLastPara="1" wrap="square" lIns="91425" tIns="45700" rIns="91425" bIns="45700" anchor="ctr" anchorCtr="0">
            <a:noAutofit/>
          </a:bodyPr>
          <a:lstStyle/>
          <a:p>
            <a:r>
              <a:rPr lang="en-US" sz="3600" b="1" dirty="0">
                <a:latin typeface="Times New Roman" panose="02020603050405020304" pitchFamily="18" charset="0"/>
                <a:cs typeface="Times New Roman" panose="02020603050405020304" pitchFamily="18" charset="0"/>
              </a:rPr>
              <a:t>Problem Statement</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F20CF70-EF73-F48C-209B-A1B471F3C8FF}"/>
              </a:ext>
            </a:extLst>
          </p:cNvPr>
          <p:cNvSpPr>
            <a:spLocks noGrp="1" noChangeArrowheads="1"/>
          </p:cNvSpPr>
          <p:nvPr>
            <p:ph type="subTitle" idx="1"/>
          </p:nvPr>
        </p:nvSpPr>
        <p:spPr bwMode="auto">
          <a:xfrm rot="10800000" flipV="1">
            <a:off x="394634" y="1558939"/>
            <a:ext cx="835473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Develop a system to monitor and control the environment of cold storage facilities in order to maintain the quality of stored items and extend their lifespan.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ctrTitle"/>
          </p:nvPr>
        </p:nvSpPr>
        <p:spPr>
          <a:xfrm>
            <a:off x="0" y="0"/>
            <a:ext cx="9144000" cy="1209300"/>
          </a:xfrm>
          <a:prstGeom prst="rect">
            <a:avLst/>
          </a:prstGeom>
          <a:gradFill>
            <a:gsLst>
              <a:gs pos="0">
                <a:srgbClr val="D4E5F5"/>
              </a:gs>
              <a:gs pos="100000">
                <a:srgbClr val="70A4D5"/>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3600" b="1" dirty="0">
                <a:latin typeface="Times New Roman"/>
                <a:ea typeface="Times New Roman"/>
                <a:cs typeface="Times New Roman"/>
                <a:sym typeface="Times New Roman"/>
              </a:rPr>
              <a:t>Aims and Objectives</a:t>
            </a:r>
            <a:endParaRPr sz="3600" b="1" dirty="0">
              <a:latin typeface="Times New Roman"/>
              <a:ea typeface="Times New Roman"/>
              <a:cs typeface="Times New Roman"/>
              <a:sym typeface="Times New Roman"/>
            </a:endParaRPr>
          </a:p>
        </p:txBody>
      </p:sp>
      <p:sp>
        <p:nvSpPr>
          <p:cNvPr id="3" name="Subtitle 2">
            <a:extLst>
              <a:ext uri="{FF2B5EF4-FFF2-40B4-BE49-F238E27FC236}">
                <a16:creationId xmlns:a16="http://schemas.microsoft.com/office/drawing/2014/main" id="{0F20CF70-EF73-F48C-209B-A1B471F3C8FF}"/>
              </a:ext>
            </a:extLst>
          </p:cNvPr>
          <p:cNvSpPr>
            <a:spLocks noGrp="1" noChangeArrowheads="1"/>
          </p:cNvSpPr>
          <p:nvPr>
            <p:ph type="subTitle" idx="1"/>
          </p:nvPr>
        </p:nvSpPr>
        <p:spPr bwMode="auto">
          <a:xfrm rot="10800000" flipV="1">
            <a:off x="438089" y="1568498"/>
            <a:ext cx="8294738" cy="25135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lvl="0" indent="-342900" algn="just">
              <a:buFont typeface="Arial" panose="020B0604020202020204" pitchFamily="34" charset="0"/>
              <a:buChar char="•"/>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To monitor and control the cold storage environment remotely through web application.</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Arial" panose="020B0604020202020204" pitchFamily="34" charset="0"/>
              <a:buChar char="•"/>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To maintain quality and increase life span of food by controlling the growth of bacteria &amp; micro-organisms.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800"/>
              </a:spcAft>
              <a:buFont typeface="Arial" panose="020B0604020202020204" pitchFamily="34" charset="0"/>
              <a:buChar char="•"/>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To develop alert system and automated control for client.</a:t>
            </a:r>
            <a:endParaRPr lang="en-IN"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800"/>
              </a:spcAft>
              <a:buFont typeface="Arial" panose="020B0604020202020204" pitchFamily="34" charset="0"/>
              <a:buChar char="•"/>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To maximize profit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7952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ctrTitle"/>
          </p:nvPr>
        </p:nvSpPr>
        <p:spPr>
          <a:xfrm>
            <a:off x="0" y="0"/>
            <a:ext cx="9144000" cy="1209300"/>
          </a:xfrm>
          <a:prstGeom prst="rect">
            <a:avLst/>
          </a:prstGeom>
          <a:gradFill>
            <a:gsLst>
              <a:gs pos="0">
                <a:srgbClr val="D4E5F5"/>
              </a:gs>
              <a:gs pos="100000">
                <a:srgbClr val="70A4D5"/>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3600" b="1" dirty="0">
                <a:latin typeface="Times New Roman"/>
                <a:ea typeface="Times New Roman"/>
                <a:cs typeface="Times New Roman"/>
                <a:sym typeface="Times New Roman"/>
              </a:rPr>
              <a:t>Literature Review</a:t>
            </a:r>
            <a:endParaRPr sz="3600" b="1" dirty="0">
              <a:latin typeface="Times New Roman"/>
              <a:ea typeface="Times New Roman"/>
              <a:cs typeface="Times New Roman"/>
              <a:sym typeface="Times New Roman"/>
            </a:endParaRPr>
          </a:p>
        </p:txBody>
      </p:sp>
      <p:graphicFrame>
        <p:nvGraphicFramePr>
          <p:cNvPr id="124" name="Google Shape;124;p18"/>
          <p:cNvGraphicFramePr/>
          <p:nvPr>
            <p:extLst>
              <p:ext uri="{D42A27DB-BD31-4B8C-83A1-F6EECF244321}">
                <p14:modId xmlns:p14="http://schemas.microsoft.com/office/powerpoint/2010/main" val="595566862"/>
              </p:ext>
            </p:extLst>
          </p:nvPr>
        </p:nvGraphicFramePr>
        <p:xfrm>
          <a:off x="147286" y="1292174"/>
          <a:ext cx="8831880" cy="5387380"/>
        </p:xfrm>
        <a:graphic>
          <a:graphicData uri="http://schemas.openxmlformats.org/drawingml/2006/table">
            <a:tbl>
              <a:tblPr>
                <a:noFill/>
                <a:tableStyleId>{7BA2760B-CCE8-44D4-A776-7EB5D21EAD5A}</a:tableStyleId>
              </a:tblPr>
              <a:tblGrid>
                <a:gridCol w="826599">
                  <a:extLst>
                    <a:ext uri="{9D8B030D-6E8A-4147-A177-3AD203B41FA5}">
                      <a16:colId xmlns:a16="http://schemas.microsoft.com/office/drawing/2014/main" val="20000"/>
                    </a:ext>
                  </a:extLst>
                </a:gridCol>
                <a:gridCol w="2260268">
                  <a:extLst>
                    <a:ext uri="{9D8B030D-6E8A-4147-A177-3AD203B41FA5}">
                      <a16:colId xmlns:a16="http://schemas.microsoft.com/office/drawing/2014/main" val="20001"/>
                    </a:ext>
                  </a:extLst>
                </a:gridCol>
                <a:gridCol w="1577187">
                  <a:extLst>
                    <a:ext uri="{9D8B030D-6E8A-4147-A177-3AD203B41FA5}">
                      <a16:colId xmlns:a16="http://schemas.microsoft.com/office/drawing/2014/main" val="20002"/>
                    </a:ext>
                  </a:extLst>
                </a:gridCol>
                <a:gridCol w="2301342">
                  <a:extLst>
                    <a:ext uri="{9D8B030D-6E8A-4147-A177-3AD203B41FA5}">
                      <a16:colId xmlns:a16="http://schemas.microsoft.com/office/drawing/2014/main" val="20003"/>
                    </a:ext>
                  </a:extLst>
                </a:gridCol>
                <a:gridCol w="1866484">
                  <a:extLst>
                    <a:ext uri="{9D8B030D-6E8A-4147-A177-3AD203B41FA5}">
                      <a16:colId xmlns:a16="http://schemas.microsoft.com/office/drawing/2014/main" val="20004"/>
                    </a:ext>
                  </a:extLst>
                </a:gridCol>
              </a:tblGrid>
              <a:tr h="554126">
                <a:tc>
                  <a:txBody>
                    <a:bodyPr/>
                    <a:lstStyle/>
                    <a:p>
                      <a:pPr marL="0" marR="0" lvl="0" indent="0" algn="l" rtl="0">
                        <a:lnSpc>
                          <a:spcPct val="100000"/>
                        </a:lnSpc>
                        <a:spcBef>
                          <a:spcPts val="0"/>
                        </a:spcBef>
                        <a:spcAft>
                          <a:spcPts val="0"/>
                        </a:spcAft>
                        <a:buClr>
                          <a:srgbClr val="000000"/>
                        </a:buClr>
                        <a:buSzPts val="800"/>
                        <a:buFont typeface="Calibri"/>
                        <a:buNone/>
                      </a:pPr>
                      <a:r>
                        <a:rPr lang="en-US" sz="1800" b="1" i="0" u="none" strike="noStrike" cap="none" dirty="0">
                          <a:solidFill>
                            <a:srgbClr val="000000"/>
                          </a:solidFill>
                          <a:latin typeface="Times New Roman"/>
                          <a:ea typeface="Times New Roman"/>
                          <a:cs typeface="Times New Roman"/>
                          <a:sym typeface="Times New Roman"/>
                        </a:rPr>
                        <a:t>Sr. No.</a:t>
                      </a:r>
                      <a:endParaRPr sz="1800" dirty="0">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800"/>
                        <a:buFont typeface="Calibri"/>
                        <a:buNone/>
                      </a:pPr>
                      <a:r>
                        <a:rPr lang="en-US" sz="1800" b="1" i="0" u="none" dirty="0">
                          <a:solidFill>
                            <a:srgbClr val="000000"/>
                          </a:solidFill>
                          <a:latin typeface="Times New Roman"/>
                          <a:ea typeface="Times New Roman"/>
                          <a:cs typeface="Times New Roman"/>
                          <a:sym typeface="Times New Roman"/>
                        </a:rPr>
                        <a:t>Title </a:t>
                      </a:r>
                      <a:endParaRPr sz="1800" b="1" i="0" u="none" dirty="0">
                        <a:solidFill>
                          <a:srgbClr val="000000"/>
                        </a:solidFill>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800"/>
                        <a:buFont typeface="Calibri"/>
                        <a:buNone/>
                      </a:pPr>
                      <a:r>
                        <a:rPr lang="en-US" sz="1800" b="1" i="0" u="none" dirty="0">
                          <a:solidFill>
                            <a:srgbClr val="000000"/>
                          </a:solidFill>
                          <a:latin typeface="Times New Roman"/>
                          <a:ea typeface="Times New Roman"/>
                          <a:cs typeface="Times New Roman"/>
                          <a:sym typeface="Times New Roman"/>
                        </a:rPr>
                        <a:t>Date and Year</a:t>
                      </a:r>
                      <a:endParaRPr sz="1800" dirty="0">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E9EDF4"/>
                    </a:solidFill>
                  </a:tcPr>
                </a:tc>
                <a:tc>
                  <a:txBody>
                    <a:bodyPr/>
                    <a:lstStyle/>
                    <a:p>
                      <a:pPr marL="0" marR="0" lvl="0" indent="0" algn="ctr" rtl="0">
                        <a:lnSpc>
                          <a:spcPct val="120000"/>
                        </a:lnSpc>
                        <a:spcBef>
                          <a:spcPts val="0"/>
                        </a:spcBef>
                        <a:spcAft>
                          <a:spcPts val="0"/>
                        </a:spcAft>
                        <a:buClr>
                          <a:srgbClr val="000000"/>
                        </a:buClr>
                        <a:buSzPts val="800"/>
                        <a:buFont typeface="Calibri"/>
                        <a:buNone/>
                      </a:pPr>
                      <a:r>
                        <a:rPr lang="en-US" sz="1800" b="1" dirty="0">
                          <a:latin typeface="Times New Roman"/>
                          <a:ea typeface="Times New Roman"/>
                          <a:cs typeface="Times New Roman"/>
                          <a:sym typeface="Times New Roman"/>
                        </a:rPr>
                        <a:t>Claim by Author</a:t>
                      </a:r>
                      <a:endParaRPr sz="1800" dirty="0">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E9EDF4"/>
                    </a:solidFill>
                  </a:tcPr>
                </a:tc>
                <a:tc>
                  <a:txBody>
                    <a:bodyPr/>
                    <a:lstStyle/>
                    <a:p>
                      <a:pPr marL="0" marR="0" lvl="0" indent="0" algn="ctr" rtl="0">
                        <a:lnSpc>
                          <a:spcPct val="120000"/>
                        </a:lnSpc>
                        <a:spcBef>
                          <a:spcPts val="0"/>
                        </a:spcBef>
                        <a:spcAft>
                          <a:spcPts val="0"/>
                        </a:spcAft>
                        <a:buNone/>
                      </a:pPr>
                      <a:r>
                        <a:rPr lang="en-US" sz="1800" b="1" dirty="0">
                          <a:latin typeface="Times New Roman"/>
                          <a:ea typeface="Times New Roman"/>
                          <a:cs typeface="Times New Roman"/>
                          <a:sym typeface="Times New Roman"/>
                        </a:rPr>
                        <a:t>Our Findings</a:t>
                      </a:r>
                      <a:endParaRPr sz="1800" b="1" dirty="0">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E9EDF4"/>
                    </a:solidFill>
                  </a:tcPr>
                </a:tc>
                <a:extLst>
                  <a:ext uri="{0D108BD9-81ED-4DB2-BD59-A6C34878D82A}">
                    <a16:rowId xmlns:a16="http://schemas.microsoft.com/office/drawing/2014/main" val="10000"/>
                  </a:ext>
                </a:extLst>
              </a:tr>
              <a:tr h="4720197">
                <a:tc>
                  <a:txBody>
                    <a:bodyPr/>
                    <a:lstStyle/>
                    <a:p>
                      <a:pPr marL="0" marR="0" lvl="0" indent="0" algn="l" rtl="0">
                        <a:lnSpc>
                          <a:spcPct val="100000"/>
                        </a:lnSpc>
                        <a:spcBef>
                          <a:spcPts val="0"/>
                        </a:spcBef>
                        <a:spcAft>
                          <a:spcPts val="0"/>
                        </a:spcAft>
                        <a:buClr>
                          <a:srgbClr val="000000"/>
                        </a:buClr>
                        <a:buSzPts val="1100"/>
                        <a:buFont typeface="Calibri"/>
                        <a:buNone/>
                      </a:pPr>
                      <a:r>
                        <a:rPr lang="en-US" sz="1600" i="0" u="none" dirty="0">
                          <a:solidFill>
                            <a:srgbClr val="000000"/>
                          </a:solidFill>
                          <a:latin typeface="Times New Roman"/>
                          <a:ea typeface="Times New Roman"/>
                          <a:cs typeface="Times New Roman"/>
                          <a:sym typeface="Times New Roman"/>
                        </a:rPr>
                        <a:t>1</a:t>
                      </a:r>
                      <a:endParaRPr sz="1600" dirty="0">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D0D8E8"/>
                    </a:solidFill>
                  </a:tcPr>
                </a:tc>
                <a:tc>
                  <a:txBody>
                    <a:bodyPr/>
                    <a:lstStyle/>
                    <a:p>
                      <a:pPr lvl="0" algn="just"/>
                      <a:r>
                        <a:rPr lang="en-US" sz="2000" b="0" i="0" u="none" strike="noStrike" kern="1200" cap="none" dirty="0" err="1">
                          <a:solidFill>
                            <a:schemeClr val="dk1"/>
                          </a:solidFill>
                          <a:effectLst/>
                          <a:latin typeface="Times New Roman" panose="02020603050405020304" pitchFamily="18" charset="0"/>
                          <a:ea typeface="Arial"/>
                          <a:cs typeface="Times New Roman" panose="02020603050405020304" pitchFamily="18" charset="0"/>
                          <a:sym typeface="Arial"/>
                        </a:rPr>
                        <a:t>Maged</a:t>
                      </a:r>
                      <a:r>
                        <a:rPr lang="en-US" sz="200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 Mohammed, Khaled Riad, Nashi </a:t>
                      </a:r>
                      <a:r>
                        <a:rPr lang="en-US" sz="2000" b="0" i="0" u="none" strike="noStrike" kern="1200" cap="none" dirty="0" err="1">
                          <a:solidFill>
                            <a:schemeClr val="dk1"/>
                          </a:solidFill>
                          <a:effectLst/>
                          <a:latin typeface="Times New Roman" panose="02020603050405020304" pitchFamily="18" charset="0"/>
                          <a:ea typeface="Arial"/>
                          <a:cs typeface="Times New Roman" panose="02020603050405020304" pitchFamily="18" charset="0"/>
                          <a:sym typeface="Arial"/>
                        </a:rPr>
                        <a:t>Alqahtani</a:t>
                      </a:r>
                      <a:r>
                        <a:rPr lang="en-US" sz="200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 “Design of a Smart IoT-Based Control System for Remotely Managing Cold Storage Facilities”. Sensors 2022, 22(13), 4680 (2022). </a:t>
                      </a:r>
                      <a:endParaRPr lang="en-IN" sz="200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Clr>
                          <a:srgbClr val="000000"/>
                        </a:buClr>
                        <a:buSzPts val="1100"/>
                        <a:buFont typeface="Arial"/>
                        <a:buNone/>
                      </a:pPr>
                      <a:r>
                        <a:rPr lang="en-US" sz="2000" b="0" i="0" u="none" strike="noStrike" kern="1200" cap="none" dirty="0">
                          <a:solidFill>
                            <a:schemeClr val="dk1"/>
                          </a:solidFill>
                          <a:effectLst/>
                          <a:latin typeface="Times New Roman" panose="02020603050405020304" pitchFamily="18" charset="0"/>
                          <a:ea typeface="Times New Roman"/>
                          <a:cs typeface="Times New Roman" panose="02020603050405020304" pitchFamily="18" charset="0"/>
                          <a:sym typeface="Times New Roman"/>
                        </a:rPr>
                        <a:t>21 June 2022</a:t>
                      </a:r>
                      <a:endParaRPr sz="2000" b="0" i="0" u="none" strike="noStrike" kern="1200" cap="none" dirty="0">
                        <a:solidFill>
                          <a:schemeClr val="dk1"/>
                        </a:solidFill>
                        <a:effectLst/>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sz="1600" i="0" u="none" dirty="0">
                        <a:solidFill>
                          <a:srgbClr val="000000"/>
                        </a:solidFill>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D0D8E8"/>
                    </a:solidFill>
                  </a:tcPr>
                </a:tc>
                <a:tc>
                  <a:txBody>
                    <a:bodyPr/>
                    <a:lstStyle/>
                    <a:p>
                      <a:pPr marL="285750" marR="0" lvl="0" indent="-285750" algn="just" rtl="0">
                        <a:lnSpc>
                          <a:spcPct val="100000"/>
                        </a:lnSpc>
                        <a:spcBef>
                          <a:spcPts val="0"/>
                        </a:spcBef>
                        <a:spcAft>
                          <a:spcPts val="0"/>
                        </a:spcAft>
                        <a:buClr>
                          <a:srgbClr val="000000"/>
                        </a:buClr>
                        <a:buSzPts val="1100"/>
                        <a:buFont typeface="Arial"/>
                        <a:buChar char="•"/>
                      </a:pPr>
                      <a:r>
                        <a:rPr lang="en-IN" sz="200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Enhanced Monitoring and Control</a:t>
                      </a:r>
                    </a:p>
                    <a:p>
                      <a:pPr marL="285750" marR="0" lvl="0" indent="-285750" algn="just" rtl="0">
                        <a:lnSpc>
                          <a:spcPct val="100000"/>
                        </a:lnSpc>
                        <a:spcBef>
                          <a:spcPts val="0"/>
                        </a:spcBef>
                        <a:spcAft>
                          <a:spcPts val="0"/>
                        </a:spcAft>
                        <a:buClr>
                          <a:srgbClr val="000000"/>
                        </a:buClr>
                        <a:buSzPts val="1100"/>
                        <a:buFont typeface="Arial"/>
                        <a:buChar char="•"/>
                      </a:pPr>
                      <a:r>
                        <a:rPr lang="en-IN" sz="200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Fault Detection and Maintenance</a:t>
                      </a:r>
                    </a:p>
                    <a:p>
                      <a:pPr marL="285750" marR="0" lvl="0" indent="-285750" algn="just" rtl="0">
                        <a:lnSpc>
                          <a:spcPct val="100000"/>
                        </a:lnSpc>
                        <a:spcBef>
                          <a:spcPts val="0"/>
                        </a:spcBef>
                        <a:spcAft>
                          <a:spcPts val="0"/>
                        </a:spcAft>
                        <a:buClr>
                          <a:srgbClr val="000000"/>
                        </a:buClr>
                        <a:buSzPts val="1100"/>
                        <a:buFont typeface="Arial"/>
                        <a:buChar char="•"/>
                      </a:pPr>
                      <a:r>
                        <a:rPr lang="en-IN" sz="200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Scalability and Flexibility</a:t>
                      </a:r>
                    </a:p>
                    <a:p>
                      <a:pPr marL="285750" marR="0" lvl="0" indent="-285750" algn="just" rtl="0">
                        <a:lnSpc>
                          <a:spcPct val="100000"/>
                        </a:lnSpc>
                        <a:spcBef>
                          <a:spcPts val="0"/>
                        </a:spcBef>
                        <a:spcAft>
                          <a:spcPts val="0"/>
                        </a:spcAft>
                        <a:buClr>
                          <a:srgbClr val="000000"/>
                        </a:buClr>
                        <a:buSzPts val="1100"/>
                        <a:buFont typeface="Arial"/>
                        <a:buChar char="•"/>
                      </a:pPr>
                      <a:r>
                        <a:rPr lang="en-IN" sz="200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Energy Efficiency</a:t>
                      </a:r>
                      <a:endParaRPr sz="2000" b="0" i="0" u="none" strike="noStrike" kern="1200" cap="none" dirty="0">
                        <a:solidFill>
                          <a:schemeClr val="dk1"/>
                        </a:solidFill>
                        <a:effectLst/>
                        <a:latin typeface="Times New Roman" panose="02020603050405020304" pitchFamily="18" charset="0"/>
                        <a:ea typeface="Times New Roman"/>
                        <a:cs typeface="Times New Roman" panose="02020603050405020304" pitchFamily="18" charset="0"/>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D0D8E8"/>
                    </a:solidFill>
                  </a:tcPr>
                </a:tc>
                <a:tc>
                  <a:txBody>
                    <a:bodyPr/>
                    <a:lstStyle/>
                    <a:p>
                      <a:pPr marL="285750" indent="-285750" algn="just">
                        <a:buFont typeface="Arial" panose="020B0604020202020204" pitchFamily="34" charset="0"/>
                        <a:buChar char="•"/>
                      </a:pPr>
                      <a:r>
                        <a:rPr lang="en-US" sz="1950" b="0" i="0" u="none" strike="noStrike" kern="1200" cap="none" dirty="0">
                          <a:solidFill>
                            <a:schemeClr val="dk1"/>
                          </a:solidFill>
                          <a:effectLst/>
                          <a:latin typeface="Times New Roman" panose="02020603050405020304" pitchFamily="18" charset="0"/>
                          <a:cs typeface="Times New Roman" panose="02020603050405020304" pitchFamily="18" charset="0"/>
                          <a:sym typeface="Arial"/>
                        </a:rPr>
                        <a:t>Displays the maintenance status in cold chain plants. </a:t>
                      </a:r>
                    </a:p>
                    <a:p>
                      <a:pPr marL="285750" indent="-285750" algn="just">
                        <a:buFont typeface="Arial" panose="020B0604020202020204" pitchFamily="34" charset="0"/>
                        <a:buChar char="•"/>
                      </a:pPr>
                      <a:r>
                        <a:rPr lang="en-US" sz="1950" b="0" i="0" u="none" strike="noStrike" kern="1200" cap="none" dirty="0">
                          <a:solidFill>
                            <a:schemeClr val="dk1"/>
                          </a:solidFill>
                          <a:effectLst/>
                          <a:latin typeface="Times New Roman" panose="02020603050405020304" pitchFamily="18" charset="0"/>
                          <a:cs typeface="Times New Roman" panose="02020603050405020304" pitchFamily="18" charset="0"/>
                          <a:sym typeface="Arial"/>
                        </a:rPr>
                        <a:t>Collect environmental data such as temperature and humidity.</a:t>
                      </a:r>
                    </a:p>
                    <a:p>
                      <a:pPr marL="285750" indent="-285750" algn="just">
                        <a:buFont typeface="Arial" panose="020B0604020202020204" pitchFamily="34" charset="0"/>
                        <a:buChar char="•"/>
                      </a:pPr>
                      <a:r>
                        <a:rPr lang="en-US" sz="1950" b="0" i="0" u="none" strike="noStrike" kern="1200" cap="none" dirty="0">
                          <a:solidFill>
                            <a:schemeClr val="dk1"/>
                          </a:solidFill>
                          <a:effectLst/>
                          <a:latin typeface="Times New Roman" panose="02020603050405020304" pitchFamily="18" charset="0"/>
                          <a:cs typeface="Times New Roman" panose="02020603050405020304" pitchFamily="18" charset="0"/>
                          <a:sym typeface="Arial"/>
                        </a:rPr>
                        <a:t>Cloud server module is used to deliver communication data</a:t>
                      </a:r>
                      <a:endParaRPr sz="1600" dirty="0">
                        <a:solidFill>
                          <a:schemeClr val="dk1"/>
                        </a:solidFill>
                        <a:latin typeface="Times New Roman"/>
                        <a:ea typeface="Times New Roman"/>
                        <a:cs typeface="Times New Roman"/>
                        <a:sym typeface="Times New Roman"/>
                      </a:endParaRPr>
                    </a:p>
                    <a:p>
                      <a:pPr marL="457200" lvl="0" indent="-22860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9541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ctrTitle"/>
          </p:nvPr>
        </p:nvSpPr>
        <p:spPr>
          <a:xfrm>
            <a:off x="0" y="0"/>
            <a:ext cx="9144000" cy="1209300"/>
          </a:xfrm>
          <a:prstGeom prst="rect">
            <a:avLst/>
          </a:prstGeom>
          <a:gradFill>
            <a:gsLst>
              <a:gs pos="0">
                <a:srgbClr val="D4E5F5"/>
              </a:gs>
              <a:gs pos="100000">
                <a:srgbClr val="70A4D5"/>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3600" b="1" dirty="0">
                <a:latin typeface="Times New Roman"/>
                <a:ea typeface="Times New Roman"/>
                <a:cs typeface="Times New Roman"/>
                <a:sym typeface="Times New Roman"/>
              </a:rPr>
              <a:t>Literature Review</a:t>
            </a:r>
            <a:endParaRPr sz="3600" b="1" dirty="0">
              <a:latin typeface="Times New Roman"/>
              <a:ea typeface="Times New Roman"/>
              <a:cs typeface="Times New Roman"/>
              <a:sym typeface="Times New Roman"/>
            </a:endParaRPr>
          </a:p>
        </p:txBody>
      </p:sp>
      <p:graphicFrame>
        <p:nvGraphicFramePr>
          <p:cNvPr id="124" name="Google Shape;124;p18"/>
          <p:cNvGraphicFramePr/>
          <p:nvPr>
            <p:extLst>
              <p:ext uri="{D42A27DB-BD31-4B8C-83A1-F6EECF244321}">
                <p14:modId xmlns:p14="http://schemas.microsoft.com/office/powerpoint/2010/main" val="1813022862"/>
              </p:ext>
            </p:extLst>
          </p:nvPr>
        </p:nvGraphicFramePr>
        <p:xfrm>
          <a:off x="149793" y="1362867"/>
          <a:ext cx="8844413" cy="5143540"/>
        </p:xfrm>
        <a:graphic>
          <a:graphicData uri="http://schemas.openxmlformats.org/drawingml/2006/table">
            <a:tbl>
              <a:tblPr>
                <a:noFill/>
                <a:tableStyleId>{7BA2760B-CCE8-44D4-A776-7EB5D21EAD5A}</a:tableStyleId>
              </a:tblPr>
              <a:tblGrid>
                <a:gridCol w="827772">
                  <a:extLst>
                    <a:ext uri="{9D8B030D-6E8A-4147-A177-3AD203B41FA5}">
                      <a16:colId xmlns:a16="http://schemas.microsoft.com/office/drawing/2014/main" val="20000"/>
                    </a:ext>
                  </a:extLst>
                </a:gridCol>
                <a:gridCol w="2483318">
                  <a:extLst>
                    <a:ext uri="{9D8B030D-6E8A-4147-A177-3AD203B41FA5}">
                      <a16:colId xmlns:a16="http://schemas.microsoft.com/office/drawing/2014/main" val="20001"/>
                    </a:ext>
                  </a:extLst>
                </a:gridCol>
                <a:gridCol w="1101608">
                  <a:extLst>
                    <a:ext uri="{9D8B030D-6E8A-4147-A177-3AD203B41FA5}">
                      <a16:colId xmlns:a16="http://schemas.microsoft.com/office/drawing/2014/main" val="20002"/>
                    </a:ext>
                  </a:extLst>
                </a:gridCol>
                <a:gridCol w="2315361">
                  <a:extLst>
                    <a:ext uri="{9D8B030D-6E8A-4147-A177-3AD203B41FA5}">
                      <a16:colId xmlns:a16="http://schemas.microsoft.com/office/drawing/2014/main" val="20003"/>
                    </a:ext>
                  </a:extLst>
                </a:gridCol>
                <a:gridCol w="2116354">
                  <a:extLst>
                    <a:ext uri="{9D8B030D-6E8A-4147-A177-3AD203B41FA5}">
                      <a16:colId xmlns:a16="http://schemas.microsoft.com/office/drawing/2014/main" val="20004"/>
                    </a:ext>
                  </a:extLst>
                </a:gridCol>
              </a:tblGrid>
              <a:tr h="124497">
                <a:tc>
                  <a:txBody>
                    <a:bodyPr/>
                    <a:lstStyle/>
                    <a:p>
                      <a:pPr marL="0" marR="0" lvl="0" indent="0" algn="ctr" rtl="0">
                        <a:lnSpc>
                          <a:spcPct val="100000"/>
                        </a:lnSpc>
                        <a:spcBef>
                          <a:spcPts val="0"/>
                        </a:spcBef>
                        <a:spcAft>
                          <a:spcPts val="0"/>
                        </a:spcAft>
                        <a:buClr>
                          <a:srgbClr val="000000"/>
                        </a:buClr>
                        <a:buSzPts val="800"/>
                        <a:buFont typeface="Calibri"/>
                        <a:buNone/>
                      </a:pPr>
                      <a:r>
                        <a:rPr lang="en-US" sz="1800" b="1" i="0" u="none" strike="noStrike" cap="none" dirty="0">
                          <a:solidFill>
                            <a:srgbClr val="000000"/>
                          </a:solidFill>
                          <a:latin typeface="Times New Roman"/>
                          <a:ea typeface="Times New Roman"/>
                          <a:cs typeface="Times New Roman"/>
                          <a:sym typeface="Times New Roman"/>
                        </a:rPr>
                        <a:t>Sr. No.</a:t>
                      </a:r>
                      <a:endParaRPr sz="1800" dirty="0">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800"/>
                        <a:buFont typeface="Calibri"/>
                        <a:buNone/>
                      </a:pPr>
                      <a:r>
                        <a:rPr lang="en-US" sz="1800" b="1" i="0" u="none" dirty="0">
                          <a:solidFill>
                            <a:srgbClr val="000000"/>
                          </a:solidFill>
                          <a:latin typeface="Times New Roman"/>
                          <a:ea typeface="Times New Roman"/>
                          <a:cs typeface="Times New Roman"/>
                          <a:sym typeface="Times New Roman"/>
                        </a:rPr>
                        <a:t>Title </a:t>
                      </a:r>
                      <a:endParaRPr sz="1800" b="1" i="0" u="none" dirty="0">
                        <a:solidFill>
                          <a:srgbClr val="000000"/>
                        </a:solidFill>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800"/>
                        <a:buFont typeface="Calibri"/>
                        <a:buNone/>
                      </a:pPr>
                      <a:r>
                        <a:rPr lang="en-US" sz="1800" b="1" i="0" u="none" dirty="0">
                          <a:solidFill>
                            <a:srgbClr val="000000"/>
                          </a:solidFill>
                          <a:latin typeface="Times New Roman"/>
                          <a:ea typeface="Times New Roman"/>
                          <a:cs typeface="Times New Roman"/>
                          <a:sym typeface="Times New Roman"/>
                        </a:rPr>
                        <a:t>Date and Year</a:t>
                      </a:r>
                      <a:endParaRPr sz="1800" dirty="0">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E9EDF4"/>
                    </a:solidFill>
                  </a:tcPr>
                </a:tc>
                <a:tc>
                  <a:txBody>
                    <a:bodyPr/>
                    <a:lstStyle/>
                    <a:p>
                      <a:pPr marL="0" marR="0" lvl="0" indent="0" algn="ctr" rtl="0">
                        <a:lnSpc>
                          <a:spcPct val="120000"/>
                        </a:lnSpc>
                        <a:spcBef>
                          <a:spcPts val="0"/>
                        </a:spcBef>
                        <a:spcAft>
                          <a:spcPts val="0"/>
                        </a:spcAft>
                        <a:buClr>
                          <a:srgbClr val="000000"/>
                        </a:buClr>
                        <a:buSzPts val="800"/>
                        <a:buFont typeface="Calibri"/>
                        <a:buNone/>
                      </a:pPr>
                      <a:r>
                        <a:rPr lang="en-US" sz="1800" b="1" dirty="0">
                          <a:latin typeface="Times New Roman"/>
                          <a:ea typeface="Times New Roman"/>
                          <a:cs typeface="Times New Roman"/>
                          <a:sym typeface="Times New Roman"/>
                        </a:rPr>
                        <a:t>Claim by Author</a:t>
                      </a:r>
                      <a:endParaRPr sz="1800" dirty="0">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E9EDF4"/>
                    </a:solidFill>
                  </a:tcPr>
                </a:tc>
                <a:tc>
                  <a:txBody>
                    <a:bodyPr/>
                    <a:lstStyle/>
                    <a:p>
                      <a:pPr marL="0" marR="0" lvl="0" indent="0" algn="ctr" rtl="0">
                        <a:lnSpc>
                          <a:spcPct val="120000"/>
                        </a:lnSpc>
                        <a:spcBef>
                          <a:spcPts val="0"/>
                        </a:spcBef>
                        <a:spcAft>
                          <a:spcPts val="0"/>
                        </a:spcAft>
                        <a:buNone/>
                      </a:pPr>
                      <a:r>
                        <a:rPr lang="en-US" sz="1800" b="1" dirty="0">
                          <a:latin typeface="Times New Roman"/>
                          <a:ea typeface="Times New Roman"/>
                          <a:cs typeface="Times New Roman"/>
                          <a:sym typeface="Times New Roman"/>
                        </a:rPr>
                        <a:t>Our Findings</a:t>
                      </a:r>
                      <a:endParaRPr sz="1800" b="1" dirty="0">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E9EDF4"/>
                    </a:solidFill>
                  </a:tcPr>
                </a:tc>
                <a:extLst>
                  <a:ext uri="{0D108BD9-81ED-4DB2-BD59-A6C34878D82A}">
                    <a16:rowId xmlns:a16="http://schemas.microsoft.com/office/drawing/2014/main" val="10000"/>
                  </a:ext>
                </a:extLst>
              </a:tr>
              <a:tr h="4102646">
                <a:tc>
                  <a:txBody>
                    <a:bodyPr/>
                    <a:lstStyle/>
                    <a:p>
                      <a:pPr marL="0" marR="0" lvl="0" indent="0" algn="ctr" rtl="0">
                        <a:lnSpc>
                          <a:spcPct val="100000"/>
                        </a:lnSpc>
                        <a:spcBef>
                          <a:spcPts val="0"/>
                        </a:spcBef>
                        <a:spcAft>
                          <a:spcPts val="0"/>
                        </a:spcAft>
                        <a:buClr>
                          <a:srgbClr val="000000"/>
                        </a:buClr>
                        <a:buSzPts val="1100"/>
                        <a:buFont typeface="Calibri"/>
                        <a:buNone/>
                      </a:pPr>
                      <a:r>
                        <a:rPr lang="en-US" sz="1600" i="0" u="none" dirty="0">
                          <a:solidFill>
                            <a:srgbClr val="000000"/>
                          </a:solidFill>
                          <a:latin typeface="Times New Roman"/>
                          <a:ea typeface="Times New Roman"/>
                          <a:cs typeface="Times New Roman"/>
                          <a:sym typeface="Times New Roman"/>
                        </a:rPr>
                        <a:t>2</a:t>
                      </a:r>
                      <a:endParaRPr sz="1600" dirty="0">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D0D8E8"/>
                    </a:solidFill>
                  </a:tcPr>
                </a:tc>
                <a:tc>
                  <a:txBody>
                    <a:bodyPr/>
                    <a:lstStyle/>
                    <a:p>
                      <a:pPr lvl="0" algn="just"/>
                      <a:r>
                        <a:rPr lang="en-US" sz="195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Yanlin T, </a:t>
                      </a:r>
                      <a:r>
                        <a:rPr lang="en-US" sz="1950" b="0" i="0" u="none" strike="noStrike" kern="1200" cap="none" dirty="0" err="1">
                          <a:solidFill>
                            <a:schemeClr val="dk1"/>
                          </a:solidFill>
                          <a:effectLst/>
                          <a:latin typeface="Times New Roman" panose="02020603050405020304" pitchFamily="18" charset="0"/>
                          <a:ea typeface="Arial"/>
                          <a:cs typeface="Times New Roman" panose="02020603050405020304" pitchFamily="18" charset="0"/>
                          <a:sym typeface="Arial"/>
                        </a:rPr>
                        <a:t>Zuoxin</a:t>
                      </a:r>
                      <a:r>
                        <a:rPr lang="en-US" sz="195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 Hu, </a:t>
                      </a:r>
                      <a:r>
                        <a:rPr lang="en-US" sz="1950" b="0" i="0" u="none" strike="noStrike" kern="1200" cap="none" dirty="0" err="1">
                          <a:solidFill>
                            <a:schemeClr val="dk1"/>
                          </a:solidFill>
                          <a:effectLst/>
                          <a:latin typeface="Times New Roman" panose="02020603050405020304" pitchFamily="18" charset="0"/>
                          <a:ea typeface="Arial"/>
                          <a:cs typeface="Times New Roman" panose="02020603050405020304" pitchFamily="18" charset="0"/>
                          <a:sym typeface="Arial"/>
                        </a:rPr>
                        <a:t>Tianyu</a:t>
                      </a:r>
                      <a:r>
                        <a:rPr lang="en-US" sz="195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 T, Xin Gao, “Effect of goods stacking mode on temperature field of cold storage”. Proceedings of EEEP 2020 IOP Conference Series: Earth and Environmental Science. Volume 675(1): 012052, 5th ICEEEP, IOP Publishing. Orlando, FL (2021). </a:t>
                      </a:r>
                      <a:endParaRPr lang="en-IN" sz="195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Clr>
                          <a:srgbClr val="000000"/>
                        </a:buClr>
                        <a:buSzPts val="1100"/>
                        <a:buFont typeface="Arial"/>
                        <a:buNone/>
                      </a:pPr>
                      <a:r>
                        <a:rPr lang="en-US" sz="2000" b="0" i="0" u="none" strike="noStrike" kern="1200" cap="none" dirty="0">
                          <a:solidFill>
                            <a:schemeClr val="dk1"/>
                          </a:solidFill>
                          <a:effectLst/>
                          <a:latin typeface="Times New Roman" panose="02020603050405020304" pitchFamily="18" charset="0"/>
                          <a:ea typeface="Times New Roman"/>
                          <a:cs typeface="Times New Roman" panose="02020603050405020304" pitchFamily="18" charset="0"/>
                          <a:sym typeface="Times New Roman"/>
                        </a:rPr>
                        <a:t>February 2021</a:t>
                      </a:r>
                    </a:p>
                    <a:p>
                      <a:pPr marL="0" marR="0" lvl="0" indent="0" algn="l" rtl="0">
                        <a:spcBef>
                          <a:spcPts val="0"/>
                        </a:spcBef>
                        <a:spcAft>
                          <a:spcPts val="0"/>
                        </a:spcAft>
                        <a:buNone/>
                      </a:pPr>
                      <a:endParaRPr sz="2000" b="0" i="0" u="none" strike="noStrike" kern="1200" cap="none" dirty="0">
                        <a:solidFill>
                          <a:schemeClr val="dk1"/>
                        </a:solidFill>
                        <a:effectLst/>
                        <a:latin typeface="Times New Roman" panose="02020603050405020304" pitchFamily="18" charset="0"/>
                        <a:ea typeface="Times New Roman"/>
                        <a:cs typeface="Times New Roman" panose="02020603050405020304" pitchFamily="18" charset="0"/>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D0D8E8"/>
                    </a:solidFill>
                  </a:tcPr>
                </a:tc>
                <a:tc>
                  <a:txBody>
                    <a:bodyPr/>
                    <a:lstStyle/>
                    <a:p>
                      <a:pPr marL="285750" marR="0" lvl="0" indent="-285750" algn="just" rtl="0">
                        <a:lnSpc>
                          <a:spcPct val="100000"/>
                        </a:lnSpc>
                        <a:spcBef>
                          <a:spcPts val="0"/>
                        </a:spcBef>
                        <a:spcAft>
                          <a:spcPts val="0"/>
                        </a:spcAft>
                        <a:buClr>
                          <a:srgbClr val="000000"/>
                        </a:buClr>
                        <a:buSzPts val="1100"/>
                        <a:buFont typeface="Arial"/>
                        <a:buChar char="•"/>
                      </a:pPr>
                      <a:r>
                        <a:rPr lang="en-US" sz="195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Impact of Stacking Mode</a:t>
                      </a:r>
                    </a:p>
                    <a:p>
                      <a:pPr marL="285750" marR="0" lvl="0" indent="-285750" algn="just" rtl="0">
                        <a:lnSpc>
                          <a:spcPct val="100000"/>
                        </a:lnSpc>
                        <a:spcBef>
                          <a:spcPts val="0"/>
                        </a:spcBef>
                        <a:spcAft>
                          <a:spcPts val="0"/>
                        </a:spcAft>
                        <a:buClr>
                          <a:srgbClr val="000000"/>
                        </a:buClr>
                        <a:buSzPts val="1100"/>
                        <a:buFont typeface="Arial"/>
                        <a:buChar char="•"/>
                      </a:pPr>
                      <a:r>
                        <a:rPr lang="en-US" sz="195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Temperature Uniformity</a:t>
                      </a:r>
                    </a:p>
                    <a:p>
                      <a:pPr marL="285750" marR="0" lvl="0" indent="-285750" algn="just" rtl="0">
                        <a:lnSpc>
                          <a:spcPct val="100000"/>
                        </a:lnSpc>
                        <a:spcBef>
                          <a:spcPts val="0"/>
                        </a:spcBef>
                        <a:spcAft>
                          <a:spcPts val="0"/>
                        </a:spcAft>
                        <a:buClr>
                          <a:srgbClr val="000000"/>
                        </a:buClr>
                        <a:buSzPts val="1100"/>
                        <a:buFont typeface="Arial"/>
                        <a:buChar char="•"/>
                      </a:pPr>
                      <a:r>
                        <a:rPr lang="en-US" sz="195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Energy Efficiency</a:t>
                      </a:r>
                    </a:p>
                    <a:p>
                      <a:pPr marL="285750" marR="0" lvl="0" indent="-285750" algn="just" rtl="0">
                        <a:lnSpc>
                          <a:spcPct val="100000"/>
                        </a:lnSpc>
                        <a:spcBef>
                          <a:spcPts val="0"/>
                        </a:spcBef>
                        <a:spcAft>
                          <a:spcPts val="0"/>
                        </a:spcAft>
                        <a:buClr>
                          <a:srgbClr val="000000"/>
                        </a:buClr>
                        <a:buSzPts val="1100"/>
                        <a:buFont typeface="Arial"/>
                        <a:buChar char="•"/>
                      </a:pPr>
                      <a:r>
                        <a:rPr lang="en-US" sz="195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Goods Preservation</a:t>
                      </a:r>
                    </a:p>
                    <a:p>
                      <a:pPr marL="285750" marR="0" lvl="0" indent="-285750" algn="just" rtl="0">
                        <a:lnSpc>
                          <a:spcPct val="100000"/>
                        </a:lnSpc>
                        <a:spcBef>
                          <a:spcPts val="0"/>
                        </a:spcBef>
                        <a:spcAft>
                          <a:spcPts val="0"/>
                        </a:spcAft>
                        <a:buClr>
                          <a:srgbClr val="000000"/>
                        </a:buClr>
                        <a:buSzPts val="1100"/>
                        <a:buFont typeface="Arial"/>
                        <a:buChar char="•"/>
                      </a:pPr>
                      <a:r>
                        <a:rPr lang="en-US" sz="195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Simulation and Validation</a:t>
                      </a:r>
                      <a:endParaRPr lang="en-US" sz="1950" b="0" i="0" u="none" strike="noStrike" kern="1200" cap="none" dirty="0">
                        <a:solidFill>
                          <a:schemeClr val="dk1"/>
                        </a:solidFill>
                        <a:effectLst/>
                        <a:latin typeface="Times New Roman" panose="02020603050405020304" pitchFamily="18" charset="0"/>
                        <a:ea typeface="Times New Roman"/>
                        <a:cs typeface="Times New Roman" panose="02020603050405020304" pitchFamily="18" charset="0"/>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D0D8E8"/>
                    </a:solidFill>
                  </a:tcPr>
                </a:tc>
                <a:tc>
                  <a:txBody>
                    <a:bodyPr/>
                    <a:lstStyle/>
                    <a:p>
                      <a:pPr marL="285750" marR="0" lvl="0" indent="-285750" algn="just"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950" b="0" i="0" u="none" strike="noStrike" kern="1200" cap="none" dirty="0">
                          <a:solidFill>
                            <a:schemeClr val="dk1"/>
                          </a:solidFill>
                          <a:effectLst/>
                          <a:latin typeface="Times New Roman" panose="02020603050405020304" pitchFamily="18" charset="0"/>
                          <a:cs typeface="Times New Roman" panose="02020603050405020304" pitchFamily="18" charset="0"/>
                          <a:sym typeface="Arial"/>
                        </a:rPr>
                        <a:t>Adopt WSN based continuous monitoring of temperature and humidity of the cold storage warehouses</a:t>
                      </a:r>
                      <a:endParaRPr lang="en-IN" sz="1950" b="0" i="0" u="none" strike="noStrike" kern="1200" cap="none" dirty="0">
                        <a:solidFill>
                          <a:schemeClr val="dk1"/>
                        </a:solidFill>
                        <a:effectLst/>
                        <a:latin typeface="Times New Roman" panose="02020603050405020304" pitchFamily="18" charset="0"/>
                        <a:cs typeface="Times New Roman" panose="02020603050405020304" pitchFamily="18" charset="0"/>
                        <a:sym typeface="Arial"/>
                      </a:endParaRPr>
                    </a:p>
                    <a:p>
                      <a:pPr marL="0" lvl="0" indent="0" algn="l" rtl="0">
                        <a:spcBef>
                          <a:spcPts val="0"/>
                        </a:spcBef>
                        <a:spcAft>
                          <a:spcPts val="0"/>
                        </a:spcAft>
                        <a:buClr>
                          <a:schemeClr val="dk1"/>
                        </a:buClr>
                        <a:buFont typeface="Arial"/>
                        <a:buNone/>
                      </a:pPr>
                      <a:endParaRPr sz="1600" dirty="0">
                        <a:solidFill>
                          <a:schemeClr val="dk1"/>
                        </a:solidFill>
                        <a:latin typeface="Times New Roman"/>
                        <a:ea typeface="Times New Roman"/>
                        <a:cs typeface="Times New Roman"/>
                        <a:sym typeface="Times New Roman"/>
                      </a:endParaRPr>
                    </a:p>
                    <a:p>
                      <a:pPr marL="457200" lvl="0" indent="-22860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01284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ctrTitle"/>
          </p:nvPr>
        </p:nvSpPr>
        <p:spPr>
          <a:xfrm>
            <a:off x="0" y="0"/>
            <a:ext cx="9144000" cy="1209300"/>
          </a:xfrm>
          <a:prstGeom prst="rect">
            <a:avLst/>
          </a:prstGeom>
          <a:gradFill>
            <a:gsLst>
              <a:gs pos="0">
                <a:srgbClr val="D4E5F5"/>
              </a:gs>
              <a:gs pos="100000">
                <a:srgbClr val="70A4D5"/>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3600" b="1" dirty="0">
                <a:latin typeface="Times New Roman"/>
                <a:ea typeface="Times New Roman"/>
                <a:cs typeface="Times New Roman"/>
                <a:sym typeface="Times New Roman"/>
              </a:rPr>
              <a:t>Literature Review</a:t>
            </a:r>
            <a:endParaRPr sz="3600" b="1" dirty="0">
              <a:latin typeface="Times New Roman"/>
              <a:ea typeface="Times New Roman"/>
              <a:cs typeface="Times New Roman"/>
              <a:sym typeface="Times New Roman"/>
            </a:endParaRPr>
          </a:p>
        </p:txBody>
      </p:sp>
      <p:graphicFrame>
        <p:nvGraphicFramePr>
          <p:cNvPr id="124" name="Google Shape;124;p18"/>
          <p:cNvGraphicFramePr/>
          <p:nvPr>
            <p:extLst>
              <p:ext uri="{D42A27DB-BD31-4B8C-83A1-F6EECF244321}">
                <p14:modId xmlns:p14="http://schemas.microsoft.com/office/powerpoint/2010/main" val="3783005458"/>
              </p:ext>
            </p:extLst>
          </p:nvPr>
        </p:nvGraphicFramePr>
        <p:xfrm>
          <a:off x="125258" y="1429967"/>
          <a:ext cx="8893484" cy="3733840"/>
        </p:xfrm>
        <a:graphic>
          <a:graphicData uri="http://schemas.openxmlformats.org/drawingml/2006/table">
            <a:tbl>
              <a:tblPr>
                <a:noFill/>
                <a:tableStyleId>{7BA2760B-CCE8-44D4-A776-7EB5D21EAD5A}</a:tableStyleId>
              </a:tblPr>
              <a:tblGrid>
                <a:gridCol w="723439">
                  <a:extLst>
                    <a:ext uri="{9D8B030D-6E8A-4147-A177-3AD203B41FA5}">
                      <a16:colId xmlns:a16="http://schemas.microsoft.com/office/drawing/2014/main" val="20000"/>
                    </a:ext>
                  </a:extLst>
                </a:gridCol>
                <a:gridCol w="2556154">
                  <a:extLst>
                    <a:ext uri="{9D8B030D-6E8A-4147-A177-3AD203B41FA5}">
                      <a16:colId xmlns:a16="http://schemas.microsoft.com/office/drawing/2014/main" val="20001"/>
                    </a:ext>
                  </a:extLst>
                </a:gridCol>
                <a:gridCol w="1427587">
                  <a:extLst>
                    <a:ext uri="{9D8B030D-6E8A-4147-A177-3AD203B41FA5}">
                      <a16:colId xmlns:a16="http://schemas.microsoft.com/office/drawing/2014/main" val="20002"/>
                    </a:ext>
                  </a:extLst>
                </a:gridCol>
                <a:gridCol w="2046612">
                  <a:extLst>
                    <a:ext uri="{9D8B030D-6E8A-4147-A177-3AD203B41FA5}">
                      <a16:colId xmlns:a16="http://schemas.microsoft.com/office/drawing/2014/main" val="20003"/>
                    </a:ext>
                  </a:extLst>
                </a:gridCol>
                <a:gridCol w="2139692">
                  <a:extLst>
                    <a:ext uri="{9D8B030D-6E8A-4147-A177-3AD203B41FA5}">
                      <a16:colId xmlns:a16="http://schemas.microsoft.com/office/drawing/2014/main" val="20004"/>
                    </a:ext>
                  </a:extLst>
                </a:gridCol>
              </a:tblGrid>
              <a:tr h="547565">
                <a:tc>
                  <a:txBody>
                    <a:bodyPr/>
                    <a:lstStyle/>
                    <a:p>
                      <a:pPr marL="0" marR="0" lvl="0" indent="0" algn="ctr" rtl="0">
                        <a:lnSpc>
                          <a:spcPct val="100000"/>
                        </a:lnSpc>
                        <a:spcBef>
                          <a:spcPts val="0"/>
                        </a:spcBef>
                        <a:spcAft>
                          <a:spcPts val="0"/>
                        </a:spcAft>
                        <a:buClr>
                          <a:srgbClr val="000000"/>
                        </a:buClr>
                        <a:buSzPts val="800"/>
                        <a:buFont typeface="Calibri"/>
                        <a:buNone/>
                      </a:pPr>
                      <a:r>
                        <a:rPr lang="en-US" sz="1800" b="1" i="0" u="none" strike="noStrike" cap="none" dirty="0">
                          <a:solidFill>
                            <a:srgbClr val="000000"/>
                          </a:solidFill>
                          <a:latin typeface="Times New Roman"/>
                          <a:ea typeface="Times New Roman"/>
                          <a:cs typeface="Times New Roman"/>
                          <a:sym typeface="Times New Roman"/>
                        </a:rPr>
                        <a:t>Sr. No.</a:t>
                      </a:r>
                      <a:endParaRPr sz="1800" dirty="0">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800"/>
                        <a:buFont typeface="Calibri"/>
                        <a:buNone/>
                      </a:pPr>
                      <a:r>
                        <a:rPr lang="en-US" sz="1800" b="1" i="0" u="none" dirty="0">
                          <a:solidFill>
                            <a:srgbClr val="000000"/>
                          </a:solidFill>
                          <a:latin typeface="Times New Roman"/>
                          <a:ea typeface="Times New Roman"/>
                          <a:cs typeface="Times New Roman"/>
                          <a:sym typeface="Times New Roman"/>
                        </a:rPr>
                        <a:t>Title </a:t>
                      </a:r>
                      <a:endParaRPr sz="1800" b="1" i="0" u="none" dirty="0">
                        <a:solidFill>
                          <a:srgbClr val="000000"/>
                        </a:solidFill>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800"/>
                        <a:buFont typeface="Calibri"/>
                        <a:buNone/>
                      </a:pPr>
                      <a:r>
                        <a:rPr lang="en-US" sz="1800" b="1" i="0" u="none" dirty="0">
                          <a:solidFill>
                            <a:srgbClr val="000000"/>
                          </a:solidFill>
                          <a:latin typeface="Times New Roman"/>
                          <a:ea typeface="Times New Roman"/>
                          <a:cs typeface="Times New Roman"/>
                          <a:sym typeface="Times New Roman"/>
                        </a:rPr>
                        <a:t>Date and Year</a:t>
                      </a:r>
                      <a:endParaRPr sz="1800" dirty="0">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E9EDF4"/>
                    </a:solidFill>
                  </a:tcPr>
                </a:tc>
                <a:tc>
                  <a:txBody>
                    <a:bodyPr/>
                    <a:lstStyle/>
                    <a:p>
                      <a:pPr marL="0" marR="0" lvl="0" indent="0" algn="ctr" rtl="0">
                        <a:lnSpc>
                          <a:spcPct val="120000"/>
                        </a:lnSpc>
                        <a:spcBef>
                          <a:spcPts val="0"/>
                        </a:spcBef>
                        <a:spcAft>
                          <a:spcPts val="0"/>
                        </a:spcAft>
                        <a:buClr>
                          <a:srgbClr val="000000"/>
                        </a:buClr>
                        <a:buSzPts val="800"/>
                        <a:buFont typeface="Calibri"/>
                        <a:buNone/>
                      </a:pPr>
                      <a:r>
                        <a:rPr lang="en-US" sz="1800" b="1" dirty="0">
                          <a:latin typeface="Times New Roman"/>
                          <a:ea typeface="Times New Roman"/>
                          <a:cs typeface="Times New Roman"/>
                          <a:sym typeface="Times New Roman"/>
                        </a:rPr>
                        <a:t>Claim by Author</a:t>
                      </a:r>
                      <a:endParaRPr sz="1800" dirty="0">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E9EDF4"/>
                    </a:solidFill>
                  </a:tcPr>
                </a:tc>
                <a:tc>
                  <a:txBody>
                    <a:bodyPr/>
                    <a:lstStyle/>
                    <a:p>
                      <a:pPr marL="0" marR="0" lvl="0" indent="0" algn="ctr" rtl="0">
                        <a:lnSpc>
                          <a:spcPct val="120000"/>
                        </a:lnSpc>
                        <a:spcBef>
                          <a:spcPts val="0"/>
                        </a:spcBef>
                        <a:spcAft>
                          <a:spcPts val="0"/>
                        </a:spcAft>
                        <a:buNone/>
                      </a:pPr>
                      <a:r>
                        <a:rPr lang="en-US" sz="1800" b="1" dirty="0">
                          <a:latin typeface="Times New Roman"/>
                          <a:ea typeface="Times New Roman"/>
                          <a:cs typeface="Times New Roman"/>
                          <a:sym typeface="Times New Roman"/>
                        </a:rPr>
                        <a:t>Our Findings</a:t>
                      </a:r>
                      <a:endParaRPr sz="1800" b="1" dirty="0">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solidFill>
                      <a:srgbClr val="E9EDF4"/>
                    </a:solidFill>
                  </a:tcPr>
                </a:tc>
                <a:extLst>
                  <a:ext uri="{0D108BD9-81ED-4DB2-BD59-A6C34878D82A}">
                    <a16:rowId xmlns:a16="http://schemas.microsoft.com/office/drawing/2014/main" val="10000"/>
                  </a:ext>
                </a:extLst>
              </a:tr>
              <a:tr h="2148669">
                <a:tc>
                  <a:txBody>
                    <a:bodyPr/>
                    <a:lstStyle/>
                    <a:p>
                      <a:pPr marL="0" marR="0" lvl="0" indent="0" algn="ctr" rtl="0">
                        <a:lnSpc>
                          <a:spcPct val="100000"/>
                        </a:lnSpc>
                        <a:spcBef>
                          <a:spcPts val="0"/>
                        </a:spcBef>
                        <a:spcAft>
                          <a:spcPts val="0"/>
                        </a:spcAft>
                        <a:buClr>
                          <a:srgbClr val="000000"/>
                        </a:buClr>
                        <a:buSzPts val="1100"/>
                        <a:buFont typeface="Calibri"/>
                        <a:buNone/>
                      </a:pPr>
                      <a:r>
                        <a:rPr lang="en-US" sz="1600" i="0" u="none" dirty="0">
                          <a:solidFill>
                            <a:srgbClr val="000000"/>
                          </a:solidFill>
                          <a:latin typeface="Times New Roman"/>
                          <a:ea typeface="Times New Roman"/>
                          <a:cs typeface="Times New Roman"/>
                          <a:sym typeface="Times New Roman"/>
                        </a:rPr>
                        <a:t>3</a:t>
                      </a:r>
                      <a:endParaRPr sz="1600" dirty="0">
                        <a:latin typeface="Times New Roman"/>
                        <a:ea typeface="Times New Roman"/>
                        <a:cs typeface="Times New Roman"/>
                        <a:sym typeface="Times New Roman"/>
                      </a:endParaRPr>
                    </a:p>
                  </a:txBody>
                  <a:tcPr marL="91450" marR="91450" marT="34300" marB="34300">
                    <a:lnL w="12700" cap="flat" cmpd="sng">
                      <a:solidFill>
                        <a:srgbClr val="4F81BD"/>
                      </a:solidFill>
                      <a:prstDash val="solid"/>
                      <a:round/>
                      <a:headEnd type="none" w="sm" len="sm"/>
                      <a:tailEnd type="none" w="sm" len="sm"/>
                    </a:lnL>
                    <a:lnR w="12700" cap="flat" cmpd="sng" algn="ctr">
                      <a:solidFill>
                        <a:srgbClr val="4F81BD"/>
                      </a:solidFill>
                      <a:prstDash val="solid"/>
                      <a:round/>
                      <a:headEnd type="none" w="sm" len="sm"/>
                      <a:tailEnd type="none" w="sm" len="sm"/>
                    </a:lnR>
                    <a:lnT w="12700" cap="flat" cmpd="sng" algn="ctr">
                      <a:solidFill>
                        <a:srgbClr val="4F81BD"/>
                      </a:solidFill>
                      <a:prstDash val="solid"/>
                      <a:round/>
                      <a:headEnd type="none" w="sm" len="sm"/>
                      <a:tailEnd type="none" w="sm" len="sm"/>
                    </a:lnT>
                    <a:lnB w="12700" cap="flat" cmpd="sng" algn="ctr">
                      <a:solidFill>
                        <a:srgbClr val="4F81BD"/>
                      </a:solidFill>
                      <a:prstDash val="solid"/>
                      <a:round/>
                      <a:headEnd type="none" w="sm" len="sm"/>
                      <a:tailEnd type="none" w="sm" len="sm"/>
                    </a:lnB>
                    <a:solidFill>
                      <a:srgbClr val="D0D8E8"/>
                    </a:solidFill>
                  </a:tcPr>
                </a:tc>
                <a:tc>
                  <a:txBody>
                    <a:bodyPr/>
                    <a:lstStyle/>
                    <a:p>
                      <a:pPr lvl="0" algn="just"/>
                      <a:r>
                        <a:rPr lang="en-US" sz="200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Hina Afreen, Imran Sarwar Bajwa, “An IoT-Based Real-Time Intelligent Monitoring and Notification System of Cold Storage”. IEEE Access PP(99): 1-1. (Volume 9), ISSN: 2169-3536, (2021). </a:t>
                      </a:r>
                      <a:endParaRPr lang="en-IN" sz="200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endParaRPr>
                    </a:p>
                  </a:txBody>
                  <a:tcPr marL="91450" marR="91450" marT="34300" marB="34300">
                    <a:lnL w="12700" cap="flat" cmpd="sng" algn="ctr">
                      <a:solidFill>
                        <a:srgbClr val="4F81BD"/>
                      </a:solidFill>
                      <a:prstDash val="solid"/>
                      <a:round/>
                      <a:headEnd type="none" w="sm" len="sm"/>
                      <a:tailEnd type="none" w="sm" len="sm"/>
                    </a:lnL>
                    <a:lnR w="12700" cap="flat" cmpd="sng" algn="ctr">
                      <a:solidFill>
                        <a:srgbClr val="4F81BD"/>
                      </a:solidFill>
                      <a:prstDash val="solid"/>
                      <a:round/>
                      <a:headEnd type="none" w="sm" len="sm"/>
                      <a:tailEnd type="none" w="sm" len="sm"/>
                    </a:lnR>
                    <a:lnT w="12700" cap="flat" cmpd="sng" algn="ctr">
                      <a:solidFill>
                        <a:srgbClr val="4F81BD"/>
                      </a:solidFill>
                      <a:prstDash val="solid"/>
                      <a:round/>
                      <a:headEnd type="none" w="sm" len="sm"/>
                      <a:tailEnd type="none" w="sm" len="sm"/>
                    </a:lnT>
                    <a:lnB w="12700" cap="flat" cmpd="sng" algn="ctr">
                      <a:solidFill>
                        <a:srgbClr val="4F81BD"/>
                      </a:solidFill>
                      <a:prstDash val="solid"/>
                      <a:round/>
                      <a:headEnd type="none" w="sm" len="sm"/>
                      <a:tailEnd type="none" w="sm" len="sm"/>
                    </a:lnB>
                    <a:solidFill>
                      <a:srgbClr val="D0D8E8"/>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kern="1200" cap="none" dirty="0">
                          <a:solidFill>
                            <a:schemeClr val="dk1"/>
                          </a:solidFill>
                          <a:effectLst/>
                          <a:latin typeface="Times New Roman" panose="02020603050405020304" pitchFamily="18" charset="0"/>
                          <a:ea typeface="Times New Roman"/>
                          <a:cs typeface="Times New Roman" panose="02020603050405020304" pitchFamily="18" charset="0"/>
                          <a:sym typeface="Times New Roman"/>
                        </a:rPr>
                        <a:t>February 2021</a:t>
                      </a:r>
                      <a:endParaRPr sz="2000" b="0" i="0" u="none" strike="noStrike" kern="1200" cap="none" dirty="0">
                        <a:solidFill>
                          <a:schemeClr val="dk1"/>
                        </a:solidFill>
                        <a:effectLst/>
                        <a:latin typeface="Times New Roman" panose="02020603050405020304" pitchFamily="18" charset="0"/>
                        <a:ea typeface="Times New Roman"/>
                        <a:cs typeface="Times New Roman" panose="02020603050405020304" pitchFamily="18" charset="0"/>
                        <a:sym typeface="Times New Roman"/>
                      </a:endParaRPr>
                    </a:p>
                    <a:p>
                      <a:pPr marL="285750" marR="0" lvl="0" indent="-285750" algn="just" defTabSz="914400" rtl="0" eaLnBrk="1" fontAlgn="auto" latinLnBrk="0" hangingPunct="1">
                        <a:lnSpc>
                          <a:spcPct val="100000"/>
                        </a:lnSpc>
                        <a:spcBef>
                          <a:spcPts val="0"/>
                        </a:spcBef>
                        <a:spcAft>
                          <a:spcPts val="0"/>
                        </a:spcAft>
                        <a:buClr>
                          <a:srgbClr val="000000"/>
                        </a:buClr>
                        <a:buSzTx/>
                        <a:buFont typeface="Arial"/>
                        <a:buChar char="•"/>
                        <a:tabLst/>
                        <a:defRPr/>
                      </a:pPr>
                      <a:endParaRPr sz="2000" b="0" i="0" u="none" strike="noStrike" kern="1200" cap="none" dirty="0">
                        <a:solidFill>
                          <a:schemeClr val="dk1"/>
                        </a:solidFill>
                        <a:effectLst/>
                        <a:latin typeface="Times New Roman" panose="02020603050405020304" pitchFamily="18" charset="0"/>
                        <a:ea typeface="Times New Roman"/>
                        <a:cs typeface="Times New Roman" panose="02020603050405020304" pitchFamily="18" charset="0"/>
                        <a:sym typeface="Times New Roman"/>
                      </a:endParaRPr>
                    </a:p>
                  </a:txBody>
                  <a:tcPr marL="91450" marR="91450" marT="34300" marB="34300">
                    <a:lnL w="12700" cap="flat" cmpd="sng" algn="ctr">
                      <a:solidFill>
                        <a:srgbClr val="4F81BD"/>
                      </a:solidFill>
                      <a:prstDash val="solid"/>
                      <a:round/>
                      <a:headEnd type="none" w="sm" len="sm"/>
                      <a:tailEnd type="none" w="sm" len="sm"/>
                    </a:lnL>
                    <a:lnR w="12700" cap="flat" cmpd="sng" algn="ctr">
                      <a:solidFill>
                        <a:srgbClr val="4F81BD"/>
                      </a:solidFill>
                      <a:prstDash val="solid"/>
                      <a:round/>
                      <a:headEnd type="none" w="sm" len="sm"/>
                      <a:tailEnd type="none" w="sm" len="sm"/>
                    </a:lnR>
                    <a:lnT w="12700" cap="flat" cmpd="sng" algn="ctr">
                      <a:solidFill>
                        <a:srgbClr val="4F81BD"/>
                      </a:solidFill>
                      <a:prstDash val="solid"/>
                      <a:round/>
                      <a:headEnd type="none" w="sm" len="sm"/>
                      <a:tailEnd type="none" w="sm" len="sm"/>
                    </a:lnT>
                    <a:lnB w="12700" cap="flat" cmpd="sng" algn="ctr">
                      <a:solidFill>
                        <a:srgbClr val="4F81BD"/>
                      </a:solidFill>
                      <a:prstDash val="solid"/>
                      <a:round/>
                      <a:headEnd type="none" w="sm" len="sm"/>
                      <a:tailEnd type="none" w="sm" len="sm"/>
                    </a:lnB>
                    <a:solidFill>
                      <a:srgbClr val="D0D8E8"/>
                    </a:solidFill>
                  </a:tcPr>
                </a:tc>
                <a:tc>
                  <a:txBody>
                    <a:bodyPr/>
                    <a:lstStyle/>
                    <a:p>
                      <a:pPr marL="285750" marR="0" lvl="0" indent="-285750" algn="just" rtl="0">
                        <a:lnSpc>
                          <a:spcPct val="100000"/>
                        </a:lnSpc>
                        <a:spcBef>
                          <a:spcPts val="0"/>
                        </a:spcBef>
                        <a:spcAft>
                          <a:spcPts val="0"/>
                        </a:spcAft>
                        <a:buClr>
                          <a:srgbClr val="000000"/>
                        </a:buClr>
                        <a:buFont typeface="Arial"/>
                        <a:buChar char="•"/>
                      </a:pPr>
                      <a:r>
                        <a:rPr lang="en-IN" sz="200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Real-Time Monitoring</a:t>
                      </a:r>
                    </a:p>
                    <a:p>
                      <a:pPr marL="285750" marR="0" lvl="0" indent="-285750" algn="just" rtl="0">
                        <a:lnSpc>
                          <a:spcPct val="100000"/>
                        </a:lnSpc>
                        <a:spcBef>
                          <a:spcPts val="0"/>
                        </a:spcBef>
                        <a:spcAft>
                          <a:spcPts val="0"/>
                        </a:spcAft>
                        <a:buClr>
                          <a:srgbClr val="000000"/>
                        </a:buClr>
                        <a:buFont typeface="Arial"/>
                        <a:buChar char="•"/>
                      </a:pPr>
                      <a:r>
                        <a:rPr lang="en-IN" sz="200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Intelligent Notifications</a:t>
                      </a:r>
                    </a:p>
                    <a:p>
                      <a:pPr marL="285750" marR="0" lvl="0" indent="-285750" algn="just" rtl="0">
                        <a:lnSpc>
                          <a:spcPct val="100000"/>
                        </a:lnSpc>
                        <a:spcBef>
                          <a:spcPts val="0"/>
                        </a:spcBef>
                        <a:spcAft>
                          <a:spcPts val="0"/>
                        </a:spcAft>
                        <a:buClr>
                          <a:srgbClr val="000000"/>
                        </a:buClr>
                        <a:buFont typeface="Arial"/>
                        <a:buChar char="•"/>
                      </a:pPr>
                      <a:r>
                        <a:rPr lang="en-IN" sz="200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Data Analytics</a:t>
                      </a:r>
                    </a:p>
                    <a:p>
                      <a:pPr marL="285750" marR="0" lvl="0" indent="-285750" algn="just" rtl="0">
                        <a:lnSpc>
                          <a:spcPct val="100000"/>
                        </a:lnSpc>
                        <a:spcBef>
                          <a:spcPts val="0"/>
                        </a:spcBef>
                        <a:spcAft>
                          <a:spcPts val="0"/>
                        </a:spcAft>
                        <a:buClr>
                          <a:srgbClr val="000000"/>
                        </a:buClr>
                        <a:buFont typeface="Arial"/>
                        <a:buChar char="•"/>
                      </a:pPr>
                      <a:r>
                        <a:rPr lang="en-IN" sz="200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Energy Efficiency</a:t>
                      </a:r>
                    </a:p>
                    <a:p>
                      <a:pPr marL="285750" marR="0" lvl="0" indent="-285750" algn="just" rtl="0">
                        <a:lnSpc>
                          <a:spcPct val="100000"/>
                        </a:lnSpc>
                        <a:spcBef>
                          <a:spcPts val="0"/>
                        </a:spcBef>
                        <a:spcAft>
                          <a:spcPts val="0"/>
                        </a:spcAft>
                        <a:buClr>
                          <a:srgbClr val="000000"/>
                        </a:buClr>
                        <a:buFont typeface="Arial"/>
                        <a:buChar char="•"/>
                      </a:pPr>
                      <a:r>
                        <a:rPr lang="en-IN" sz="2000" b="0" i="0" u="none" strike="noStrike" kern="1200" cap="none" dirty="0">
                          <a:solidFill>
                            <a:schemeClr val="dk1"/>
                          </a:solidFill>
                          <a:effectLst/>
                          <a:latin typeface="Times New Roman" panose="02020603050405020304" pitchFamily="18" charset="0"/>
                          <a:ea typeface="Arial"/>
                          <a:cs typeface="Times New Roman" panose="02020603050405020304" pitchFamily="18" charset="0"/>
                          <a:sym typeface="Arial"/>
                        </a:rPr>
                        <a:t>User Accessibility</a:t>
                      </a:r>
                      <a:endParaRPr sz="2000" b="0" i="0" u="none" strike="noStrike" kern="1200" cap="none" dirty="0">
                        <a:solidFill>
                          <a:schemeClr val="dk1"/>
                        </a:solidFill>
                        <a:effectLst/>
                        <a:latin typeface="Times New Roman" panose="02020603050405020304" pitchFamily="18" charset="0"/>
                        <a:ea typeface="Times New Roman"/>
                        <a:cs typeface="Times New Roman" panose="02020603050405020304" pitchFamily="18" charset="0"/>
                        <a:sym typeface="Times New Roman"/>
                      </a:endParaRPr>
                    </a:p>
                  </a:txBody>
                  <a:tcPr marL="91450" marR="91450" marT="34300" marB="34300">
                    <a:lnL w="12700" cap="flat" cmpd="sng" algn="ctr">
                      <a:solidFill>
                        <a:srgbClr val="4F81BD"/>
                      </a:solidFill>
                      <a:prstDash val="solid"/>
                      <a:round/>
                      <a:headEnd type="none" w="sm" len="sm"/>
                      <a:tailEnd type="none" w="sm" len="sm"/>
                    </a:lnL>
                    <a:lnR w="12700" cap="flat" cmpd="sng" algn="ctr">
                      <a:solidFill>
                        <a:srgbClr val="4F81BD"/>
                      </a:solidFill>
                      <a:prstDash val="solid"/>
                      <a:round/>
                      <a:headEnd type="none" w="sm" len="sm"/>
                      <a:tailEnd type="none" w="sm" len="sm"/>
                    </a:lnR>
                    <a:lnT w="12700" cap="flat" cmpd="sng" algn="ctr">
                      <a:solidFill>
                        <a:srgbClr val="4F81BD"/>
                      </a:solidFill>
                      <a:prstDash val="solid"/>
                      <a:round/>
                      <a:headEnd type="none" w="sm" len="sm"/>
                      <a:tailEnd type="none" w="sm" len="sm"/>
                    </a:lnT>
                    <a:lnB w="12700" cap="flat" cmpd="sng" algn="ctr">
                      <a:solidFill>
                        <a:srgbClr val="4F81BD"/>
                      </a:solidFill>
                      <a:prstDash val="solid"/>
                      <a:round/>
                      <a:headEnd type="none" w="sm" len="sm"/>
                      <a:tailEnd type="none" w="sm" len="sm"/>
                    </a:lnB>
                    <a:solidFill>
                      <a:srgbClr val="D0D8E8"/>
                    </a:solidFill>
                  </a:tcPr>
                </a:tc>
                <a:tc>
                  <a:txBody>
                    <a:bodyPr/>
                    <a:lstStyle/>
                    <a:p>
                      <a:pPr marL="285750" marR="0" lvl="0" indent="-285750" algn="just" defTabSz="914400" rtl="0" eaLnBrk="1" fontAlgn="auto" latinLnBrk="0" hangingPunct="1">
                        <a:lnSpc>
                          <a:spcPct val="100000"/>
                        </a:lnSpc>
                        <a:spcBef>
                          <a:spcPts val="0"/>
                        </a:spcBef>
                        <a:spcAft>
                          <a:spcPts val="0"/>
                        </a:spcAft>
                        <a:buClr>
                          <a:srgbClr val="000000"/>
                        </a:buClr>
                        <a:buSzTx/>
                        <a:buFont typeface="Arial"/>
                        <a:buChar char="•"/>
                        <a:tabLst/>
                        <a:defRPr/>
                      </a:pPr>
                      <a:r>
                        <a:rPr lang="en-US" sz="2000" b="0" i="0" u="none" strike="noStrike" kern="1200" cap="none" dirty="0">
                          <a:solidFill>
                            <a:schemeClr val="dk1"/>
                          </a:solidFill>
                          <a:effectLst/>
                          <a:latin typeface="Times New Roman" panose="02020603050405020304" pitchFamily="18" charset="0"/>
                          <a:cs typeface="Times New Roman" panose="02020603050405020304" pitchFamily="18" charset="0"/>
                          <a:sym typeface="Arial"/>
                        </a:rPr>
                        <a:t>Use of API for alert system</a:t>
                      </a:r>
                    </a:p>
                    <a:p>
                      <a:pPr marL="457200" marR="0" lvl="0" indent="-228600" algn="l" rtl="0">
                        <a:lnSpc>
                          <a:spcPct val="100000"/>
                        </a:lnSpc>
                        <a:spcBef>
                          <a:spcPts val="0"/>
                        </a:spcBef>
                        <a:spcAft>
                          <a:spcPts val="0"/>
                        </a:spcAft>
                        <a:buNone/>
                      </a:pPr>
                      <a:endParaRPr sz="1600" dirty="0">
                        <a:latin typeface="Times New Roman"/>
                        <a:ea typeface="Times New Roman"/>
                        <a:cs typeface="Times New Roman"/>
                        <a:sym typeface="Times New Roman"/>
                      </a:endParaRPr>
                    </a:p>
                  </a:txBody>
                  <a:tcPr marL="91450" marR="91450" marT="34300" marB="34300">
                    <a:lnL w="12700" cap="flat" cmpd="sng" algn="ctr">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lgn="ctr">
                      <a:solidFill>
                        <a:srgbClr val="4F81BD"/>
                      </a:solidFill>
                      <a:prstDash val="solid"/>
                      <a:round/>
                      <a:headEnd type="none" w="sm" len="sm"/>
                      <a:tailEnd type="none" w="sm" len="sm"/>
                    </a:lnT>
                    <a:lnB w="12700" cap="flat" cmpd="sng" algn="ctr">
                      <a:solidFill>
                        <a:srgbClr val="4F81BD"/>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1380794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1574</Words>
  <Application>Microsoft Office PowerPoint</Application>
  <PresentationFormat>On-screen Show (4:3)</PresentationFormat>
  <Paragraphs>156</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Bookman Old Style</vt:lpstr>
      <vt:lpstr>Calibri</vt:lpstr>
      <vt:lpstr>Times New Roman</vt:lpstr>
      <vt:lpstr>Office Theme</vt:lpstr>
      <vt:lpstr>Nagar Yuvak Shikshan Sanstha’s Yeshwantrao Chavan College of Engineering (An Autonomous Institution affiliated to Rashtrasant Tukadoji Maharaj Nagpur University) (Accredited 'A++' Grade by NAAC)  DEPARTMENT  OF COMPUTER SCIENCE &amp; ENGINEERING</vt:lpstr>
      <vt:lpstr>CONTENTS</vt:lpstr>
      <vt:lpstr>Introduction</vt:lpstr>
      <vt:lpstr>Abstract</vt:lpstr>
      <vt:lpstr>Problem Statement</vt:lpstr>
      <vt:lpstr>Aims and Objectives</vt:lpstr>
      <vt:lpstr>Literature Review</vt:lpstr>
      <vt:lpstr>Literature Review</vt:lpstr>
      <vt:lpstr>Literature Review</vt:lpstr>
      <vt:lpstr>Literature Review</vt:lpstr>
      <vt:lpstr>Patent Search</vt:lpstr>
      <vt:lpstr>Methodology</vt:lpstr>
      <vt:lpstr>Methodology</vt:lpstr>
      <vt:lpstr>Methodology</vt:lpstr>
      <vt:lpstr>Methodology</vt:lpstr>
      <vt:lpstr>Results and Discussions</vt:lpstr>
      <vt:lpstr>Results and Discussions</vt:lpstr>
      <vt:lpstr>Conclusion and Future Scope</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Nagar Yuvak Shikshan Sanstha’s Yeshwantrao Chavan College of Engineering (An Autonomous Institution affiliated to Rashtrasant Tukadoji Maharaj Nagpur University) (Accredited 'A++' Grade by NAAC)  DEPARTMENT  OF COMPUTER SCIENCE &amp; ENGINEERING</dc:title>
  <cp:lastModifiedBy>Sankit Binkar</cp:lastModifiedBy>
  <cp:revision>3</cp:revision>
  <dcterms:modified xsi:type="dcterms:W3CDTF">2024-05-17T07:33:48Z</dcterms:modified>
</cp:coreProperties>
</file>