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68" r:id="rId3"/>
    <p:sldId id="257" r:id="rId4"/>
    <p:sldId id="258" r:id="rId5"/>
    <p:sldId id="287" r:id="rId6"/>
    <p:sldId id="289" r:id="rId7"/>
    <p:sldId id="260" r:id="rId8"/>
    <p:sldId id="291" r:id="rId9"/>
    <p:sldId id="270" r:id="rId10"/>
    <p:sldId id="293" r:id="rId11"/>
    <p:sldId id="298" r:id="rId12"/>
    <p:sldId id="295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CC3300"/>
    <a:srgbClr val="631D24"/>
    <a:srgbClr val="001800"/>
    <a:srgbClr val="008080"/>
    <a:srgbClr val="0033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4F2A0-E1D0-4747-98F3-6BD00FCA082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4DF90-409D-4A7A-9217-57019149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3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4DF90-409D-4A7A-9217-57019149A3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0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4A3F-A28C-4508-8769-48EB05C64A2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7-27F5-4DB4-8F38-B39F89C8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4A3F-A28C-4508-8769-48EB05C64A2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7-27F5-4DB4-8F38-B39F89C8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1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4A3F-A28C-4508-8769-48EB05C64A2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7-27F5-4DB4-8F38-B39F89C8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4A3F-A28C-4508-8769-48EB05C64A2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7-27F5-4DB4-8F38-B39F89C8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4A3F-A28C-4508-8769-48EB05C64A2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7-27F5-4DB4-8F38-B39F89C8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2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4A3F-A28C-4508-8769-48EB05C64A2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7-27F5-4DB4-8F38-B39F89C8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4A3F-A28C-4508-8769-48EB05C64A2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7-27F5-4DB4-8F38-B39F89C8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4A3F-A28C-4508-8769-48EB05C64A2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7-27F5-4DB4-8F38-B39F89C8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4A3F-A28C-4508-8769-48EB05C64A2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7-27F5-4DB4-8F38-B39F89C8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4A3F-A28C-4508-8769-48EB05C64A2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7-27F5-4DB4-8F38-B39F89C8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4A3F-A28C-4508-8769-48EB05C64A2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7-27F5-4DB4-8F38-B39F89C8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5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4A3F-A28C-4508-8769-48EB05C64A2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D177-27F5-4DB4-8F38-B39F89C8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9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pdemostore.com/embed?id=653608601151078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mailto:harshaldesai01@gmail.com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hyperlink" Target="https://www.linkedin.com/in/harshal-desai-863027147/" TargetMode="External"/><Relationship Id="rId2" Type="http://schemas.openxmlformats.org/officeDocument/2006/relationships/hyperlink" Target="https://www.linkedin.com/in/princenitjs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hyperlink" Target="mailto:rajlevel97@gmail.com" TargetMode="External"/><Relationship Id="rId4" Type="http://schemas.openxmlformats.org/officeDocument/2006/relationships/hyperlink" Target="mailto:prince11rajput@gmail.com" TargetMode="External"/><Relationship Id="rId9" Type="http://schemas.openxmlformats.org/officeDocument/2006/relationships/hyperlink" Target="https://www.linkedin.com/in/ritik-raj-67870817a/" TargetMode="Externa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35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" y="-15543"/>
            <a:ext cx="12192000" cy="6873543"/>
          </a:xfrm>
          <a:prstGeom prst="rect">
            <a:avLst/>
          </a:prstGeom>
          <a:solidFill>
            <a:schemeClr val="dk1">
              <a:alpha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45650" y="1284472"/>
            <a:ext cx="8436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5400" dirty="0" smtClean="0">
                <a:solidFill>
                  <a:schemeClr val="bg1"/>
                </a:solidFill>
              </a:rPr>
              <a:t>     Lowe’s Campus Hackathon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0430" y="5273964"/>
            <a:ext cx="12212430" cy="1603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97380" y="5273964"/>
            <a:ext cx="6003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Team Ragnarok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31062" y="6109407"/>
            <a:ext cx="25362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NIT Jamshedpur</a:t>
            </a:r>
            <a:endParaRPr lang="en-US" sz="28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049814" y="6120503"/>
            <a:ext cx="498767" cy="20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1416145" y="146020"/>
            <a:ext cx="609600" cy="5744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8227178" y="5282139"/>
            <a:ext cx="3674059" cy="1126837"/>
          </a:xfrm>
          <a:prstGeom prst="roundRect">
            <a:avLst/>
          </a:prstGeom>
          <a:solidFill>
            <a:schemeClr val="tx2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244606" y="5280190"/>
            <a:ext cx="3674059" cy="1126837"/>
          </a:xfrm>
          <a:prstGeom prst="roundRect">
            <a:avLst/>
          </a:prstGeom>
          <a:solidFill>
            <a:schemeClr val="tx2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5794" y="5280190"/>
            <a:ext cx="3674059" cy="1126837"/>
          </a:xfrm>
          <a:prstGeom prst="roundRect">
            <a:avLst/>
          </a:prstGeom>
          <a:solidFill>
            <a:schemeClr val="tx2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00" y="2401779"/>
            <a:ext cx="691747" cy="69174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79043" y="3030904"/>
            <a:ext cx="22832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Capturing</a:t>
            </a:r>
            <a:endParaRPr lang="en-US" sz="2400" b="1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58219" y="3020118"/>
            <a:ext cx="1471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Versatility</a:t>
            </a:r>
            <a:endParaRPr lang="en-US" sz="2400" b="1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43613" y="3021940"/>
            <a:ext cx="25954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Indoor Positioning </a:t>
            </a:r>
            <a:endParaRPr lang="en-US" sz="2400" b="1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6838" y="3465244"/>
            <a:ext cx="372897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i="1" dirty="0">
                <a:ln w="0"/>
              </a:rPr>
              <a:t> </a:t>
            </a:r>
            <a:r>
              <a:rPr lang="en-US" i="1" dirty="0" smtClean="0">
                <a:ln w="0"/>
                <a:solidFill>
                  <a:schemeClr val="bg2">
                    <a:lumMod val="10000"/>
                  </a:schemeClr>
                </a:solidFill>
              </a:rPr>
              <a:t>Thumbnails </a:t>
            </a:r>
            <a:r>
              <a:rPr lang="en-US" i="1" dirty="0">
                <a:ln w="0"/>
                <a:solidFill>
                  <a:schemeClr val="bg2">
                    <a:lumMod val="10000"/>
                  </a:schemeClr>
                </a:solidFill>
              </a:rPr>
              <a:t>were </a:t>
            </a:r>
            <a:r>
              <a:rPr lang="en-US" i="1" dirty="0" smtClean="0">
                <a:ln w="0"/>
                <a:solidFill>
                  <a:schemeClr val="bg2">
                    <a:lumMod val="10000"/>
                  </a:schemeClr>
                </a:solidFill>
              </a:rPr>
              <a:t>getting loaded after capturing image &amp; image Orientation was changing </a:t>
            </a:r>
            <a:r>
              <a:rPr lang="en-US" i="1" dirty="0">
                <a:ln w="0"/>
                <a:solidFill>
                  <a:schemeClr val="bg2">
                    <a:lumMod val="10000"/>
                  </a:schemeClr>
                </a:solidFill>
              </a:rPr>
              <a:t>with devices</a:t>
            </a:r>
            <a:r>
              <a:rPr lang="en-US" i="1" dirty="0" smtClean="0">
                <a:ln w="0"/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ctr"/>
            <a:endParaRPr lang="en-US" dirty="0">
              <a:ln w="0"/>
            </a:endParaRPr>
          </a:p>
          <a:p>
            <a:pPr algn="ctr"/>
            <a:endParaRPr lang="en-US" dirty="0" smtClean="0">
              <a:ln w="0"/>
              <a:solidFill>
                <a:schemeClr val="bg1"/>
              </a:solidFill>
            </a:endParaRPr>
          </a:p>
          <a:p>
            <a:pPr algn="ctr"/>
            <a:endParaRPr lang="en-US" dirty="0" smtClean="0">
              <a:ln w="0"/>
              <a:solidFill>
                <a:schemeClr val="bg1"/>
              </a:solidFill>
            </a:endParaRPr>
          </a:p>
          <a:p>
            <a:pPr algn="ctr"/>
            <a:endParaRPr lang="en-US" dirty="0" smtClean="0">
              <a:ln w="0"/>
              <a:solidFill>
                <a:schemeClr val="bg1"/>
              </a:solidFill>
            </a:endParaRPr>
          </a:p>
          <a:p>
            <a:pPr algn="ctr"/>
            <a:r>
              <a:rPr lang="en-US" dirty="0" smtClean="0"/>
              <a:t>We </a:t>
            </a:r>
            <a:r>
              <a:rPr lang="en-US" dirty="0"/>
              <a:t>stored the images in internal memory of device &amp; loaded it by changing its Bitmap orientation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4321" y="3457615"/>
            <a:ext cx="350672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i="1" dirty="0" smtClean="0">
                <a:ln w="0"/>
                <a:solidFill>
                  <a:schemeClr val="bg2">
                    <a:lumMod val="10000"/>
                  </a:schemeClr>
                </a:solidFill>
              </a:rPr>
              <a:t>Available solutions required </a:t>
            </a:r>
            <a:r>
              <a:rPr lang="en-US" i="1" dirty="0">
                <a:ln w="0"/>
                <a:solidFill>
                  <a:schemeClr val="bg2">
                    <a:lumMod val="10000"/>
                  </a:schemeClr>
                </a:solidFill>
              </a:rPr>
              <a:t>to install huge no. of </a:t>
            </a:r>
            <a:r>
              <a:rPr lang="en-US" i="1" dirty="0" smtClean="0">
                <a:ln w="0"/>
                <a:solidFill>
                  <a:schemeClr val="bg2">
                    <a:lumMod val="10000"/>
                  </a:schemeClr>
                </a:solidFill>
              </a:rPr>
              <a:t>Sensors </a:t>
            </a:r>
            <a:r>
              <a:rPr lang="en-US" i="1" dirty="0">
                <a:ln w="0"/>
                <a:solidFill>
                  <a:schemeClr val="bg2">
                    <a:lumMod val="10000"/>
                  </a:schemeClr>
                </a:solidFill>
              </a:rPr>
              <a:t>and C</a:t>
            </a:r>
            <a:r>
              <a:rPr lang="en-US" i="1" dirty="0" smtClean="0">
                <a:ln w="0"/>
                <a:solidFill>
                  <a:schemeClr val="bg2">
                    <a:lumMod val="10000"/>
                  </a:schemeClr>
                </a:solidFill>
              </a:rPr>
              <a:t>ameras in the Store: Not feasible</a:t>
            </a:r>
            <a:endParaRPr lang="en-US" i="1" dirty="0">
              <a:ln w="0"/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ln w="0"/>
            </a:endParaRPr>
          </a:p>
          <a:p>
            <a:pPr algn="ctr"/>
            <a:endParaRPr lang="en-US" dirty="0" smtClean="0">
              <a:ln w="0"/>
            </a:endParaRPr>
          </a:p>
          <a:p>
            <a:pPr algn="ctr"/>
            <a:endParaRPr lang="en-US" dirty="0" smtClean="0">
              <a:ln w="0"/>
            </a:endParaRPr>
          </a:p>
          <a:p>
            <a:pPr algn="ctr"/>
            <a:endParaRPr lang="en-US" dirty="0" smtClean="0">
              <a:ln w="0"/>
            </a:endParaRPr>
          </a:p>
          <a:p>
            <a:pPr algn="ctr"/>
            <a:r>
              <a:rPr lang="en-US" dirty="0" smtClean="0">
                <a:ln w="0"/>
              </a:rPr>
              <a:t>We did some research and found </a:t>
            </a:r>
            <a:r>
              <a:rPr lang="en-US" dirty="0">
                <a:ln w="0"/>
              </a:rPr>
              <a:t>Google's Indoor </a:t>
            </a:r>
            <a:r>
              <a:rPr lang="en-US" dirty="0" smtClean="0">
                <a:ln w="0"/>
              </a:rPr>
              <a:t>Map </a:t>
            </a:r>
            <a:r>
              <a:rPr lang="en-US" dirty="0">
                <a:ln w="0"/>
              </a:rPr>
              <a:t>API. </a:t>
            </a:r>
            <a:endParaRPr lang="en-US" b="0" cap="none" spc="0" dirty="0">
              <a:ln w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83418" y="3406893"/>
            <a:ext cx="368943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i="1" dirty="0">
                <a:ln w="0"/>
                <a:solidFill>
                  <a:schemeClr val="bg2">
                    <a:lumMod val="10000"/>
                  </a:schemeClr>
                </a:solidFill>
              </a:rPr>
              <a:t> Customizing the app a/c to </a:t>
            </a:r>
            <a:r>
              <a:rPr lang="en-US" i="1" dirty="0" smtClean="0">
                <a:ln w="0"/>
                <a:solidFill>
                  <a:schemeClr val="bg2">
                    <a:lumMod val="10000"/>
                  </a:schemeClr>
                </a:solidFill>
              </a:rPr>
              <a:t>Lowe’s </a:t>
            </a:r>
            <a:r>
              <a:rPr lang="en-US" i="1" dirty="0">
                <a:ln w="0"/>
                <a:solidFill>
                  <a:schemeClr val="bg2">
                    <a:lumMod val="10000"/>
                  </a:schemeClr>
                </a:solidFill>
              </a:rPr>
              <a:t>store was a challenge, like - </a:t>
            </a:r>
            <a:r>
              <a:rPr lang="en-US" i="1" dirty="0" smtClean="0">
                <a:ln w="0"/>
                <a:solidFill>
                  <a:schemeClr val="bg2">
                    <a:lumMod val="10000"/>
                  </a:schemeClr>
                </a:solidFill>
              </a:rPr>
              <a:t>how </a:t>
            </a:r>
            <a:r>
              <a:rPr lang="en-US" i="1" dirty="0">
                <a:ln w="0"/>
                <a:solidFill>
                  <a:schemeClr val="bg2">
                    <a:lumMod val="10000"/>
                  </a:schemeClr>
                </a:solidFill>
              </a:rPr>
              <a:t>shelves are </a:t>
            </a:r>
            <a:r>
              <a:rPr lang="en-US" i="1" dirty="0" smtClean="0">
                <a:ln w="0"/>
                <a:solidFill>
                  <a:schemeClr val="bg2">
                    <a:lumMod val="10000"/>
                  </a:schemeClr>
                </a:solidFill>
              </a:rPr>
              <a:t>arranged, </a:t>
            </a:r>
            <a:r>
              <a:rPr lang="en-US" i="1" dirty="0">
                <a:ln w="0"/>
                <a:solidFill>
                  <a:schemeClr val="bg2">
                    <a:lumMod val="10000"/>
                  </a:schemeClr>
                </a:solidFill>
              </a:rPr>
              <a:t>how is the paths to shelves are connected, </a:t>
            </a:r>
            <a:r>
              <a:rPr lang="en-US" i="1" dirty="0" smtClean="0">
                <a:ln w="0"/>
                <a:solidFill>
                  <a:schemeClr val="bg2">
                    <a:lumMod val="10000"/>
                  </a:schemeClr>
                </a:solidFill>
              </a:rPr>
              <a:t>etc.</a:t>
            </a:r>
            <a:endParaRPr lang="en-US" dirty="0" smtClean="0">
              <a:ln w="0"/>
            </a:endParaRPr>
          </a:p>
          <a:p>
            <a:pPr algn="ctr"/>
            <a:endParaRPr lang="en-US" dirty="0" smtClean="0">
              <a:ln w="0"/>
            </a:endParaRPr>
          </a:p>
          <a:p>
            <a:pPr algn="ctr"/>
            <a:endParaRPr lang="en-US" dirty="0" smtClean="0">
              <a:ln w="0"/>
            </a:endParaRPr>
          </a:p>
          <a:p>
            <a:pPr algn="ctr"/>
            <a:endParaRPr lang="en-US" dirty="0" smtClean="0">
              <a:ln w="0"/>
            </a:endParaRPr>
          </a:p>
          <a:p>
            <a:pPr algn="ctr"/>
            <a:r>
              <a:rPr lang="en-US" dirty="0" smtClean="0">
                <a:ln w="0"/>
              </a:rPr>
              <a:t>We developed a generalized solution which can be customized easily for any Store</a:t>
            </a:r>
            <a:endParaRPr lang="en-US" b="0" cap="none" spc="0" dirty="0">
              <a:ln w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16214"/>
            <a:ext cx="12192000" cy="19581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03177" y="237300"/>
            <a:ext cx="5076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 Faced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25717" y="1080423"/>
            <a:ext cx="72930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 faced and tackled the following </a:t>
            </a:r>
            <a:r>
              <a:rPr lang="en-US" b="0" cap="none" spc="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 while working on this project</a:t>
            </a:r>
            <a:endParaRPr lang="en-US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899046" y="1586029"/>
            <a:ext cx="498767" cy="202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1804990" y="4613879"/>
            <a:ext cx="572666" cy="44835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5772000" y="4635137"/>
            <a:ext cx="572666" cy="44835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9707825" y="4613879"/>
            <a:ext cx="572666" cy="44835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40" y="2392449"/>
            <a:ext cx="759406" cy="759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345" y="2401779"/>
            <a:ext cx="461589" cy="461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049" y="2557152"/>
            <a:ext cx="977554" cy="46478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1416145" y="146020"/>
            <a:ext cx="609600" cy="5744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8320" y="18808"/>
            <a:ext cx="50159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</a:t>
            </a:r>
            <a:r>
              <a:rPr lang="en-US" sz="5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Proposals</a:t>
            </a:r>
          </a:p>
          <a:p>
            <a:pPr algn="ctr"/>
            <a:endParaRPr lang="en-US" sz="5400" b="1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1946" y="1971123"/>
            <a:ext cx="26352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Search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91946" y="4142491"/>
            <a:ext cx="29942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Trie Data Structure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9677" y="1971123"/>
            <a:ext cx="39444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/>
              <a:t>Recommendation system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3517" y="4142491"/>
            <a:ext cx="30298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/>
              <a:t>Augmented Reality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8727" y="2359766"/>
            <a:ext cx="35966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" lvl="0">
              <a:buSzPts val="1800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Items Recommendation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user’s past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purchases using Machine Learning.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4297" y="2368224"/>
            <a:ext cx="33323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">
              <a:buSzPts val="180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Semantic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 search using </a:t>
            </a:r>
            <a:r>
              <a:rPr lang="en-US" dirty="0"/>
              <a:t>Natural Language Processing</a:t>
            </a:r>
          </a:p>
          <a:p>
            <a:pPr marL="114300" lvl="0">
              <a:buSzPts val="1800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Deep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3515" y="4540909"/>
            <a:ext cx="38951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" lvl="0">
              <a:buSzPts val="180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Augmented Reality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based navigation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inside the store to visualize the items Physically.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0800000" flipV="1">
            <a:off x="7864937" y="4542600"/>
            <a:ext cx="33295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Improved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efficiency for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large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Scale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 (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 complexity - O(log n)).</a:t>
            </a:r>
            <a:endParaRPr lang="en-US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936898" y="905251"/>
            <a:ext cx="498767" cy="20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04" y="2053665"/>
            <a:ext cx="729873" cy="8813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99" y="2020388"/>
            <a:ext cx="818647" cy="9479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39" y="4255995"/>
            <a:ext cx="785111" cy="12195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2" y="4255995"/>
            <a:ext cx="799960" cy="79996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11416145" y="146020"/>
            <a:ext cx="609600" cy="5744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22094" y="2465896"/>
            <a:ext cx="25478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49" y="1009705"/>
            <a:ext cx="1503150" cy="144912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1416145" y="146020"/>
            <a:ext cx="609600" cy="5744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" name="Rectangle 1">
            <a:hlinkClick r:id="rId4"/>
          </p:cNvPr>
          <p:cNvSpPr/>
          <p:nvPr/>
        </p:nvSpPr>
        <p:spPr>
          <a:xfrm>
            <a:off x="0" y="4495953"/>
            <a:ext cx="12192000" cy="241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75179" y="4374192"/>
            <a:ext cx="1903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  <a:endParaRPr lang="en-US" sz="5400" b="1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9735" y="5859350"/>
            <a:ext cx="74739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hlinkClick r:id="rId4"/>
              </a:rPr>
              <a:t>www.appdemostore.com/embed?id=6536086011510784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196" y="5404046"/>
            <a:ext cx="98070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Please install the given apk file in the deliverables or visit the below 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 for Prototype Demo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777334" y="5201243"/>
            <a:ext cx="498767" cy="20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4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75" y="1313516"/>
            <a:ext cx="4565650" cy="5327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11268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74239" y="15137"/>
            <a:ext cx="3397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823527" y="938467"/>
            <a:ext cx="498767" cy="202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416145" y="146020"/>
            <a:ext cx="609600" cy="5744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1479" y="101600"/>
            <a:ext cx="2963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Team</a:t>
            </a:r>
            <a:endParaRPr lang="en-US" sz="5400" b="1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4353" y="4138338"/>
            <a:ext cx="18917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Prince Kumar</a:t>
            </a:r>
            <a:endParaRPr lang="en-US" sz="24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8893" y="4148847"/>
            <a:ext cx="12362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Ritik Raj</a:t>
            </a:r>
            <a:endParaRPr lang="en-US" sz="24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73300" y="4154055"/>
            <a:ext cx="19217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Harshal Desai</a:t>
            </a:r>
            <a:endParaRPr lang="en-US" sz="24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58981" y="4555803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NIT </a:t>
            </a:r>
            <a:r>
              <a:rPr lang="e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Jamshedpur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2641" y="4557079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NIT </a:t>
            </a:r>
            <a:r>
              <a:rPr lang="e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Jamshedpur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571596" y="4555803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NIT </a:t>
            </a:r>
            <a:r>
              <a:rPr lang="e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Jamshedpur</a:t>
            </a:r>
            <a:endParaRPr lang="en-US" dirty="0"/>
          </a:p>
        </p:txBody>
      </p:sp>
      <p:pic>
        <p:nvPicPr>
          <p:cNvPr id="19" name="Picture 18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18" y="5019562"/>
            <a:ext cx="488808" cy="491413"/>
          </a:xfrm>
          <a:prstGeom prst="rect">
            <a:avLst/>
          </a:prstGeom>
        </p:spPr>
      </p:pic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37" y="5041475"/>
            <a:ext cx="427087" cy="435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" b="1916"/>
          <a:stretch/>
        </p:blipFill>
        <p:spPr>
          <a:xfrm>
            <a:off x="8239969" y="1646396"/>
            <a:ext cx="2388409" cy="2388409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r="1111"/>
          <a:stretch/>
        </p:blipFill>
        <p:spPr>
          <a:xfrm>
            <a:off x="5066577" y="1589524"/>
            <a:ext cx="2483562" cy="2483562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t="995" r="6079" b="1"/>
          <a:stretch/>
        </p:blipFill>
        <p:spPr>
          <a:xfrm>
            <a:off x="1758801" y="1607127"/>
            <a:ext cx="2449595" cy="2449595"/>
          </a:xfrm>
          <a:prstGeom prst="ellipse">
            <a:avLst/>
          </a:prstGeom>
        </p:spPr>
      </p:pic>
      <p:pic>
        <p:nvPicPr>
          <p:cNvPr id="25" name="Picture 24">
            <a:hlinkClick r:id="rId9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73" y="5041475"/>
            <a:ext cx="493685" cy="469500"/>
          </a:xfrm>
          <a:prstGeom prst="rect">
            <a:avLst/>
          </a:prstGeom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97" y="5041475"/>
            <a:ext cx="441967" cy="435215"/>
          </a:xfrm>
          <a:prstGeom prst="rect">
            <a:avLst/>
          </a:prstGeom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564" y="5017469"/>
            <a:ext cx="502608" cy="459222"/>
          </a:xfrm>
          <a:prstGeom prst="rect">
            <a:avLst/>
          </a:prstGeom>
        </p:spPr>
      </p:pic>
      <p:pic>
        <p:nvPicPr>
          <p:cNvPr id="28" name="Picture 27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984" y="5021357"/>
            <a:ext cx="403872" cy="43521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5837383"/>
            <a:ext cx="12192000" cy="10206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34939" y="6074655"/>
            <a:ext cx="27368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Ragnarok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053974" y="947102"/>
            <a:ext cx="498767" cy="20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1416145" y="146020"/>
            <a:ext cx="609600" cy="5744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531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64" y="1302328"/>
            <a:ext cx="7222837" cy="50430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72183" y="8051"/>
            <a:ext cx="3300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5400" b="1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1302328"/>
            <a:ext cx="4969165" cy="5043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9055" y="3050852"/>
            <a:ext cx="434598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Build a solution to help the customers find products in the store and help them navigate to the corresponding aisle/shelf. If there is a shopping list, provide the best shopping trip to complete the purchases</a:t>
            </a:r>
            <a:endParaRPr lang="en-US" sz="2000" b="1" dirty="0">
              <a:ln w="0"/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055" y="1911228"/>
            <a:ext cx="210333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</a:p>
          <a:p>
            <a:r>
              <a:rPr lang="en-US" sz="2800" b="1" cap="none" spc="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Statement: 3</a:t>
            </a:r>
            <a:endParaRPr lang="en-US" sz="28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873253" y="959090"/>
            <a:ext cx="498767" cy="20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1416145" y="146020"/>
            <a:ext cx="609600" cy="5744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23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4133" y="61671"/>
            <a:ext cx="5917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Solution</a:t>
            </a:r>
            <a:endParaRPr lang="en-US" sz="5400" b="1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8789" y="4332775"/>
            <a:ext cx="157184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Search</a:t>
            </a:r>
            <a:endParaRPr lang="en-US" sz="2200" b="1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3123" y="4340006"/>
            <a:ext cx="2337499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 Shopping List</a:t>
            </a:r>
            <a:endParaRPr lang="en-US" sz="2200" b="1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08261" y="4340006"/>
            <a:ext cx="334225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22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Shelf Location</a:t>
            </a:r>
            <a:endParaRPr lang="en-US" sz="22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98079" y="4679870"/>
            <a:ext cx="28883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" lvl="0" algn="ctr">
              <a:buSzPts val="1800"/>
            </a:pPr>
            <a:r>
              <a:rPr lang="en-US" sz="1600" dirty="0" smtClean="0"/>
              <a:t>Find the Shelf location of Items in no time using its name, category or description.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901651" y="4679870"/>
            <a:ext cx="375547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" lvl="0" algn="ctr">
              <a:buSzPts val="1800"/>
            </a:pPr>
            <a:r>
              <a:rPr lang="en-US" sz="1600" dirty="0" smtClean="0"/>
              <a:t>Navigate to the required Shelf using Voice assistant and Integrated Shopping List for better Shopping Experience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 rot="10800000" flipV="1">
            <a:off x="613034" y="4679870"/>
            <a:ext cx="332812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1600" dirty="0" smtClean="0"/>
              <a:t>User can take an image of Handwritten Shopping List and the app will extract all the items present in the list.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01" y="3661628"/>
            <a:ext cx="708073" cy="6765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13" y="3656251"/>
            <a:ext cx="676524" cy="67652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0" y="1349520"/>
            <a:ext cx="12192000" cy="20042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12970" y="2083080"/>
            <a:ext cx="31660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2800" b="1" dirty="0" smtClean="0">
                <a:solidFill>
                  <a:schemeClr val="bg1"/>
                </a:solidFill>
              </a:rPr>
              <a:t>Android Application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4924" y="2551159"/>
            <a:ext cx="1091462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" lvl="0" algn="ctr">
              <a:buSzPts val="1800"/>
            </a:pP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We </a:t>
            </a:r>
            <a:r>
              <a:rPr 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developed an Android app with user-friendly UI &amp; UX which solves all the challenges stated in Problem Statement like Finding Item’s Shelf location, Providing Shopping Trip and many more.</a:t>
            </a: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63" y="1421226"/>
            <a:ext cx="708074" cy="70807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5873253" y="959090"/>
            <a:ext cx="498767" cy="20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719" y="3739066"/>
            <a:ext cx="605344" cy="605344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11416145" y="146020"/>
            <a:ext cx="609600" cy="5744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37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72704" y="2956104"/>
            <a:ext cx="2410837" cy="31121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2704" y="2957705"/>
            <a:ext cx="2420887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Scanning Shopping List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387" y="3839419"/>
            <a:ext cx="252459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" lvl="0" algn="ctr">
              <a:buSzPts val="1800"/>
            </a:pPr>
            <a:r>
              <a:rPr lang="en-US" sz="1600" dirty="0"/>
              <a:t>To extract items from a </a:t>
            </a:r>
            <a:r>
              <a:rPr lang="en-US" sz="1600" dirty="0" smtClean="0"/>
              <a:t>Image based Shopping list</a:t>
            </a:r>
            <a:r>
              <a:rPr lang="en-US" sz="1600" dirty="0"/>
              <a:t>, Optical Character </a:t>
            </a:r>
            <a:r>
              <a:rPr lang="en-US" sz="1600" dirty="0" smtClean="0"/>
              <a:t>Recognition </a:t>
            </a:r>
            <a:r>
              <a:rPr lang="en-US" sz="1600" dirty="0"/>
              <a:t>is </a:t>
            </a:r>
            <a:r>
              <a:rPr lang="en-US" sz="1600" dirty="0" smtClean="0"/>
              <a:t>used </a:t>
            </a:r>
            <a:r>
              <a:rPr lang="en-US" sz="1600" dirty="0"/>
              <a:t>to convert text images to machine encoded text.</a:t>
            </a:r>
          </a:p>
          <a:p>
            <a:pPr marL="114300" lvl="0" algn="ctr">
              <a:buSzPts val="1800"/>
            </a:pPr>
            <a:endParaRPr lang="en-US" sz="1600" dirty="0" smtClean="0"/>
          </a:p>
          <a:p>
            <a:pPr marL="114300" lvl="0" algn="ctr">
              <a:buSzPts val="1800"/>
            </a:pPr>
            <a:endParaRPr lang="en-US" sz="1600" dirty="0"/>
          </a:p>
          <a:p>
            <a:pPr marL="114300" lvl="0" algn="ctr">
              <a:buSzPts val="1800"/>
            </a:pPr>
            <a:endParaRPr lang="en-US" sz="1600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3221572" y="2956104"/>
            <a:ext cx="2660864" cy="31325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21572" y="2956104"/>
            <a:ext cx="2660864" cy="70788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2000" dirty="0" smtClean="0">
                <a:solidFill>
                  <a:schemeClr val="bg1"/>
                </a:solidFill>
              </a:rPr>
              <a:t>Searching Item’s Shelf location &amp; availabilty</a:t>
            </a:r>
            <a:endParaRPr lang="en-US" sz="20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56132" y="3836511"/>
            <a:ext cx="2519689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" lvl="0" algn="ctr">
              <a:buSzPts val="1800"/>
            </a:pPr>
            <a:r>
              <a:rPr lang="en-US" sz="1600" dirty="0"/>
              <a:t>To enable the user to search items using its name, category or description, pattern matching is heavily used. So, we used the most efficient algorithm, KMP (time complexity - O(n))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27163" y="2956105"/>
            <a:ext cx="2527317" cy="31275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25309" y="2938702"/>
            <a:ext cx="2538459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Locating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items 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inside the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136359" y="2969832"/>
            <a:ext cx="2641919" cy="3144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27071" y="2929225"/>
            <a:ext cx="2651208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Shopping Trip &amp; Voice Navigation</a:t>
            </a:r>
            <a:endParaRPr lang="en-US" sz="20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194433" y="3836511"/>
            <a:ext cx="251968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" algn="ctr">
              <a:buSzPts val="1800"/>
            </a:pPr>
            <a:r>
              <a:rPr lang="en-US" sz="1600" dirty="0"/>
              <a:t>To visualize the location of each shelf, (in each floor) in the store, shelf coordinates are marked in the Google Indoor Map of the store by the owner.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060104" y="3696190"/>
            <a:ext cx="27416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" lvl="0">
              <a:buSzPts val="1800"/>
            </a:pPr>
            <a:r>
              <a:rPr lang="en-US" sz="1600" dirty="0"/>
              <a:t>Optimal and </a:t>
            </a:r>
            <a:r>
              <a:rPr lang="en-US" sz="1600" dirty="0" smtClean="0"/>
              <a:t>Seamless </a:t>
            </a:r>
            <a:r>
              <a:rPr lang="en-US" sz="1600" dirty="0"/>
              <a:t>shopping experience due to voice navigation system (used TextToSpeech class in java) and smartly sorted list, a/c to items' weight, size, floors, shelfs (implemented by </a:t>
            </a:r>
            <a:r>
              <a:rPr lang="en-US" sz="1600" dirty="0" smtClean="0"/>
              <a:t>Hash Map </a:t>
            </a:r>
            <a:r>
              <a:rPr lang="en-US" sz="1600" dirty="0"/>
              <a:t>and comparator functions in java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12192000" cy="13762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13146" y="109590"/>
            <a:ext cx="5550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</a:t>
            </a:r>
            <a:r>
              <a:rPr lang="en-US" sz="5400" b="1" cap="none" spc="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  <a:endParaRPr lang="en-US" sz="54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846616" y="1050323"/>
            <a:ext cx="498767" cy="202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202118" y="1752096"/>
            <a:ext cx="914400" cy="886691"/>
          </a:xfrm>
          <a:prstGeom prst="ellipse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90" y="1911054"/>
            <a:ext cx="573656" cy="573656"/>
          </a:xfrm>
          <a:prstGeom prst="rect">
            <a:avLst/>
          </a:prstGeom>
        </p:spPr>
      </p:pic>
      <p:sp>
        <p:nvSpPr>
          <p:cNvPr id="60" name="Oval 59"/>
          <p:cNvSpPr/>
          <p:nvPr/>
        </p:nvSpPr>
        <p:spPr>
          <a:xfrm>
            <a:off x="4094804" y="1754563"/>
            <a:ext cx="914400" cy="886691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5176" y="1911054"/>
            <a:ext cx="573656" cy="573656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7080176" y="1754564"/>
            <a:ext cx="914400" cy="886691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21" y="1911054"/>
            <a:ext cx="573710" cy="573710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9990830" y="1754563"/>
            <a:ext cx="914400" cy="886691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166789" y="2159186"/>
            <a:ext cx="1772630" cy="18453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5094100" y="2166160"/>
            <a:ext cx="1881452" cy="1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051977" y="2166160"/>
            <a:ext cx="1881452" cy="1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491" y="1911054"/>
            <a:ext cx="573656" cy="573656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11416145" y="146020"/>
            <a:ext cx="609600" cy="5744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D04AF1-DBF3-4BF1-B8A9-A443260F1462}"/>
              </a:ext>
            </a:extLst>
          </p:cNvPr>
          <p:cNvSpPr/>
          <p:nvPr/>
        </p:nvSpPr>
        <p:spPr>
          <a:xfrm>
            <a:off x="251691" y="1002504"/>
            <a:ext cx="2607733" cy="116275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Search Item’s Location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3161AA-78BC-4223-B3C1-5330BF17D3BE}"/>
              </a:ext>
            </a:extLst>
          </p:cNvPr>
          <p:cNvSpPr/>
          <p:nvPr/>
        </p:nvSpPr>
        <p:spPr>
          <a:xfrm>
            <a:off x="9059092" y="3007030"/>
            <a:ext cx="2668414" cy="1548967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Final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Shopping List</a:t>
            </a:r>
            <a:endParaRPr lang="en-US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20B5D8-FC9E-4EEF-B124-31A2D10248FD}"/>
              </a:ext>
            </a:extLst>
          </p:cNvPr>
          <p:cNvSpPr/>
          <p:nvPr/>
        </p:nvSpPr>
        <p:spPr>
          <a:xfrm>
            <a:off x="251692" y="5453819"/>
            <a:ext cx="2607733" cy="116275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Handwritten Shopping List</a:t>
            </a:r>
            <a:endParaRPr lang="en-US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2A3AF55-19A2-40B4-B5C3-1B6133D4286F}"/>
              </a:ext>
            </a:extLst>
          </p:cNvPr>
          <p:cNvSpPr/>
          <p:nvPr/>
        </p:nvSpPr>
        <p:spPr>
          <a:xfrm rot="16200000">
            <a:off x="2975283" y="1342429"/>
            <a:ext cx="630183" cy="575992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D92776A-2DD3-4A80-9E97-76ADD08A276F}"/>
              </a:ext>
            </a:extLst>
          </p:cNvPr>
          <p:cNvSpPr/>
          <p:nvPr/>
        </p:nvSpPr>
        <p:spPr>
          <a:xfrm rot="16200000">
            <a:off x="3001752" y="5721381"/>
            <a:ext cx="630183" cy="62892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627501" y="1030575"/>
            <a:ext cx="1884218" cy="47208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Input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627501" y="1617428"/>
            <a:ext cx="1884218" cy="449688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 Input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743462" y="923691"/>
            <a:ext cx="3108499" cy="130927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Searched using KMP String Matching Algorithm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0095720" y="2343997"/>
            <a:ext cx="656666" cy="562479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31307" y="5397765"/>
            <a:ext cx="1884218" cy="63018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Image of Shopping List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733058" y="5484431"/>
            <a:ext cx="3108498" cy="1300606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Items Extracted from Image using OCR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631307" y="6154853"/>
            <a:ext cx="1884218" cy="63018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Image from Gallery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119773" y="5340358"/>
            <a:ext cx="2607733" cy="141406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All the Extracted items gets added to shopping List automatically</a:t>
            </a:r>
            <a:endParaRPr lang="en-US" sz="1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10093330" y="4651459"/>
            <a:ext cx="656666" cy="594795"/>
          </a:xfrm>
          <a:prstGeom prst="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6950111" y="3405610"/>
            <a:ext cx="1891445" cy="751804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Trip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119773" y="760144"/>
            <a:ext cx="2607733" cy="145256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User selects the desired Products from Search Result and Add it to Shopping List</a:t>
            </a:r>
            <a:endParaRPr lang="en-US" sz="1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Rectangle: Rounded Corners 20">
            <a:extLst>
              <a:ext uri="{FF2B5EF4-FFF2-40B4-BE49-F238E27FC236}">
                <a16:creationId xmlns:a16="http://schemas.microsoft.com/office/drawing/2014/main" id="{166B5886-E7D9-4C39-A7B4-A9C8DFC17218}"/>
              </a:ext>
            </a:extLst>
          </p:cNvPr>
          <p:cNvSpPr/>
          <p:nvPr/>
        </p:nvSpPr>
        <p:spPr>
          <a:xfrm>
            <a:off x="1030417" y="2878911"/>
            <a:ext cx="5702158" cy="180520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Sorted Shopping List according to Shelf Number, Floor Number, Volume &amp; Weight of Items.</a:t>
            </a:r>
            <a:endParaRPr lang="en-US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Item’s Shelf location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and directions are constantly displayed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on the Indoor Map of Store.</a:t>
            </a:r>
            <a:endParaRPr lang="en-US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Voice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based Navigation to complete the Shopping trip. It can also be used by visually Challenged Customers.</a:t>
            </a:r>
            <a:endParaRPr lang="en-US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26464" y="2444811"/>
            <a:ext cx="35100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Indoor Positioning System</a:t>
            </a:r>
            <a:endParaRPr lang="en-US" sz="2400" b="1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69252" y="-98575"/>
            <a:ext cx="29229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Flow</a:t>
            </a:r>
            <a:endParaRPr lang="en-US" sz="4800" b="1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081358" y="703611"/>
            <a:ext cx="498767" cy="2020"/>
          </a:xfrm>
          <a:prstGeom prst="line">
            <a:avLst/>
          </a:prstGeom>
          <a:ln w="508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416145" y="146020"/>
            <a:ext cx="609600" cy="5744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1126837"/>
            <a:ext cx="11739419" cy="57311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92000" cy="11268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01434" y="0"/>
            <a:ext cx="3742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823524" y="921310"/>
            <a:ext cx="498767" cy="202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1416145" y="146020"/>
            <a:ext cx="609600" cy="5744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42" y="1663173"/>
            <a:ext cx="2679851" cy="42626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73708" y="0"/>
            <a:ext cx="3970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 Features</a:t>
            </a:r>
            <a:endParaRPr lang="en-US" sz="5400" b="1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37920" y="1779418"/>
            <a:ext cx="25289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 any Item’s Location &amp; availability using Name, Category, Sub-Category or </a:t>
            </a:r>
            <a:r>
              <a:rPr lang="e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3157" y="5264790"/>
            <a:ext cx="25089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buSzPts val="1800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progressive voice based direction for each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1820" y="3638608"/>
            <a:ext cx="2655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buSzPts val="1800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Scan Handwritten Shopping List and we will Search &amp; Extract all the items in the image.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41964" y="5187179"/>
            <a:ext cx="23090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buSzPts val="1800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Floor wise Indoor map of Store to visualize location of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ach Shelves in the Store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41964" y="1863096"/>
            <a:ext cx="2195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buSzPts val="1800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Shopping Trip using Voice Navigation, Shelf Directions &amp; Smartly sorted Shopping List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41964" y="3555352"/>
            <a:ext cx="2195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buSzPts val="1800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or Create your own Shopping list and Customize it as per your requirements.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37920" y="1453919"/>
            <a:ext cx="15900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Search</a:t>
            </a:r>
            <a:endParaRPr lang="en-US" sz="2000" b="1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7920" y="3333326"/>
            <a:ext cx="10940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 List</a:t>
            </a:r>
            <a:endParaRPr lang="en-US" sz="2000" b="1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2651" y="4930352"/>
            <a:ext cx="19641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 Navigation</a:t>
            </a:r>
            <a:endParaRPr lang="en-US" sz="2000" b="1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0894" y="4883087"/>
            <a:ext cx="14430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Indoor Map</a:t>
            </a:r>
            <a:endParaRPr lang="en-US" sz="2000" b="1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58679" y="3238498"/>
            <a:ext cx="15972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Shopping List</a:t>
            </a:r>
            <a:endParaRPr lang="en-US" sz="2000" b="1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40490" y="1557680"/>
            <a:ext cx="16430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Shopping Trip</a:t>
            </a:r>
            <a:endParaRPr lang="en-US" sz="2000" b="1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60" y="1663173"/>
            <a:ext cx="2644858" cy="41894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23" y="1201508"/>
            <a:ext cx="2937127" cy="50638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80" y="4781109"/>
            <a:ext cx="604067" cy="6040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29" y="1544583"/>
            <a:ext cx="618892" cy="61889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5" y="3333326"/>
            <a:ext cx="573656" cy="573656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V="1">
            <a:off x="5809675" y="921310"/>
            <a:ext cx="498767" cy="20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658" y="3230039"/>
            <a:ext cx="577832" cy="577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5" y="4967039"/>
            <a:ext cx="638732" cy="638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37" y="1653974"/>
            <a:ext cx="699404" cy="699404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11416145" y="146020"/>
            <a:ext cx="609600" cy="5744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254"/>
            <a:ext cx="12192000" cy="48009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45077" y="84044"/>
            <a:ext cx="5101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 Stack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15324" y="2488044"/>
            <a:ext cx="2632363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57602" y="2488045"/>
            <a:ext cx="2632363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1" y="1845942"/>
            <a:ext cx="4551466" cy="32804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829" y="1526349"/>
            <a:ext cx="961696" cy="961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307" y="1717041"/>
            <a:ext cx="641414" cy="641414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313844" y="3018362"/>
            <a:ext cx="2221457" cy="158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831315" y="3006988"/>
            <a:ext cx="1084935" cy="227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13844" y="3187440"/>
            <a:ext cx="26323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Java</a:t>
            </a:r>
          </a:p>
          <a:p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Android</a:t>
            </a:r>
          </a:p>
          <a:p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NoSQL database</a:t>
            </a:r>
          </a:p>
          <a:p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Optical </a:t>
            </a:r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            Recognition</a:t>
            </a:r>
          </a:p>
          <a:p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(Machine Learning)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98539" y="3187440"/>
            <a:ext cx="2632363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Firebase</a:t>
            </a:r>
          </a:p>
          <a:p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Google Maps</a:t>
            </a:r>
          </a:p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Git</a:t>
            </a:r>
          </a:p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GitHub</a:t>
            </a:r>
          </a:p>
          <a:p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Android Studio</a:t>
            </a:r>
          </a:p>
          <a:p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GSON</a:t>
            </a:r>
            <a:endParaRPr lang="en-US" sz="24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9057602" y="2602659"/>
            <a:ext cx="0" cy="28283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846616" y="1004345"/>
            <a:ext cx="498767" cy="20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416145" y="146020"/>
            <a:ext cx="609600" cy="5744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25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806</Words>
  <Application>Microsoft Office PowerPoint</Application>
  <PresentationFormat>Widescreen</PresentationFormat>
  <Paragraphs>135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Kumar</dc:creator>
  <cp:lastModifiedBy>Prince Kumar</cp:lastModifiedBy>
  <cp:revision>203</cp:revision>
  <dcterms:created xsi:type="dcterms:W3CDTF">2020-03-13T17:46:36Z</dcterms:created>
  <dcterms:modified xsi:type="dcterms:W3CDTF">2020-04-29T08:17:10Z</dcterms:modified>
</cp:coreProperties>
</file>