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507" r:id="rId2"/>
    <p:sldId id="1510" r:id="rId3"/>
    <p:sldId id="1513" r:id="rId4"/>
    <p:sldId id="1512" r:id="rId5"/>
    <p:sldId id="1833" r:id="rId6"/>
    <p:sldId id="1832" r:id="rId7"/>
    <p:sldId id="1834" r:id="rId8"/>
    <p:sldId id="1837" r:id="rId9"/>
    <p:sldId id="1836" r:id="rId10"/>
    <p:sldId id="1508" r:id="rId11"/>
    <p:sldId id="1839" r:id="rId12"/>
    <p:sldId id="183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E4D8A-D87B-4460-BAD2-DB65DE0FDE81}" v="53" dt="2023-12-08T20:31:07.952"/>
    <p1510:client id="{F9EB4A0D-CB13-4526-A570-A582EFD7AA3D}" v="1024" dt="2023-12-08T22:37:55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B2E0-DE12-0B14-2BED-6CC216ECC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A2411-CC5A-331D-F250-3AA8E6202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181F2-516B-C995-2CE6-EF151EC9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DC3E-3247-4D59-86B3-8B21522C0D17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1C254-5F19-7DCA-760C-7AA38772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5696-868A-4FDD-C887-1F03686E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6F04-7C6A-449A-AE37-CAB170855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89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6410-9A4C-E10C-15EA-A3014C16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2BD27-7941-2172-78E9-606C60397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E1D94-8770-DA7C-F7C9-51D8AF4D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DC3E-3247-4D59-86B3-8B21522C0D17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150A2-45EC-19AF-100C-A2314E58E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4AC81-1FA2-6A75-63B8-BD3DBC34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6F04-7C6A-449A-AE37-CAB170855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74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4CC6E-6D1B-5488-38DF-66C07A8CD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47E10-4106-7E16-997E-D9A5591C7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557D1-B16A-A05A-D9A4-E2C42B66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DC3E-3247-4D59-86B3-8B21522C0D17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1B04D-A421-ADEF-4573-3938C270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1B5E1-C92C-B95B-01E9-9C806F21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6F04-7C6A-449A-AE37-CAB170855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071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4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1A09-3FC1-C787-28CA-FDA0E1C1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0F01-E9B2-2BD0-B507-1B7BFBBE9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3CA4B-F693-7EC6-A977-8DE90173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DC3E-3247-4D59-86B3-8B21522C0D17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A0C2-E241-83C2-962B-8E03CB53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37905-840D-4958-C5B3-4657103D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6F04-7C6A-449A-AE37-CAB170855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73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103A-726E-E634-A279-C61DEEA8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D9C36-EE07-0642-8E87-7BABFF9FF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0148B-A28F-77EE-DFFC-D3FA8943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DC3E-3247-4D59-86B3-8B21522C0D17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B41B3-24C7-21CB-365D-B0AD61D1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80613-E9E3-CC01-D00E-F36E9F4F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6F04-7C6A-449A-AE37-CAB170855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32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7F9A-B5E5-2CB5-3FE2-86C89D36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300D6-C693-4312-73E8-FA1B6029E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CA07-8324-5EE2-DDBC-A0A5CD6AD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0F556-9F39-23DB-F72F-14A8092E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DC3E-3247-4D59-86B3-8B21522C0D17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AED45-CCCB-A226-31A3-ED2DED90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1E95A-968C-45A0-B16F-001A79C9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6F04-7C6A-449A-AE37-CAB170855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90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4B54-BD81-93F9-4410-22A31801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4F383-CF1C-2727-3E02-85E3C0C4C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68BD7-6616-8557-E1E0-17A553EA7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6FA3F-6026-BB29-8994-258C30D1B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10A5C-A906-5205-6C84-94A21F75E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5FD47-3DAF-E44A-254B-E569595B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DC3E-3247-4D59-86B3-8B21522C0D17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8A64F-4052-A389-B087-AF1DD86F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A0E05A-4985-21A0-C564-7CECC647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6F04-7C6A-449A-AE37-CAB170855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21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5D7C-619A-1CFB-C8B7-C06DCDB7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46501-0B71-7081-C871-EBE3353D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DC3E-3247-4D59-86B3-8B21522C0D17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17A01-56E3-E444-397B-EF67DF98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FC5CD-8CE3-2A0C-BB4F-3B119792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6F04-7C6A-449A-AE37-CAB170855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48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C20F-4B98-83B3-D719-D5654F7B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DC3E-3247-4D59-86B3-8B21522C0D17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034F1-275D-B8E4-D0B6-92B15B89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1B834-07D4-CD99-7A21-07F1DF1F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6F04-7C6A-449A-AE37-CAB170855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73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B220-673B-4DAB-1EC1-B7125F798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66F0-B627-E8B6-CD4F-6E6E91A2B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E665-EE24-A8BA-F18D-B81CD2DE2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A1DD4-6D7B-3DBE-5879-8FC82EFB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DC3E-3247-4D59-86B3-8B21522C0D17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175EB-6F4D-86C7-BA0B-111EC385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4F283-433C-1CE2-C2B7-077C3AFF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6F04-7C6A-449A-AE37-CAB170855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83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D899-8D25-F7C2-13FD-744E709CD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FFBEE-CD1C-B12E-DBA7-37A9CEACA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E2C30-32B8-BBC9-2478-98AB0AE29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272A2-1318-7786-4610-543E1065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DC3E-3247-4D59-86B3-8B21522C0D17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E33E0-BEAD-EB2F-4DA9-AA7CC41A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D243F-0E04-4B1B-6AB0-88BA7733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6F04-7C6A-449A-AE37-CAB170855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48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2E2DD-E250-E1FB-2379-7195BFC0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A1359-66E0-4075-E80D-88092C22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6E67C-8291-6AB8-6454-86BCDBFA0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6DC3E-3247-4D59-86B3-8B21522C0D17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08B53-D8FD-363D-98BE-D15A679F5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05679-25EF-0CD0-5F99-1A6935B7A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66F04-7C6A-449A-AE37-CAB170855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95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7"/>
          <p:cNvSpPr>
            <a:spLocks noChangeArrowheads="1"/>
          </p:cNvSpPr>
          <p:nvPr/>
        </p:nvSpPr>
        <p:spPr bwMode="auto">
          <a:xfrm>
            <a:off x="969434" y="1464734"/>
            <a:ext cx="1570567" cy="751417"/>
          </a:xfrm>
          <a:prstGeom prst="homePlat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4" name="TextBox 43"/>
          <p:cNvSpPr txBox="1"/>
          <p:nvPr/>
        </p:nvSpPr>
        <p:spPr>
          <a:xfrm>
            <a:off x="4978400" y="1308744"/>
            <a:ext cx="51290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400" b="1">
                <a:solidFill>
                  <a:schemeClr val="tx1">
                    <a:lumMod val="50000"/>
                    <a:lumOff val="50000"/>
                  </a:schemeClr>
                </a:solidFill>
              </a:rPr>
              <a:t>LEGO PROJECT</a:t>
            </a:r>
            <a:endParaRPr lang="id-ID" sz="64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01" name="Freeform 5"/>
          <p:cNvSpPr>
            <a:spLocks/>
          </p:cNvSpPr>
          <p:nvPr/>
        </p:nvSpPr>
        <p:spPr bwMode="auto">
          <a:xfrm>
            <a:off x="-4234" y="1993900"/>
            <a:ext cx="973667" cy="1727200"/>
          </a:xfrm>
          <a:custGeom>
            <a:avLst/>
            <a:gdLst/>
            <a:ahLst/>
            <a:cxnLst>
              <a:cxn ang="0">
                <a:pos x="460" y="460"/>
              </a:cxn>
              <a:cxn ang="0">
                <a:pos x="460" y="816"/>
              </a:cxn>
              <a:cxn ang="0">
                <a:pos x="0" y="357"/>
              </a:cxn>
              <a:cxn ang="0">
                <a:pos x="0" y="0"/>
              </a:cxn>
              <a:cxn ang="0">
                <a:pos x="460" y="460"/>
              </a:cxn>
            </a:cxnLst>
            <a:rect l="0" t="0" r="r" b="b"/>
            <a:pathLst>
              <a:path w="460" h="816">
                <a:moveTo>
                  <a:pt x="460" y="460"/>
                </a:moveTo>
                <a:lnTo>
                  <a:pt x="460" y="816"/>
                </a:lnTo>
                <a:lnTo>
                  <a:pt x="0" y="357"/>
                </a:lnTo>
                <a:lnTo>
                  <a:pt x="0" y="0"/>
                </a:lnTo>
                <a:lnTo>
                  <a:pt x="460" y="4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969434" y="1460500"/>
            <a:ext cx="4008967" cy="755651"/>
          </a:xfrm>
          <a:prstGeom prst="homePlat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969434" y="2216152"/>
            <a:ext cx="1570567" cy="751417"/>
          </a:xfrm>
          <a:prstGeom prst="homePlate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969434" y="2967567"/>
            <a:ext cx="1570567" cy="753533"/>
          </a:xfrm>
          <a:prstGeom prst="homePlate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969434" y="3721101"/>
            <a:ext cx="1570567" cy="751417"/>
          </a:xfrm>
          <a:prstGeom prst="homePlat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969434" y="4472517"/>
            <a:ext cx="1570567" cy="755651"/>
          </a:xfrm>
          <a:prstGeom prst="homePlate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969434" y="5228167"/>
            <a:ext cx="1570567" cy="755651"/>
          </a:xfrm>
          <a:prstGeom prst="homePlate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09" name="Freeform 13"/>
          <p:cNvSpPr>
            <a:spLocks/>
          </p:cNvSpPr>
          <p:nvPr/>
        </p:nvSpPr>
        <p:spPr bwMode="auto">
          <a:xfrm>
            <a:off x="-4234" y="1242485"/>
            <a:ext cx="973667" cy="172508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0" y="460"/>
              </a:cxn>
              <a:cxn ang="0">
                <a:pos x="460" y="815"/>
              </a:cxn>
              <a:cxn ang="0">
                <a:pos x="0" y="355"/>
              </a:cxn>
              <a:cxn ang="0">
                <a:pos x="0" y="0"/>
              </a:cxn>
            </a:cxnLst>
            <a:rect l="0" t="0" r="r" b="b"/>
            <a:pathLst>
              <a:path w="460" h="815">
                <a:moveTo>
                  <a:pt x="0" y="0"/>
                </a:moveTo>
                <a:lnTo>
                  <a:pt x="460" y="460"/>
                </a:lnTo>
                <a:lnTo>
                  <a:pt x="460" y="815"/>
                </a:ln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10" name="Freeform 14"/>
          <p:cNvSpPr>
            <a:spLocks/>
          </p:cNvSpPr>
          <p:nvPr/>
        </p:nvSpPr>
        <p:spPr bwMode="auto">
          <a:xfrm>
            <a:off x="-4234" y="486834"/>
            <a:ext cx="973667" cy="1729317"/>
          </a:xfrm>
          <a:custGeom>
            <a:avLst/>
            <a:gdLst/>
            <a:ahLst/>
            <a:cxnLst>
              <a:cxn ang="0">
                <a:pos x="460" y="460"/>
              </a:cxn>
              <a:cxn ang="0">
                <a:pos x="460" y="817"/>
              </a:cxn>
              <a:cxn ang="0">
                <a:pos x="0" y="357"/>
              </a:cxn>
              <a:cxn ang="0">
                <a:pos x="0" y="0"/>
              </a:cxn>
              <a:cxn ang="0">
                <a:pos x="460" y="460"/>
              </a:cxn>
            </a:cxnLst>
            <a:rect l="0" t="0" r="r" b="b"/>
            <a:pathLst>
              <a:path w="460" h="817">
                <a:moveTo>
                  <a:pt x="460" y="460"/>
                </a:moveTo>
                <a:lnTo>
                  <a:pt x="460" y="817"/>
                </a:lnTo>
                <a:lnTo>
                  <a:pt x="0" y="357"/>
                </a:lnTo>
                <a:lnTo>
                  <a:pt x="0" y="0"/>
                </a:lnTo>
                <a:lnTo>
                  <a:pt x="460" y="46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11" name="Freeform 15"/>
          <p:cNvSpPr>
            <a:spLocks/>
          </p:cNvSpPr>
          <p:nvPr/>
        </p:nvSpPr>
        <p:spPr bwMode="auto">
          <a:xfrm>
            <a:off x="-4234" y="2749551"/>
            <a:ext cx="973667" cy="172296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0" y="459"/>
              </a:cxn>
              <a:cxn ang="0">
                <a:pos x="460" y="814"/>
              </a:cxn>
              <a:cxn ang="0">
                <a:pos x="0" y="355"/>
              </a:cxn>
              <a:cxn ang="0">
                <a:pos x="0" y="0"/>
              </a:cxn>
            </a:cxnLst>
            <a:rect l="0" t="0" r="r" b="b"/>
            <a:pathLst>
              <a:path w="460" h="814">
                <a:moveTo>
                  <a:pt x="0" y="0"/>
                </a:moveTo>
                <a:lnTo>
                  <a:pt x="460" y="459"/>
                </a:lnTo>
                <a:lnTo>
                  <a:pt x="460" y="814"/>
                </a:ln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12" name="Freeform 16"/>
          <p:cNvSpPr>
            <a:spLocks/>
          </p:cNvSpPr>
          <p:nvPr/>
        </p:nvSpPr>
        <p:spPr bwMode="auto">
          <a:xfrm>
            <a:off x="-4234" y="3500967"/>
            <a:ext cx="973667" cy="1727200"/>
          </a:xfrm>
          <a:custGeom>
            <a:avLst/>
            <a:gdLst/>
            <a:ahLst/>
            <a:cxnLst>
              <a:cxn ang="0">
                <a:pos x="460" y="459"/>
              </a:cxn>
              <a:cxn ang="0">
                <a:pos x="460" y="816"/>
              </a:cxn>
              <a:cxn ang="0">
                <a:pos x="0" y="356"/>
              </a:cxn>
              <a:cxn ang="0">
                <a:pos x="0" y="0"/>
              </a:cxn>
              <a:cxn ang="0">
                <a:pos x="460" y="459"/>
              </a:cxn>
            </a:cxnLst>
            <a:rect l="0" t="0" r="r" b="b"/>
            <a:pathLst>
              <a:path w="460" h="816">
                <a:moveTo>
                  <a:pt x="460" y="459"/>
                </a:moveTo>
                <a:lnTo>
                  <a:pt x="460" y="816"/>
                </a:lnTo>
                <a:lnTo>
                  <a:pt x="0" y="356"/>
                </a:lnTo>
                <a:lnTo>
                  <a:pt x="0" y="0"/>
                </a:lnTo>
                <a:lnTo>
                  <a:pt x="460" y="45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14" name="Freeform 18"/>
          <p:cNvSpPr>
            <a:spLocks/>
          </p:cNvSpPr>
          <p:nvPr/>
        </p:nvSpPr>
        <p:spPr bwMode="auto">
          <a:xfrm>
            <a:off x="-4234" y="4254500"/>
            <a:ext cx="973667" cy="172931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0" y="460"/>
              </a:cxn>
              <a:cxn ang="0">
                <a:pos x="460" y="817"/>
              </a:cxn>
              <a:cxn ang="0">
                <a:pos x="0" y="357"/>
              </a:cxn>
              <a:cxn ang="0">
                <a:pos x="0" y="0"/>
              </a:cxn>
            </a:cxnLst>
            <a:rect l="0" t="0" r="r" b="b"/>
            <a:pathLst>
              <a:path w="460" h="817">
                <a:moveTo>
                  <a:pt x="0" y="0"/>
                </a:moveTo>
                <a:lnTo>
                  <a:pt x="460" y="460"/>
                </a:lnTo>
                <a:lnTo>
                  <a:pt x="460" y="817"/>
                </a:lnTo>
                <a:lnTo>
                  <a:pt x="0" y="3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2" name="TextBox 101"/>
          <p:cNvSpPr txBox="1"/>
          <p:nvPr/>
        </p:nvSpPr>
        <p:spPr>
          <a:xfrm>
            <a:off x="3216268" y="2670778"/>
            <a:ext cx="6836031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 cap="all" dirty="0"/>
              <a:t>Design of Experiment to IDENTIFY BEST PARAMETERS FOR THE CAR </a:t>
            </a:r>
            <a:endParaRPr lang="en-US" sz="2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4211563" y="4476668"/>
            <a:ext cx="4838989" cy="379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8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12-08-2023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 rot="2700000">
            <a:off x="6435775" y="4878328"/>
            <a:ext cx="230427" cy="230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4410211" y="4993541"/>
            <a:ext cx="182422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6887313" y="4993541"/>
            <a:ext cx="17474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6"/>
          <p:cNvSpPr>
            <a:spLocks noChangeArrowheads="1"/>
          </p:cNvSpPr>
          <p:nvPr/>
        </p:nvSpPr>
        <p:spPr bwMode="auto">
          <a:xfrm>
            <a:off x="11299160" y="1460500"/>
            <a:ext cx="892841" cy="7556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6" name="Rectangle 7"/>
          <p:cNvSpPr>
            <a:spLocks noChangeArrowheads="1"/>
          </p:cNvSpPr>
          <p:nvPr/>
        </p:nvSpPr>
        <p:spPr bwMode="auto">
          <a:xfrm>
            <a:off x="11299160" y="2216152"/>
            <a:ext cx="892841" cy="75141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7" name="Rectangle 8"/>
          <p:cNvSpPr>
            <a:spLocks noChangeArrowheads="1"/>
          </p:cNvSpPr>
          <p:nvPr/>
        </p:nvSpPr>
        <p:spPr bwMode="auto">
          <a:xfrm>
            <a:off x="11299160" y="2967567"/>
            <a:ext cx="892841" cy="753533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8" name="Rectangle 9"/>
          <p:cNvSpPr>
            <a:spLocks noChangeArrowheads="1"/>
          </p:cNvSpPr>
          <p:nvPr/>
        </p:nvSpPr>
        <p:spPr bwMode="auto">
          <a:xfrm>
            <a:off x="11299160" y="3721101"/>
            <a:ext cx="892841" cy="751417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9" name="Rectangle 10"/>
          <p:cNvSpPr>
            <a:spLocks noChangeArrowheads="1"/>
          </p:cNvSpPr>
          <p:nvPr/>
        </p:nvSpPr>
        <p:spPr bwMode="auto">
          <a:xfrm>
            <a:off x="11299160" y="4472517"/>
            <a:ext cx="892841" cy="75565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20" name="Rectangle 11"/>
          <p:cNvSpPr>
            <a:spLocks noChangeArrowheads="1"/>
          </p:cNvSpPr>
          <p:nvPr/>
        </p:nvSpPr>
        <p:spPr bwMode="auto">
          <a:xfrm>
            <a:off x="11299160" y="5228167"/>
            <a:ext cx="892841" cy="755651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pic>
        <p:nvPicPr>
          <p:cNvPr id="1026" name="Picture 2" descr="Free Lego Logo Icon - Download in Flat Style">
            <a:extLst>
              <a:ext uri="{FF2B5EF4-FFF2-40B4-BE49-F238E27FC236}">
                <a16:creationId xmlns:a16="http://schemas.microsoft.com/office/drawing/2014/main" id="{8382BA49-F18A-A4A1-9034-B0697C74D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450" y="0"/>
            <a:ext cx="9715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227F51-54B6-09F5-A1FE-E78D1F993FCD}"/>
              </a:ext>
            </a:extLst>
          </p:cNvPr>
          <p:cNvSpPr txBox="1"/>
          <p:nvPr/>
        </p:nvSpPr>
        <p:spPr>
          <a:xfrm>
            <a:off x="5957637" y="3521242"/>
            <a:ext cx="135956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1400" b="1" dirty="0">
                <a:solidFill>
                  <a:srgbClr val="7F7F7F"/>
                </a:solidFill>
              </a:rPr>
              <a:t>Harshal Gajera</a:t>
            </a:r>
            <a:endParaRPr lang="en-US" sz="1400" dirty="0">
              <a:solidFill>
                <a:srgbClr val="000000"/>
              </a:solidFill>
              <a:cs typeface="Calibri"/>
            </a:endParaRPr>
          </a:p>
          <a:p>
            <a:pPr algn="ctr"/>
            <a:r>
              <a:rPr lang="en-IN" sz="1400" b="1" dirty="0">
                <a:solidFill>
                  <a:srgbClr val="7F7F7F"/>
                </a:solidFill>
                <a:cs typeface="Calibri"/>
              </a:rPr>
              <a:t>Michelle Leone</a:t>
            </a:r>
          </a:p>
          <a:p>
            <a:pPr algn="ctr"/>
            <a:r>
              <a:rPr lang="en-IN" sz="1400" b="1" dirty="0">
                <a:solidFill>
                  <a:srgbClr val="7F7F7F"/>
                </a:solidFill>
                <a:cs typeface="Calibri"/>
              </a:rPr>
              <a:t>Pragya Nepal</a:t>
            </a:r>
          </a:p>
          <a:p>
            <a:pPr algn="ctr"/>
            <a:r>
              <a:rPr lang="en-IN" sz="1400" b="1" dirty="0">
                <a:solidFill>
                  <a:srgbClr val="7F7F7F"/>
                </a:solidFill>
                <a:cs typeface="Calibri"/>
              </a:rPr>
              <a:t>Abhishek</a:t>
            </a:r>
          </a:p>
        </p:txBody>
      </p:sp>
    </p:spTree>
    <p:extLst>
      <p:ext uri="{BB962C8B-B14F-4D97-AF65-F5344CB8AC3E}">
        <p14:creationId xmlns:p14="http://schemas.microsoft.com/office/powerpoint/2010/main" val="2942297953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102" grpId="0" animBg="1"/>
      <p:bldP spid="102" grpId="0"/>
      <p:bldP spid="105" grpId="0"/>
      <p:bldP spid="10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Lego Logo Icon - Download in Flat Style">
            <a:extLst>
              <a:ext uri="{FF2B5EF4-FFF2-40B4-BE49-F238E27FC236}">
                <a16:creationId xmlns:a16="http://schemas.microsoft.com/office/drawing/2014/main" id="{8382BA49-F18A-A4A1-9034-B0697C74D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450" y="0"/>
            <a:ext cx="9715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CEE591A-FF6A-187F-5E8C-53B05E9EB67D}"/>
              </a:ext>
            </a:extLst>
          </p:cNvPr>
          <p:cNvSpPr txBox="1"/>
          <p:nvPr/>
        </p:nvSpPr>
        <p:spPr>
          <a:xfrm>
            <a:off x="5696711" y="1643406"/>
            <a:ext cx="6259216" cy="25506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dirty="0">
                <a:solidFill>
                  <a:schemeClr val="accent2"/>
                </a:solidFill>
                <a:latin typeface="Segoe Print" panose="02000600000000000000" pitchFamily="2" charset="0"/>
              </a:rPr>
              <a:t>The final optimized model was built by considering: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solidFill>
                  <a:schemeClr val="accent2"/>
                </a:solidFill>
                <a:latin typeface="Segoe Print"/>
              </a:rPr>
              <a:t>Height: Low(-1)</a:t>
            </a:r>
            <a:endParaRPr lang="en-IN" dirty="0">
              <a:solidFill>
                <a:schemeClr val="accent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IN" dirty="0">
                <a:solidFill>
                  <a:schemeClr val="accent2"/>
                </a:solidFill>
                <a:latin typeface="Segoe Print"/>
              </a:rPr>
              <a:t>Tire Size: Low(-1)</a:t>
            </a:r>
            <a:endParaRPr lang="en-IN" dirty="0">
              <a:solidFill>
                <a:schemeClr val="accent2"/>
              </a:solidFill>
              <a:latin typeface="Segoe Print" panose="020006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dirty="0">
                <a:solidFill>
                  <a:schemeClr val="accent2"/>
                </a:solidFill>
                <a:latin typeface="Segoe Print"/>
              </a:rPr>
              <a:t>Tire Sets: High(1)</a:t>
            </a:r>
            <a:endParaRPr lang="en-IN" dirty="0">
              <a:solidFill>
                <a:schemeClr val="accent2"/>
              </a:solidFill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50000"/>
              </a:lnSpc>
            </a:pPr>
            <a:r>
              <a:rPr lang="en-IN" dirty="0">
                <a:solidFill>
                  <a:schemeClr val="accent2"/>
                </a:solidFill>
                <a:latin typeface="Segoe Print"/>
              </a:rPr>
              <a:t>Length: High(1)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solidFill>
                  <a:schemeClr val="accent2"/>
                </a:solidFill>
                <a:latin typeface="Segoe Print"/>
              </a:rPr>
              <a:t>Load Position: Low(-1)</a:t>
            </a:r>
            <a:endParaRPr lang="en-IN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DA819C3-419D-7A3B-6748-828843970E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50" t="21185" r="61583" b="61926"/>
          <a:stretch/>
        </p:blipFill>
        <p:spPr>
          <a:xfrm>
            <a:off x="1117600" y="1535133"/>
            <a:ext cx="4094480" cy="151548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3EF43DF-23F8-2E07-AC2F-40273DB528BB}"/>
              </a:ext>
            </a:extLst>
          </p:cNvPr>
          <p:cNvSpPr/>
          <p:nvPr/>
        </p:nvSpPr>
        <p:spPr>
          <a:xfrm>
            <a:off x="898217" y="1464013"/>
            <a:ext cx="4589502" cy="1667029"/>
          </a:xfrm>
          <a:prstGeom prst="rect">
            <a:avLst/>
          </a:prstGeom>
          <a:solidFill>
            <a:schemeClr val="bg1">
              <a:lumMod val="65000"/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A58E7F-C0C0-013F-A0CB-FEDDE13A96FF}"/>
              </a:ext>
            </a:extLst>
          </p:cNvPr>
          <p:cNvCxnSpPr>
            <a:cxnSpLocks/>
          </p:cNvCxnSpPr>
          <p:nvPr/>
        </p:nvCxnSpPr>
        <p:spPr>
          <a:xfrm>
            <a:off x="0" y="107899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26B4BAC-1B16-9A67-8283-017D7F836C5E}"/>
              </a:ext>
            </a:extLst>
          </p:cNvPr>
          <p:cNvSpPr/>
          <p:nvPr/>
        </p:nvSpPr>
        <p:spPr>
          <a:xfrm>
            <a:off x="3628103" y="3131042"/>
            <a:ext cx="4589502" cy="1667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0">
                <a:latin typeface="Segoe UI" panose="020B0502040204020203" pitchFamily="34" charset="0"/>
                <a:cs typeface="Segoe UI" panose="020B0502040204020203" pitchFamily="34" charset="0"/>
              </a:rPr>
              <a:t>THANK YOU!!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D09745-A791-8890-CEAA-C0600DC9E48C}"/>
              </a:ext>
            </a:extLst>
          </p:cNvPr>
          <p:cNvSpPr txBox="1"/>
          <p:nvPr/>
        </p:nvSpPr>
        <p:spPr>
          <a:xfrm>
            <a:off x="0" y="281000"/>
            <a:ext cx="11393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Final Car Model Used In The Race</a:t>
            </a:r>
          </a:p>
        </p:txBody>
      </p:sp>
      <p:pic>
        <p:nvPicPr>
          <p:cNvPr id="32" name="Graphic 31" descr="Arrow: Clockwise curve with solid fill">
            <a:extLst>
              <a:ext uri="{FF2B5EF4-FFF2-40B4-BE49-F238E27FC236}">
                <a16:creationId xmlns:a16="http://schemas.microsoft.com/office/drawing/2014/main" id="{7EBBA3E4-FE5E-7EFF-92EC-27F7CE61F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604336" flipH="1" flipV="1">
            <a:off x="5555061" y="1137588"/>
            <a:ext cx="619433" cy="69885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2D8507E-C974-9054-DB15-2BDB9D740F0C}"/>
              </a:ext>
            </a:extLst>
          </p:cNvPr>
          <p:cNvGrpSpPr/>
          <p:nvPr/>
        </p:nvGrpSpPr>
        <p:grpSpPr>
          <a:xfrm>
            <a:off x="381001" y="3781753"/>
            <a:ext cx="5313945" cy="2182076"/>
            <a:chOff x="611606" y="3882016"/>
            <a:chExt cx="5313945" cy="218207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1E7A40B-F467-F431-E195-8C554E708EDE}"/>
                </a:ext>
              </a:extLst>
            </p:cNvPr>
            <p:cNvSpPr/>
            <p:nvPr/>
          </p:nvSpPr>
          <p:spPr>
            <a:xfrm>
              <a:off x="882316" y="4877802"/>
              <a:ext cx="5043235" cy="1102894"/>
            </a:xfrm>
            <a:prstGeom prst="ellipse">
              <a:avLst/>
            </a:prstGeom>
            <a:solidFill>
              <a:srgbClr val="ED7D3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ED7D31"/>
                </a:highlight>
                <a:cs typeface="Calibri"/>
              </a:endParaRPr>
            </a:p>
          </p:txBody>
        </p:sp>
        <p:pic>
          <p:nvPicPr>
            <p:cNvPr id="2" name="Picture 1" descr="A toy truck made of legos&#10;&#10;Description automatically generated">
              <a:extLst>
                <a:ext uri="{FF2B5EF4-FFF2-40B4-BE49-F238E27FC236}">
                  <a16:creationId xmlns:a16="http://schemas.microsoft.com/office/drawing/2014/main" id="{8921ED5A-BA0C-00B6-539A-33313B7D6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240000">
              <a:off x="611606" y="3882016"/>
              <a:ext cx="4722395" cy="21820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0396552"/>
      </p:ext>
    </p:extLst>
  </p:cSld>
  <p:clrMapOvr>
    <a:masterClrMapping/>
  </p:clrMapOvr>
  <p:transition spd="slow" advTm="5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Lego Logo Icon - Download in Flat Style">
            <a:extLst>
              <a:ext uri="{FF2B5EF4-FFF2-40B4-BE49-F238E27FC236}">
                <a16:creationId xmlns:a16="http://schemas.microsoft.com/office/drawing/2014/main" id="{8382BA49-F18A-A4A1-9034-B0697C74D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450" y="0"/>
            <a:ext cx="9715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CEE591A-FF6A-187F-5E8C-53B05E9EB67D}"/>
              </a:ext>
            </a:extLst>
          </p:cNvPr>
          <p:cNvSpPr txBox="1"/>
          <p:nvPr/>
        </p:nvSpPr>
        <p:spPr>
          <a:xfrm>
            <a:off x="6528895" y="2525722"/>
            <a:ext cx="5607506" cy="17197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dirty="0">
                <a:solidFill>
                  <a:schemeClr val="accent2"/>
                </a:solidFill>
                <a:latin typeface="Segoe Print"/>
              </a:rPr>
              <a:t>Model highlighted </a:t>
            </a:r>
            <a:r>
              <a:rPr lang="en-IN" dirty="0">
                <a:solidFill>
                  <a:schemeClr val="accent2"/>
                </a:solidFill>
                <a:latin typeface="Segoe Print"/>
                <a:cs typeface="Calibri"/>
              </a:rPr>
              <a:t>in</a:t>
            </a:r>
            <a:r>
              <a:rPr lang="en-IN" dirty="0">
                <a:solidFill>
                  <a:schemeClr val="accent2"/>
                </a:solidFill>
                <a:latin typeface="Segoe Print"/>
              </a:rPr>
              <a:t> the graph shows that our optimal car which helps us to cover the maximum distance, cost us $8400 and can help us to cover 118cm distance</a:t>
            </a:r>
            <a:endParaRPr lang="en-IN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A58E7F-C0C0-013F-A0CB-FEDDE13A96FF}"/>
              </a:ext>
            </a:extLst>
          </p:cNvPr>
          <p:cNvCxnSpPr>
            <a:cxnSpLocks/>
          </p:cNvCxnSpPr>
          <p:nvPr/>
        </p:nvCxnSpPr>
        <p:spPr>
          <a:xfrm>
            <a:off x="0" y="107899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8D09745-A791-8890-CEAA-C0600DC9E48C}"/>
              </a:ext>
            </a:extLst>
          </p:cNvPr>
          <p:cNvSpPr txBox="1"/>
          <p:nvPr/>
        </p:nvSpPr>
        <p:spPr>
          <a:xfrm>
            <a:off x="0" y="281000"/>
            <a:ext cx="11393424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"/>
                <a:cs typeface="Segoe UI"/>
              </a:rPr>
              <a:t>Cost of Experiment</a:t>
            </a:r>
            <a:endParaRPr lang="en-US" sz="28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Graphic 31" descr="Arrow: Clockwise curve with solid fill">
            <a:extLst>
              <a:ext uri="{FF2B5EF4-FFF2-40B4-BE49-F238E27FC236}">
                <a16:creationId xmlns:a16="http://schemas.microsoft.com/office/drawing/2014/main" id="{7EBBA3E4-FE5E-7EFF-92EC-27F7CE61F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604336" flipH="1" flipV="1">
            <a:off x="6327088" y="1989824"/>
            <a:ext cx="619433" cy="698852"/>
          </a:xfrm>
          <a:prstGeom prst="rect">
            <a:avLst/>
          </a:prstGeom>
        </p:spPr>
      </p:pic>
      <p:pic>
        <p:nvPicPr>
          <p:cNvPr id="16" name="Picture 15" descr="A graph with blue dots and red circles&#10;&#10;Description automatically generated">
            <a:extLst>
              <a:ext uri="{FF2B5EF4-FFF2-40B4-BE49-F238E27FC236}">
                <a16:creationId xmlns:a16="http://schemas.microsoft.com/office/drawing/2014/main" id="{9451EDC6-20D0-3528-E04F-65AFF6C89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47" y="1917406"/>
            <a:ext cx="5710989" cy="3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88525"/>
      </p:ext>
    </p:extLst>
  </p:cSld>
  <p:clrMapOvr>
    <a:masterClrMapping/>
  </p:clrMapOvr>
  <p:transition spd="slow" advTm="5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Lego Logo Icon - Download in Flat Style">
            <a:extLst>
              <a:ext uri="{FF2B5EF4-FFF2-40B4-BE49-F238E27FC236}">
                <a16:creationId xmlns:a16="http://schemas.microsoft.com/office/drawing/2014/main" id="{8382BA49-F18A-A4A1-9034-B0697C74D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450" y="0"/>
            <a:ext cx="9715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CEE591A-FF6A-187F-5E8C-53B05E9EB67D}"/>
              </a:ext>
            </a:extLst>
          </p:cNvPr>
          <p:cNvSpPr txBox="1"/>
          <p:nvPr/>
        </p:nvSpPr>
        <p:spPr>
          <a:xfrm>
            <a:off x="5696712" y="1535133"/>
            <a:ext cx="6259216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>
                <a:solidFill>
                  <a:schemeClr val="accent2"/>
                </a:solidFill>
                <a:latin typeface="Segoe Print" panose="02000600000000000000" pitchFamily="2" charset="0"/>
              </a:rPr>
              <a:t>The final optimized model was built by considering:</a:t>
            </a:r>
          </a:p>
          <a:p>
            <a:pPr algn="ctr">
              <a:lnSpc>
                <a:spcPct val="150000"/>
              </a:lnSpc>
            </a:pPr>
            <a:r>
              <a:rPr lang="en-IN">
                <a:solidFill>
                  <a:schemeClr val="accent2"/>
                </a:solidFill>
                <a:latin typeface="Segoe Print" panose="02000600000000000000" pitchFamily="2" charset="0"/>
              </a:rPr>
              <a:t>Length: </a:t>
            </a:r>
          </a:p>
          <a:p>
            <a:pPr algn="ctr">
              <a:lnSpc>
                <a:spcPct val="150000"/>
              </a:lnSpc>
            </a:pPr>
            <a:r>
              <a:rPr lang="en-IN">
                <a:solidFill>
                  <a:schemeClr val="accent2"/>
                </a:solidFill>
                <a:latin typeface="Segoe Print" panose="02000600000000000000" pitchFamily="2" charset="0"/>
              </a:rPr>
              <a:t>Height:</a:t>
            </a:r>
          </a:p>
          <a:p>
            <a:pPr algn="ctr">
              <a:lnSpc>
                <a:spcPct val="150000"/>
              </a:lnSpc>
            </a:pPr>
            <a:r>
              <a:rPr lang="en-IN">
                <a:solidFill>
                  <a:schemeClr val="accent2"/>
                </a:solidFill>
                <a:latin typeface="Segoe Print" panose="02000600000000000000" pitchFamily="2" charset="0"/>
              </a:rPr>
              <a:t>Tire Size:</a:t>
            </a:r>
          </a:p>
          <a:p>
            <a:pPr algn="ctr">
              <a:lnSpc>
                <a:spcPct val="150000"/>
              </a:lnSpc>
            </a:pPr>
            <a:r>
              <a:rPr lang="en-IN">
                <a:solidFill>
                  <a:schemeClr val="accent2"/>
                </a:solidFill>
                <a:latin typeface="Segoe Print" panose="02000600000000000000" pitchFamily="2" charset="0"/>
              </a:rPr>
              <a:t>Load Position:</a:t>
            </a:r>
          </a:p>
          <a:p>
            <a:pPr algn="ctr">
              <a:lnSpc>
                <a:spcPct val="150000"/>
              </a:lnSpc>
            </a:pPr>
            <a:r>
              <a:rPr lang="en-IN">
                <a:solidFill>
                  <a:schemeClr val="accent2"/>
                </a:solidFill>
                <a:latin typeface="Segoe Print" panose="02000600000000000000" pitchFamily="2" charset="0"/>
              </a:rPr>
              <a:t>Tire Sets: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DA819C3-419D-7A3B-6748-828843970E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50" t="21185" r="61583" b="61926"/>
          <a:stretch/>
        </p:blipFill>
        <p:spPr>
          <a:xfrm>
            <a:off x="1117600" y="1535133"/>
            <a:ext cx="4094480" cy="151548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3EF43DF-23F8-2E07-AC2F-40273DB528BB}"/>
              </a:ext>
            </a:extLst>
          </p:cNvPr>
          <p:cNvSpPr/>
          <p:nvPr/>
        </p:nvSpPr>
        <p:spPr>
          <a:xfrm>
            <a:off x="898217" y="1464013"/>
            <a:ext cx="4589502" cy="1667029"/>
          </a:xfrm>
          <a:prstGeom prst="rect">
            <a:avLst/>
          </a:prstGeom>
          <a:solidFill>
            <a:schemeClr val="bg1">
              <a:lumMod val="65000"/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A58E7F-C0C0-013F-A0CB-FEDDE13A96FF}"/>
              </a:ext>
            </a:extLst>
          </p:cNvPr>
          <p:cNvCxnSpPr>
            <a:cxnSpLocks/>
          </p:cNvCxnSpPr>
          <p:nvPr/>
        </p:nvCxnSpPr>
        <p:spPr>
          <a:xfrm>
            <a:off x="0" y="107899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" descr="Photo plastic building blocks on blue and pink background">
            <a:extLst>
              <a:ext uri="{FF2B5EF4-FFF2-40B4-BE49-F238E27FC236}">
                <a16:creationId xmlns:a16="http://schemas.microsoft.com/office/drawing/2014/main" id="{350B485F-A6EC-842C-D0AB-AC8ACF2AB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6422"/>
          </a:xfrm>
          <a:prstGeom prst="rect">
            <a:avLst/>
          </a:prstGeom>
          <a:noFill/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26B4BAC-1B16-9A67-8283-017D7F836C5E}"/>
              </a:ext>
            </a:extLst>
          </p:cNvPr>
          <p:cNvSpPr/>
          <p:nvPr/>
        </p:nvSpPr>
        <p:spPr>
          <a:xfrm>
            <a:off x="3628103" y="3131042"/>
            <a:ext cx="4589502" cy="1667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0">
                <a:latin typeface="Segoe UI" panose="020B0502040204020203" pitchFamily="34" charset="0"/>
                <a:cs typeface="Segoe UI" panose="020B0502040204020203" pitchFamily="34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030843085"/>
      </p:ext>
    </p:extLst>
  </p:cSld>
  <p:clrMapOvr>
    <a:masterClrMapping/>
  </p:clrMapOvr>
  <p:transition spd="slow" advTm="5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hoto plastic building blocks on blue and pink background">
            <a:extLst>
              <a:ext uri="{FF2B5EF4-FFF2-40B4-BE49-F238E27FC236}">
                <a16:creationId xmlns:a16="http://schemas.microsoft.com/office/drawing/2014/main" id="{9FDD5FC3-AA06-A75D-77E8-E71417EFE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6152"/>
            <a:ext cx="12192000" cy="577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Lego Logo Icon - Download in Flat Style">
            <a:extLst>
              <a:ext uri="{FF2B5EF4-FFF2-40B4-BE49-F238E27FC236}">
                <a16:creationId xmlns:a16="http://schemas.microsoft.com/office/drawing/2014/main" id="{8382BA49-F18A-A4A1-9034-B0697C74D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450" y="0"/>
            <a:ext cx="9715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32FF9D-E36E-4FDB-3F53-9204E7B0EA0D}"/>
              </a:ext>
            </a:extLst>
          </p:cNvPr>
          <p:cNvCxnSpPr>
            <a:cxnSpLocks/>
          </p:cNvCxnSpPr>
          <p:nvPr/>
        </p:nvCxnSpPr>
        <p:spPr>
          <a:xfrm>
            <a:off x="0" y="107899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CD7E01-E927-6A6C-7D3D-CE4A0907AB33}"/>
              </a:ext>
            </a:extLst>
          </p:cNvPr>
          <p:cNvSpPr txBox="1"/>
          <p:nvPr/>
        </p:nvSpPr>
        <p:spPr>
          <a:xfrm>
            <a:off x="0" y="281000"/>
            <a:ext cx="11393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Problem Understanding</a:t>
            </a:r>
            <a:endParaRPr lang="en-US" sz="2800" b="1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3D977-8610-6B17-A35D-7BF12AFA5BD6}"/>
              </a:ext>
            </a:extLst>
          </p:cNvPr>
          <p:cNvSpPr/>
          <p:nvPr/>
        </p:nvSpPr>
        <p:spPr>
          <a:xfrm>
            <a:off x="0" y="2899365"/>
            <a:ext cx="12192000" cy="221386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130">
            <a:extLst>
              <a:ext uri="{FF2B5EF4-FFF2-40B4-BE49-F238E27FC236}">
                <a16:creationId xmlns:a16="http://schemas.microsoft.com/office/drawing/2014/main" id="{28E293C3-C6ED-93FE-D7D1-2869C52FF7A7}"/>
              </a:ext>
            </a:extLst>
          </p:cNvPr>
          <p:cNvGrpSpPr/>
          <p:nvPr/>
        </p:nvGrpSpPr>
        <p:grpSpPr>
          <a:xfrm>
            <a:off x="4463012" y="2565502"/>
            <a:ext cx="2844000" cy="2880000"/>
            <a:chOff x="2418464" y="1466850"/>
            <a:chExt cx="2012060" cy="2819399"/>
          </a:xfrm>
        </p:grpSpPr>
        <p:sp>
          <p:nvSpPr>
            <p:cNvPr id="4" name="直角三角形 14">
              <a:extLst>
                <a:ext uri="{FF2B5EF4-FFF2-40B4-BE49-F238E27FC236}">
                  <a16:creationId xmlns:a16="http://schemas.microsoft.com/office/drawing/2014/main" id="{83E11D61-E9E6-F80F-0CEB-02C8E872A0C7}"/>
                </a:ext>
              </a:extLst>
            </p:cNvPr>
            <p:cNvSpPr/>
            <p:nvPr/>
          </p:nvSpPr>
          <p:spPr>
            <a:xfrm flipH="1">
              <a:off x="2418464" y="1470559"/>
              <a:ext cx="238160" cy="325919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" name="矩形 7">
              <a:extLst>
                <a:ext uri="{FF2B5EF4-FFF2-40B4-BE49-F238E27FC236}">
                  <a16:creationId xmlns:a16="http://schemas.microsoft.com/office/drawing/2014/main" id="{BF7E9D92-7175-0786-C7F2-5C148B0A5A14}"/>
                </a:ext>
              </a:extLst>
            </p:cNvPr>
            <p:cNvSpPr/>
            <p:nvPr/>
          </p:nvSpPr>
          <p:spPr>
            <a:xfrm rot="5400000">
              <a:off x="2014443" y="2108330"/>
              <a:ext cx="2819399" cy="15364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直角三角形 15">
              <a:extLst>
                <a:ext uri="{FF2B5EF4-FFF2-40B4-BE49-F238E27FC236}">
                  <a16:creationId xmlns:a16="http://schemas.microsoft.com/office/drawing/2014/main" id="{1C8841A2-4839-09A1-DBD4-94C4A892434E}"/>
                </a:ext>
              </a:extLst>
            </p:cNvPr>
            <p:cNvSpPr/>
            <p:nvPr/>
          </p:nvSpPr>
          <p:spPr>
            <a:xfrm flipH="1" flipV="1">
              <a:off x="2423227" y="3956623"/>
              <a:ext cx="238160" cy="325919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直角三角形 16">
              <a:extLst>
                <a:ext uri="{FF2B5EF4-FFF2-40B4-BE49-F238E27FC236}">
                  <a16:creationId xmlns:a16="http://schemas.microsoft.com/office/drawing/2014/main" id="{16A3EC03-DA1B-BDE2-6356-3C292D60D01B}"/>
                </a:ext>
              </a:extLst>
            </p:cNvPr>
            <p:cNvSpPr/>
            <p:nvPr/>
          </p:nvSpPr>
          <p:spPr>
            <a:xfrm>
              <a:off x="4192364" y="1470559"/>
              <a:ext cx="238160" cy="325919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直角三角形 17">
              <a:extLst>
                <a:ext uri="{FF2B5EF4-FFF2-40B4-BE49-F238E27FC236}">
                  <a16:creationId xmlns:a16="http://schemas.microsoft.com/office/drawing/2014/main" id="{A922EABD-3E5C-261B-0D17-4D20D34C4FC7}"/>
                </a:ext>
              </a:extLst>
            </p:cNvPr>
            <p:cNvSpPr/>
            <p:nvPr/>
          </p:nvSpPr>
          <p:spPr>
            <a:xfrm flipV="1">
              <a:off x="4192364" y="3956623"/>
              <a:ext cx="238160" cy="325919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9" name="Group 129">
            <a:extLst>
              <a:ext uri="{FF2B5EF4-FFF2-40B4-BE49-F238E27FC236}">
                <a16:creationId xmlns:a16="http://schemas.microsoft.com/office/drawing/2014/main" id="{3B24F00C-CE5D-EB18-9516-23111EE5151C}"/>
              </a:ext>
            </a:extLst>
          </p:cNvPr>
          <p:cNvGrpSpPr/>
          <p:nvPr/>
        </p:nvGrpSpPr>
        <p:grpSpPr>
          <a:xfrm>
            <a:off x="718053" y="2560743"/>
            <a:ext cx="2844000" cy="2880000"/>
            <a:chOff x="295274" y="1462091"/>
            <a:chExt cx="2016822" cy="2824159"/>
          </a:xfrm>
        </p:grpSpPr>
        <p:sp>
          <p:nvSpPr>
            <p:cNvPr id="10" name="直角三角形 16">
              <a:extLst>
                <a:ext uri="{FF2B5EF4-FFF2-40B4-BE49-F238E27FC236}">
                  <a16:creationId xmlns:a16="http://schemas.microsoft.com/office/drawing/2014/main" id="{05066AA9-E002-18FB-6377-4B716080405B}"/>
                </a:ext>
              </a:extLst>
            </p:cNvPr>
            <p:cNvSpPr/>
            <p:nvPr/>
          </p:nvSpPr>
          <p:spPr>
            <a:xfrm>
              <a:off x="2073936" y="1470560"/>
              <a:ext cx="238160" cy="325919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直角三角形 14">
              <a:extLst>
                <a:ext uri="{FF2B5EF4-FFF2-40B4-BE49-F238E27FC236}">
                  <a16:creationId xmlns:a16="http://schemas.microsoft.com/office/drawing/2014/main" id="{3DC7C5D8-28A1-1203-D0E8-B2EBD39C2196}"/>
                </a:ext>
              </a:extLst>
            </p:cNvPr>
            <p:cNvSpPr/>
            <p:nvPr/>
          </p:nvSpPr>
          <p:spPr>
            <a:xfrm flipH="1">
              <a:off x="295274" y="1462091"/>
              <a:ext cx="238160" cy="325919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7">
              <a:extLst>
                <a:ext uri="{FF2B5EF4-FFF2-40B4-BE49-F238E27FC236}">
                  <a16:creationId xmlns:a16="http://schemas.microsoft.com/office/drawing/2014/main" id="{25CD7E43-83F4-48C5-C49D-0E09064A6C5A}"/>
                </a:ext>
              </a:extLst>
            </p:cNvPr>
            <p:cNvSpPr/>
            <p:nvPr/>
          </p:nvSpPr>
          <p:spPr>
            <a:xfrm rot="5400000">
              <a:off x="-106031" y="2108331"/>
              <a:ext cx="2819399" cy="15364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直角三角形 15">
              <a:extLst>
                <a:ext uri="{FF2B5EF4-FFF2-40B4-BE49-F238E27FC236}">
                  <a16:creationId xmlns:a16="http://schemas.microsoft.com/office/drawing/2014/main" id="{D9734697-B165-880A-4074-CD9958D9D209}"/>
                </a:ext>
              </a:extLst>
            </p:cNvPr>
            <p:cNvSpPr/>
            <p:nvPr/>
          </p:nvSpPr>
          <p:spPr>
            <a:xfrm flipH="1" flipV="1">
              <a:off x="304800" y="3956624"/>
              <a:ext cx="238160" cy="325919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直角三角形 17">
              <a:extLst>
                <a:ext uri="{FF2B5EF4-FFF2-40B4-BE49-F238E27FC236}">
                  <a16:creationId xmlns:a16="http://schemas.microsoft.com/office/drawing/2014/main" id="{5FC53AFE-7DBD-3BFC-52F1-A02023B4109A}"/>
                </a:ext>
              </a:extLst>
            </p:cNvPr>
            <p:cNvSpPr/>
            <p:nvPr/>
          </p:nvSpPr>
          <p:spPr>
            <a:xfrm flipV="1">
              <a:off x="2073936" y="3956624"/>
              <a:ext cx="238160" cy="325919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6" name="Group 131">
            <a:extLst>
              <a:ext uri="{FF2B5EF4-FFF2-40B4-BE49-F238E27FC236}">
                <a16:creationId xmlns:a16="http://schemas.microsoft.com/office/drawing/2014/main" id="{D04AD45F-6D64-AB07-B98B-6BA6C45FE90E}"/>
              </a:ext>
            </a:extLst>
          </p:cNvPr>
          <p:cNvGrpSpPr/>
          <p:nvPr/>
        </p:nvGrpSpPr>
        <p:grpSpPr>
          <a:xfrm>
            <a:off x="8207970" y="2565503"/>
            <a:ext cx="2844000" cy="2880000"/>
            <a:chOff x="4570034" y="1466851"/>
            <a:chExt cx="2013646" cy="2819399"/>
          </a:xfrm>
        </p:grpSpPr>
        <p:sp>
          <p:nvSpPr>
            <p:cNvPr id="17" name="直角三角形 14">
              <a:extLst>
                <a:ext uri="{FF2B5EF4-FFF2-40B4-BE49-F238E27FC236}">
                  <a16:creationId xmlns:a16="http://schemas.microsoft.com/office/drawing/2014/main" id="{8CD5C867-330E-F731-C21D-1D50E49638E3}"/>
                </a:ext>
              </a:extLst>
            </p:cNvPr>
            <p:cNvSpPr/>
            <p:nvPr/>
          </p:nvSpPr>
          <p:spPr>
            <a:xfrm flipH="1">
              <a:off x="4570034" y="1470560"/>
              <a:ext cx="238160" cy="32591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8" name="矩形 7">
              <a:extLst>
                <a:ext uri="{FF2B5EF4-FFF2-40B4-BE49-F238E27FC236}">
                  <a16:creationId xmlns:a16="http://schemas.microsoft.com/office/drawing/2014/main" id="{CF5297D3-EA7C-F37F-AE3F-1FA7C082E2D3}"/>
                </a:ext>
              </a:extLst>
            </p:cNvPr>
            <p:cNvSpPr/>
            <p:nvPr/>
          </p:nvSpPr>
          <p:spPr>
            <a:xfrm rot="5400000">
              <a:off x="4167157" y="2108331"/>
              <a:ext cx="2819399" cy="153643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9" name="直角三角形 15">
              <a:extLst>
                <a:ext uri="{FF2B5EF4-FFF2-40B4-BE49-F238E27FC236}">
                  <a16:creationId xmlns:a16="http://schemas.microsoft.com/office/drawing/2014/main" id="{B23FB048-4A1D-FD13-8D6F-E771EBA1A4AE}"/>
                </a:ext>
              </a:extLst>
            </p:cNvPr>
            <p:cNvSpPr/>
            <p:nvPr/>
          </p:nvSpPr>
          <p:spPr>
            <a:xfrm flipH="1" flipV="1">
              <a:off x="4576384" y="3956624"/>
              <a:ext cx="238160" cy="32591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" name="直角三角形 16">
              <a:extLst>
                <a:ext uri="{FF2B5EF4-FFF2-40B4-BE49-F238E27FC236}">
                  <a16:creationId xmlns:a16="http://schemas.microsoft.com/office/drawing/2014/main" id="{F8995CFF-FDEB-B3CA-D1EE-8FA69A9A1A3B}"/>
                </a:ext>
              </a:extLst>
            </p:cNvPr>
            <p:cNvSpPr/>
            <p:nvPr/>
          </p:nvSpPr>
          <p:spPr>
            <a:xfrm>
              <a:off x="6345520" y="1470560"/>
              <a:ext cx="238160" cy="32591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" name="直角三角形 17">
              <a:extLst>
                <a:ext uri="{FF2B5EF4-FFF2-40B4-BE49-F238E27FC236}">
                  <a16:creationId xmlns:a16="http://schemas.microsoft.com/office/drawing/2014/main" id="{3DF91092-643B-3ABC-2CC1-806B6445C4CC}"/>
                </a:ext>
              </a:extLst>
            </p:cNvPr>
            <p:cNvSpPr/>
            <p:nvPr/>
          </p:nvSpPr>
          <p:spPr>
            <a:xfrm flipV="1">
              <a:off x="6345520" y="3956624"/>
              <a:ext cx="238160" cy="32591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E0EE02E-3AA4-3093-F980-5698782E8B09}"/>
              </a:ext>
            </a:extLst>
          </p:cNvPr>
          <p:cNvSpPr txBox="1">
            <a:spLocks/>
          </p:cNvSpPr>
          <p:nvPr/>
        </p:nvSpPr>
        <p:spPr>
          <a:xfrm>
            <a:off x="1160208" y="3364175"/>
            <a:ext cx="1944000" cy="189885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Lego race car using a designated Lego kit and a provided Bill of Materials (BOM) that outlines the costs of each component</a:t>
            </a:r>
            <a:endParaRPr 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50A879E0-4CF7-DAB4-6E47-7668EC8A6F01}"/>
              </a:ext>
            </a:extLst>
          </p:cNvPr>
          <p:cNvSpPr txBox="1">
            <a:spLocks/>
          </p:cNvSpPr>
          <p:nvPr/>
        </p:nvSpPr>
        <p:spPr>
          <a:xfrm>
            <a:off x="4898495" y="3364175"/>
            <a:ext cx="1944000" cy="189885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Employ a Designed Experiment methodology and accompanying analysis to determine the optimal design</a:t>
            </a:r>
            <a:endParaRPr 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06A501F3-1A4C-5556-5BAB-36F8818FBD4E}"/>
              </a:ext>
            </a:extLst>
          </p:cNvPr>
          <p:cNvSpPr txBox="1">
            <a:spLocks/>
          </p:cNvSpPr>
          <p:nvPr/>
        </p:nvSpPr>
        <p:spPr>
          <a:xfrm>
            <a:off x="8647625" y="3687340"/>
            <a:ext cx="1944000" cy="12525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Overarching goal is to enhance the distance the car travels down a pre-constructed ramp, </a:t>
            </a:r>
            <a:endParaRPr 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Freeform 56">
            <a:extLst>
              <a:ext uri="{FF2B5EF4-FFF2-40B4-BE49-F238E27FC236}">
                <a16:creationId xmlns:a16="http://schemas.microsoft.com/office/drawing/2014/main" id="{D1999E5E-1AE0-7E8B-89CA-EBEB6DFCF116}"/>
              </a:ext>
            </a:extLst>
          </p:cNvPr>
          <p:cNvSpPr>
            <a:spLocks noEditPoints="1"/>
          </p:cNvSpPr>
          <p:nvPr/>
        </p:nvSpPr>
        <p:spPr bwMode="auto">
          <a:xfrm>
            <a:off x="1783923" y="2656335"/>
            <a:ext cx="653403" cy="580135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" name="Group 46">
            <a:extLst>
              <a:ext uri="{FF2B5EF4-FFF2-40B4-BE49-F238E27FC236}">
                <a16:creationId xmlns:a16="http://schemas.microsoft.com/office/drawing/2014/main" id="{A1227CA3-6D89-9B09-9613-3E26665C8681}"/>
              </a:ext>
            </a:extLst>
          </p:cNvPr>
          <p:cNvGrpSpPr/>
          <p:nvPr/>
        </p:nvGrpSpPr>
        <p:grpSpPr>
          <a:xfrm>
            <a:off x="5709664" y="2656335"/>
            <a:ext cx="539721" cy="583903"/>
            <a:chOff x="8780463" y="1906588"/>
            <a:chExt cx="360363" cy="360363"/>
          </a:xfrm>
          <a:solidFill>
            <a:schemeClr val="accent2">
              <a:lumMod val="75000"/>
            </a:schemeClr>
          </a:solidFill>
        </p:grpSpPr>
        <p:sp>
          <p:nvSpPr>
            <p:cNvPr id="34" name="Freeform 93">
              <a:extLst>
                <a:ext uri="{FF2B5EF4-FFF2-40B4-BE49-F238E27FC236}">
                  <a16:creationId xmlns:a16="http://schemas.microsoft.com/office/drawing/2014/main" id="{DB0DC578-18C5-291B-AB26-19965283A7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0463" y="1938338"/>
              <a:ext cx="328613" cy="328613"/>
            </a:xfrm>
            <a:custGeom>
              <a:avLst/>
              <a:gdLst/>
              <a:ahLst/>
              <a:cxnLst>
                <a:cxn ang="0">
                  <a:pos x="80" y="3"/>
                </a:cxn>
                <a:cxn ang="0">
                  <a:pos x="73" y="0"/>
                </a:cxn>
                <a:cxn ang="0">
                  <a:pos x="66" y="3"/>
                </a:cxn>
                <a:cxn ang="0">
                  <a:pos x="61" y="9"/>
                </a:cxn>
                <a:cxn ang="0">
                  <a:pos x="58" y="15"/>
                </a:cxn>
                <a:cxn ang="0">
                  <a:pos x="60" y="20"/>
                </a:cxn>
                <a:cxn ang="0">
                  <a:pos x="8" y="41"/>
                </a:cxn>
                <a:cxn ang="0">
                  <a:pos x="1" y="50"/>
                </a:cxn>
                <a:cxn ang="0">
                  <a:pos x="4" y="60"/>
                </a:cxn>
                <a:cxn ang="0">
                  <a:pos x="53" y="108"/>
                </a:cxn>
                <a:cxn ang="0">
                  <a:pos x="61" y="112"/>
                </a:cxn>
                <a:cxn ang="0">
                  <a:pos x="61" y="112"/>
                </a:cxn>
                <a:cxn ang="0">
                  <a:pos x="63" y="111"/>
                </a:cxn>
                <a:cxn ang="0">
                  <a:pos x="72" y="104"/>
                </a:cxn>
                <a:cxn ang="0">
                  <a:pos x="92" y="53"/>
                </a:cxn>
                <a:cxn ang="0">
                  <a:pos x="97" y="55"/>
                </a:cxn>
                <a:cxn ang="0">
                  <a:pos x="104" y="52"/>
                </a:cxn>
                <a:cxn ang="0">
                  <a:pos x="110" y="46"/>
                </a:cxn>
                <a:cxn ang="0">
                  <a:pos x="112" y="40"/>
                </a:cxn>
                <a:cxn ang="0">
                  <a:pos x="110" y="33"/>
                </a:cxn>
                <a:cxn ang="0">
                  <a:pos x="80" y="3"/>
                </a:cxn>
                <a:cxn ang="0">
                  <a:pos x="65" y="102"/>
                </a:cxn>
                <a:cxn ang="0">
                  <a:pos x="62" y="104"/>
                </a:cxn>
                <a:cxn ang="0">
                  <a:pos x="61" y="104"/>
                </a:cxn>
                <a:cxn ang="0">
                  <a:pos x="58" y="103"/>
                </a:cxn>
                <a:cxn ang="0">
                  <a:pos x="9" y="55"/>
                </a:cxn>
                <a:cxn ang="0">
                  <a:pos x="8" y="51"/>
                </a:cxn>
                <a:cxn ang="0">
                  <a:pos x="11" y="48"/>
                </a:cxn>
                <a:cxn ang="0">
                  <a:pos x="34" y="39"/>
                </a:cxn>
                <a:cxn ang="0">
                  <a:pos x="83" y="56"/>
                </a:cxn>
                <a:cxn ang="0">
                  <a:pos x="65" y="102"/>
                </a:cxn>
                <a:cxn ang="0">
                  <a:pos x="104" y="41"/>
                </a:cxn>
                <a:cxn ang="0">
                  <a:pos x="99" y="46"/>
                </a:cxn>
                <a:cxn ang="0">
                  <a:pos x="96" y="46"/>
                </a:cxn>
                <a:cxn ang="0">
                  <a:pos x="89" y="40"/>
                </a:cxn>
                <a:cxn ang="0">
                  <a:pos x="84" y="53"/>
                </a:cxn>
                <a:cxn ang="0">
                  <a:pos x="84" y="52"/>
                </a:cxn>
                <a:cxn ang="0">
                  <a:pos x="50" y="38"/>
                </a:cxn>
                <a:cxn ang="0">
                  <a:pos x="40" y="36"/>
                </a:cxn>
                <a:cxn ang="0">
                  <a:pos x="73" y="23"/>
                </a:cxn>
                <a:cxn ang="0">
                  <a:pos x="66" y="17"/>
                </a:cxn>
                <a:cxn ang="0">
                  <a:pos x="66" y="14"/>
                </a:cxn>
                <a:cxn ang="0">
                  <a:pos x="72" y="9"/>
                </a:cxn>
                <a:cxn ang="0">
                  <a:pos x="75" y="9"/>
                </a:cxn>
                <a:cxn ang="0">
                  <a:pos x="104" y="38"/>
                </a:cxn>
                <a:cxn ang="0">
                  <a:pos x="104" y="41"/>
                </a:cxn>
                <a:cxn ang="0">
                  <a:pos x="104" y="41"/>
                </a:cxn>
                <a:cxn ang="0">
                  <a:pos x="104" y="41"/>
                </a:cxn>
              </a:cxnLst>
              <a:rect l="0" t="0" r="r" b="b"/>
              <a:pathLst>
                <a:path w="112" h="112">
                  <a:moveTo>
                    <a:pt x="80" y="3"/>
                  </a:moveTo>
                  <a:cubicBezTo>
                    <a:pt x="78" y="1"/>
                    <a:pt x="76" y="0"/>
                    <a:pt x="73" y="0"/>
                  </a:cubicBezTo>
                  <a:cubicBezTo>
                    <a:pt x="71" y="0"/>
                    <a:pt x="68" y="1"/>
                    <a:pt x="66" y="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9" y="10"/>
                    <a:pt x="58" y="13"/>
                    <a:pt x="58" y="15"/>
                  </a:cubicBezTo>
                  <a:cubicBezTo>
                    <a:pt x="58" y="17"/>
                    <a:pt x="59" y="19"/>
                    <a:pt x="60" y="2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3"/>
                    <a:pt x="2" y="46"/>
                    <a:pt x="1" y="50"/>
                  </a:cubicBezTo>
                  <a:cubicBezTo>
                    <a:pt x="0" y="53"/>
                    <a:pt x="1" y="57"/>
                    <a:pt x="4" y="60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5" y="110"/>
                    <a:pt x="58" y="112"/>
                    <a:pt x="61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2" y="112"/>
                    <a:pt x="63" y="112"/>
                    <a:pt x="63" y="111"/>
                  </a:cubicBezTo>
                  <a:cubicBezTo>
                    <a:pt x="67" y="111"/>
                    <a:pt x="70" y="108"/>
                    <a:pt x="72" y="10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4" y="54"/>
                    <a:pt x="95" y="55"/>
                    <a:pt x="97" y="55"/>
                  </a:cubicBezTo>
                  <a:cubicBezTo>
                    <a:pt x="100" y="55"/>
                    <a:pt x="102" y="54"/>
                    <a:pt x="104" y="52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1" y="45"/>
                    <a:pt x="112" y="42"/>
                    <a:pt x="112" y="40"/>
                  </a:cubicBezTo>
                  <a:cubicBezTo>
                    <a:pt x="112" y="37"/>
                    <a:pt x="111" y="35"/>
                    <a:pt x="110" y="33"/>
                  </a:cubicBezTo>
                  <a:lnTo>
                    <a:pt x="80" y="3"/>
                  </a:lnTo>
                  <a:close/>
                  <a:moveTo>
                    <a:pt x="65" y="102"/>
                  </a:moveTo>
                  <a:cubicBezTo>
                    <a:pt x="64" y="103"/>
                    <a:pt x="63" y="104"/>
                    <a:pt x="62" y="104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0" y="104"/>
                    <a:pt x="59" y="104"/>
                    <a:pt x="58" y="103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4"/>
                    <a:pt x="8" y="52"/>
                    <a:pt x="8" y="51"/>
                  </a:cubicBezTo>
                  <a:cubicBezTo>
                    <a:pt x="9" y="50"/>
                    <a:pt x="9" y="49"/>
                    <a:pt x="11" y="4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51" y="44"/>
                    <a:pt x="67" y="39"/>
                    <a:pt x="83" y="56"/>
                  </a:cubicBezTo>
                  <a:lnTo>
                    <a:pt x="65" y="102"/>
                  </a:lnTo>
                  <a:close/>
                  <a:moveTo>
                    <a:pt x="104" y="41"/>
                  </a:moveTo>
                  <a:cubicBezTo>
                    <a:pt x="99" y="46"/>
                    <a:pt x="99" y="46"/>
                    <a:pt x="99" y="46"/>
                  </a:cubicBezTo>
                  <a:cubicBezTo>
                    <a:pt x="98" y="47"/>
                    <a:pt x="97" y="47"/>
                    <a:pt x="96" y="4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73" y="41"/>
                    <a:pt x="61" y="39"/>
                    <a:pt x="50" y="38"/>
                  </a:cubicBezTo>
                  <a:cubicBezTo>
                    <a:pt x="47" y="38"/>
                    <a:pt x="44" y="37"/>
                    <a:pt x="40" y="36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6" y="15"/>
                    <a:pt x="66" y="14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8"/>
                    <a:pt x="74" y="8"/>
                    <a:pt x="75" y="9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5" y="39"/>
                    <a:pt x="105" y="40"/>
                    <a:pt x="104" y="41"/>
                  </a:cubicBezTo>
                  <a:close/>
                  <a:moveTo>
                    <a:pt x="104" y="41"/>
                  </a:moveTo>
                  <a:cubicBezTo>
                    <a:pt x="104" y="41"/>
                    <a:pt x="104" y="41"/>
                    <a:pt x="104" y="4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4">
              <a:extLst>
                <a:ext uri="{FF2B5EF4-FFF2-40B4-BE49-F238E27FC236}">
                  <a16:creationId xmlns:a16="http://schemas.microsoft.com/office/drawing/2014/main" id="{156AF81F-8C5B-2FBC-0B02-736D4F4366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39213" y="2084388"/>
              <a:ext cx="55563" cy="57150"/>
            </a:xfrm>
            <a:custGeom>
              <a:avLst/>
              <a:gdLst/>
              <a:ahLst/>
              <a:cxnLst>
                <a:cxn ang="0">
                  <a:pos x="10" y="19"/>
                </a:cxn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19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5">
              <a:extLst>
                <a:ext uri="{FF2B5EF4-FFF2-40B4-BE49-F238E27FC236}">
                  <a16:creationId xmlns:a16="http://schemas.microsoft.com/office/drawing/2014/main" id="{0F3A7079-110D-F941-BB76-9B62B84A72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85263" y="1906588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9"/>
                </a:cxn>
                <a:cxn ang="0">
                  <a:pos x="10" y="19"/>
                </a:cxn>
                <a:cxn ang="0">
                  <a:pos x="19" y="9"/>
                </a:cxn>
                <a:cxn ang="0">
                  <a:pos x="10" y="0"/>
                </a:cxn>
                <a:cxn ang="0">
                  <a:pos x="10" y="15"/>
                </a:cxn>
                <a:cxn ang="0">
                  <a:pos x="4" y="9"/>
                </a:cxn>
                <a:cxn ang="0">
                  <a:pos x="10" y="4"/>
                </a:cxn>
                <a:cxn ang="0">
                  <a:pos x="16" y="9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lose/>
                  <a:moveTo>
                    <a:pt x="10" y="15"/>
                  </a:moveTo>
                  <a:cubicBezTo>
                    <a:pt x="7" y="15"/>
                    <a:pt x="4" y="13"/>
                    <a:pt x="4" y="9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9"/>
                  </a:cubicBezTo>
                  <a:cubicBezTo>
                    <a:pt x="16" y="13"/>
                    <a:pt x="13" y="15"/>
                    <a:pt x="10" y="15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6">
              <a:extLst>
                <a:ext uri="{FF2B5EF4-FFF2-40B4-BE49-F238E27FC236}">
                  <a16:creationId xmlns:a16="http://schemas.microsoft.com/office/drawing/2014/main" id="{239470E0-A552-993E-26D0-801BE2E4DC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72538" y="2073276"/>
              <a:ext cx="46038" cy="476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8" y="12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7">
              <a:extLst>
                <a:ext uri="{FF2B5EF4-FFF2-40B4-BE49-F238E27FC236}">
                  <a16:creationId xmlns:a16="http://schemas.microsoft.com/office/drawing/2014/main" id="{2608BE4E-C5A6-2B5D-6B4D-A402E63C84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18575" y="2152651"/>
              <a:ext cx="20638" cy="23813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3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7" y="6"/>
                    <a:pt x="6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8">
              <a:extLst>
                <a:ext uri="{FF2B5EF4-FFF2-40B4-BE49-F238E27FC236}">
                  <a16:creationId xmlns:a16="http://schemas.microsoft.com/office/drawing/2014/main" id="{08B592F2-2D6A-F02B-F45B-412599044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6375" y="1985963"/>
              <a:ext cx="23813" cy="2063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7">
                  <a:moveTo>
                    <a:pt x="8" y="4"/>
                  </a:moveTo>
                  <a:cubicBezTo>
                    <a:pt x="8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2" name="Picture 12" descr="Target ">
            <a:extLst>
              <a:ext uri="{FF2B5EF4-FFF2-40B4-BE49-F238E27FC236}">
                <a16:creationId xmlns:a16="http://schemas.microsoft.com/office/drawing/2014/main" id="{E32BC85D-1BA2-432C-C5EF-8C49ED598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823" y="2773573"/>
            <a:ext cx="581498" cy="581498"/>
          </a:xfrm>
          <a:prstGeom prst="rect">
            <a:avLst/>
          </a:prstGeom>
          <a:noFill/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04FC44B6-46BD-4338-2C2C-DFDC86586853}"/>
              </a:ext>
            </a:extLst>
          </p:cNvPr>
          <p:cNvSpPr/>
          <p:nvPr/>
        </p:nvSpPr>
        <p:spPr>
          <a:xfrm>
            <a:off x="3655968" y="3687707"/>
            <a:ext cx="650476" cy="65047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accent1"/>
              </a:solidFill>
            </a:endParaRPr>
          </a:p>
        </p:txBody>
      </p:sp>
      <p:sp>
        <p:nvSpPr>
          <p:cNvPr id="55" name="Freeform 38">
            <a:extLst>
              <a:ext uri="{FF2B5EF4-FFF2-40B4-BE49-F238E27FC236}">
                <a16:creationId xmlns:a16="http://schemas.microsoft.com/office/drawing/2014/main" id="{A0C2B9B5-7559-4C94-4B5C-4C074000E4F3}"/>
              </a:ext>
            </a:extLst>
          </p:cNvPr>
          <p:cNvSpPr>
            <a:spLocks noEditPoints="1"/>
          </p:cNvSpPr>
          <p:nvPr/>
        </p:nvSpPr>
        <p:spPr bwMode="auto">
          <a:xfrm rot="16200000">
            <a:off x="3773164" y="3804900"/>
            <a:ext cx="416084" cy="416084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2" y="31"/>
              </a:cxn>
              <a:cxn ang="0">
                <a:pos x="31" y="62"/>
              </a:cxn>
              <a:cxn ang="0">
                <a:pos x="51" y="30"/>
              </a:cxn>
              <a:cxn ang="0">
                <a:pos x="48" y="26"/>
              </a:cxn>
              <a:cxn ang="0">
                <a:pos x="46" y="25"/>
              </a:cxn>
              <a:cxn ang="0">
                <a:pos x="44" y="26"/>
              </a:cxn>
              <a:cxn ang="0">
                <a:pos x="36" y="33"/>
              </a:cxn>
              <a:cxn ang="0">
                <a:pos x="36" y="13"/>
              </a:cxn>
              <a:cxn ang="0">
                <a:pos x="34" y="11"/>
              </a:cxn>
              <a:cxn ang="0">
                <a:pos x="29" y="11"/>
              </a:cxn>
              <a:cxn ang="0">
                <a:pos x="26" y="13"/>
              </a:cxn>
              <a:cxn ang="0">
                <a:pos x="26" y="33"/>
              </a:cxn>
              <a:cxn ang="0">
                <a:pos x="19" y="26"/>
              </a:cxn>
              <a:cxn ang="0">
                <a:pos x="17" y="25"/>
              </a:cxn>
              <a:cxn ang="0">
                <a:pos x="15" y="26"/>
              </a:cxn>
              <a:cxn ang="0">
                <a:pos x="11" y="30"/>
              </a:cxn>
              <a:cxn ang="0">
                <a:pos x="11" y="31"/>
              </a:cxn>
              <a:cxn ang="0">
                <a:pos x="11" y="33"/>
              </a:cxn>
              <a:cxn ang="0">
                <a:pos x="26" y="48"/>
              </a:cxn>
              <a:cxn ang="0">
                <a:pos x="30" y="51"/>
              </a:cxn>
              <a:cxn ang="0">
                <a:pos x="31" y="52"/>
              </a:cxn>
              <a:cxn ang="0">
                <a:pos x="33" y="51"/>
              </a:cxn>
              <a:cxn ang="0">
                <a:pos x="37" y="48"/>
              </a:cxn>
              <a:cxn ang="0">
                <a:pos x="51" y="33"/>
              </a:cxn>
              <a:cxn ang="0">
                <a:pos x="52" y="31"/>
              </a:cxn>
              <a:cxn ang="0">
                <a:pos x="51" y="30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51" y="30"/>
                </a:moveTo>
                <a:cubicBezTo>
                  <a:pt x="48" y="26"/>
                  <a:pt x="48" y="26"/>
                  <a:pt x="48" y="26"/>
                </a:cubicBezTo>
                <a:cubicBezTo>
                  <a:pt x="47" y="25"/>
                  <a:pt x="47" y="25"/>
                  <a:pt x="46" y="25"/>
                </a:cubicBezTo>
                <a:cubicBezTo>
                  <a:pt x="45" y="25"/>
                  <a:pt x="45" y="25"/>
                  <a:pt x="44" y="26"/>
                </a:cubicBezTo>
                <a:cubicBezTo>
                  <a:pt x="36" y="33"/>
                  <a:pt x="36" y="33"/>
                  <a:pt x="36" y="33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2"/>
                  <a:pt x="35" y="11"/>
                  <a:pt x="34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7" y="11"/>
                  <a:pt x="26" y="12"/>
                  <a:pt x="26" y="13"/>
                </a:cubicBezTo>
                <a:cubicBezTo>
                  <a:pt x="26" y="33"/>
                  <a:pt x="26" y="33"/>
                  <a:pt x="26" y="33"/>
                </a:cubicBezTo>
                <a:cubicBezTo>
                  <a:pt x="19" y="26"/>
                  <a:pt x="19" y="26"/>
                  <a:pt x="19" y="26"/>
                </a:cubicBezTo>
                <a:cubicBezTo>
                  <a:pt x="18" y="25"/>
                  <a:pt x="17" y="25"/>
                  <a:pt x="17" y="25"/>
                </a:cubicBezTo>
                <a:cubicBezTo>
                  <a:pt x="16" y="25"/>
                  <a:pt x="15" y="25"/>
                  <a:pt x="15" y="26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1"/>
                  <a:pt x="11" y="31"/>
                </a:cubicBezTo>
                <a:cubicBezTo>
                  <a:pt x="11" y="32"/>
                  <a:pt x="11" y="33"/>
                  <a:pt x="11" y="33"/>
                </a:cubicBezTo>
                <a:cubicBezTo>
                  <a:pt x="26" y="48"/>
                  <a:pt x="26" y="48"/>
                  <a:pt x="26" y="48"/>
                </a:cubicBezTo>
                <a:cubicBezTo>
                  <a:pt x="30" y="51"/>
                  <a:pt x="30" y="51"/>
                  <a:pt x="30" y="51"/>
                </a:cubicBezTo>
                <a:cubicBezTo>
                  <a:pt x="30" y="52"/>
                  <a:pt x="31" y="52"/>
                  <a:pt x="31" y="52"/>
                </a:cubicBezTo>
                <a:cubicBezTo>
                  <a:pt x="32" y="52"/>
                  <a:pt x="33" y="52"/>
                  <a:pt x="33" y="51"/>
                </a:cubicBezTo>
                <a:cubicBezTo>
                  <a:pt x="37" y="48"/>
                  <a:pt x="37" y="48"/>
                  <a:pt x="37" y="48"/>
                </a:cubicBezTo>
                <a:cubicBezTo>
                  <a:pt x="51" y="33"/>
                  <a:pt x="51" y="33"/>
                  <a:pt x="51" y="33"/>
                </a:cubicBezTo>
                <a:cubicBezTo>
                  <a:pt x="52" y="33"/>
                  <a:pt x="52" y="32"/>
                  <a:pt x="52" y="31"/>
                </a:cubicBezTo>
                <a:cubicBezTo>
                  <a:pt x="52" y="31"/>
                  <a:pt x="52" y="30"/>
                  <a:pt x="51" y="3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5D8C416-1031-8F97-EFBF-C1E3ADEAA4B4}"/>
              </a:ext>
            </a:extLst>
          </p:cNvPr>
          <p:cNvSpPr/>
          <p:nvPr/>
        </p:nvSpPr>
        <p:spPr>
          <a:xfrm>
            <a:off x="7505308" y="3682789"/>
            <a:ext cx="650476" cy="650470"/>
          </a:xfrm>
          <a:prstGeom prst="ellipse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accent1"/>
              </a:solidFill>
            </a:endParaRPr>
          </a:p>
        </p:txBody>
      </p:sp>
      <p:sp>
        <p:nvSpPr>
          <p:cNvPr id="58" name="Freeform 38">
            <a:extLst>
              <a:ext uri="{FF2B5EF4-FFF2-40B4-BE49-F238E27FC236}">
                <a16:creationId xmlns:a16="http://schemas.microsoft.com/office/drawing/2014/main" id="{935DD4B2-0E12-2D23-FC06-7FE6FFAF5828}"/>
              </a:ext>
            </a:extLst>
          </p:cNvPr>
          <p:cNvSpPr>
            <a:spLocks noEditPoints="1"/>
          </p:cNvSpPr>
          <p:nvPr/>
        </p:nvSpPr>
        <p:spPr bwMode="auto">
          <a:xfrm rot="16200000">
            <a:off x="7622504" y="3799982"/>
            <a:ext cx="416084" cy="416084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2" y="31"/>
              </a:cxn>
              <a:cxn ang="0">
                <a:pos x="31" y="62"/>
              </a:cxn>
              <a:cxn ang="0">
                <a:pos x="51" y="30"/>
              </a:cxn>
              <a:cxn ang="0">
                <a:pos x="48" y="26"/>
              </a:cxn>
              <a:cxn ang="0">
                <a:pos x="46" y="25"/>
              </a:cxn>
              <a:cxn ang="0">
                <a:pos x="44" y="26"/>
              </a:cxn>
              <a:cxn ang="0">
                <a:pos x="36" y="33"/>
              </a:cxn>
              <a:cxn ang="0">
                <a:pos x="36" y="13"/>
              </a:cxn>
              <a:cxn ang="0">
                <a:pos x="34" y="11"/>
              </a:cxn>
              <a:cxn ang="0">
                <a:pos x="29" y="11"/>
              </a:cxn>
              <a:cxn ang="0">
                <a:pos x="26" y="13"/>
              </a:cxn>
              <a:cxn ang="0">
                <a:pos x="26" y="33"/>
              </a:cxn>
              <a:cxn ang="0">
                <a:pos x="19" y="26"/>
              </a:cxn>
              <a:cxn ang="0">
                <a:pos x="17" y="25"/>
              </a:cxn>
              <a:cxn ang="0">
                <a:pos x="15" y="26"/>
              </a:cxn>
              <a:cxn ang="0">
                <a:pos x="11" y="30"/>
              </a:cxn>
              <a:cxn ang="0">
                <a:pos x="11" y="31"/>
              </a:cxn>
              <a:cxn ang="0">
                <a:pos x="11" y="33"/>
              </a:cxn>
              <a:cxn ang="0">
                <a:pos x="26" y="48"/>
              </a:cxn>
              <a:cxn ang="0">
                <a:pos x="30" y="51"/>
              </a:cxn>
              <a:cxn ang="0">
                <a:pos x="31" y="52"/>
              </a:cxn>
              <a:cxn ang="0">
                <a:pos x="33" y="51"/>
              </a:cxn>
              <a:cxn ang="0">
                <a:pos x="37" y="48"/>
              </a:cxn>
              <a:cxn ang="0">
                <a:pos x="51" y="33"/>
              </a:cxn>
              <a:cxn ang="0">
                <a:pos x="52" y="31"/>
              </a:cxn>
              <a:cxn ang="0">
                <a:pos x="51" y="30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51" y="30"/>
                </a:moveTo>
                <a:cubicBezTo>
                  <a:pt x="48" y="26"/>
                  <a:pt x="48" y="26"/>
                  <a:pt x="48" y="26"/>
                </a:cubicBezTo>
                <a:cubicBezTo>
                  <a:pt x="47" y="25"/>
                  <a:pt x="47" y="25"/>
                  <a:pt x="46" y="25"/>
                </a:cubicBezTo>
                <a:cubicBezTo>
                  <a:pt x="45" y="25"/>
                  <a:pt x="45" y="25"/>
                  <a:pt x="44" y="26"/>
                </a:cubicBezTo>
                <a:cubicBezTo>
                  <a:pt x="36" y="33"/>
                  <a:pt x="36" y="33"/>
                  <a:pt x="36" y="33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2"/>
                  <a:pt x="35" y="11"/>
                  <a:pt x="34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7" y="11"/>
                  <a:pt x="26" y="12"/>
                  <a:pt x="26" y="13"/>
                </a:cubicBezTo>
                <a:cubicBezTo>
                  <a:pt x="26" y="33"/>
                  <a:pt x="26" y="33"/>
                  <a:pt x="26" y="33"/>
                </a:cubicBezTo>
                <a:cubicBezTo>
                  <a:pt x="19" y="26"/>
                  <a:pt x="19" y="26"/>
                  <a:pt x="19" y="26"/>
                </a:cubicBezTo>
                <a:cubicBezTo>
                  <a:pt x="18" y="25"/>
                  <a:pt x="17" y="25"/>
                  <a:pt x="17" y="25"/>
                </a:cubicBezTo>
                <a:cubicBezTo>
                  <a:pt x="16" y="25"/>
                  <a:pt x="15" y="25"/>
                  <a:pt x="15" y="26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1"/>
                  <a:pt x="11" y="31"/>
                </a:cubicBezTo>
                <a:cubicBezTo>
                  <a:pt x="11" y="32"/>
                  <a:pt x="11" y="33"/>
                  <a:pt x="11" y="33"/>
                </a:cubicBezTo>
                <a:cubicBezTo>
                  <a:pt x="26" y="48"/>
                  <a:pt x="26" y="48"/>
                  <a:pt x="26" y="48"/>
                </a:cubicBezTo>
                <a:cubicBezTo>
                  <a:pt x="30" y="51"/>
                  <a:pt x="30" y="51"/>
                  <a:pt x="30" y="51"/>
                </a:cubicBezTo>
                <a:cubicBezTo>
                  <a:pt x="30" y="52"/>
                  <a:pt x="31" y="52"/>
                  <a:pt x="31" y="52"/>
                </a:cubicBezTo>
                <a:cubicBezTo>
                  <a:pt x="32" y="52"/>
                  <a:pt x="33" y="52"/>
                  <a:pt x="33" y="51"/>
                </a:cubicBezTo>
                <a:cubicBezTo>
                  <a:pt x="37" y="48"/>
                  <a:pt x="37" y="48"/>
                  <a:pt x="37" y="48"/>
                </a:cubicBezTo>
                <a:cubicBezTo>
                  <a:pt x="51" y="33"/>
                  <a:pt x="51" y="33"/>
                  <a:pt x="51" y="33"/>
                </a:cubicBezTo>
                <a:cubicBezTo>
                  <a:pt x="52" y="33"/>
                  <a:pt x="52" y="32"/>
                  <a:pt x="52" y="31"/>
                </a:cubicBezTo>
                <a:cubicBezTo>
                  <a:pt x="52" y="31"/>
                  <a:pt x="52" y="30"/>
                  <a:pt x="51" y="3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81858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4" grpId="0" animBg="1"/>
      <p:bldP spid="55" grpId="0" animBg="1"/>
      <p:bldP spid="57" grpId="0" animBg="1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Lego Logo Icon - Download in Flat Style">
            <a:extLst>
              <a:ext uri="{FF2B5EF4-FFF2-40B4-BE49-F238E27FC236}">
                <a16:creationId xmlns:a16="http://schemas.microsoft.com/office/drawing/2014/main" id="{8382BA49-F18A-A4A1-9034-B0697C74D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450" y="0"/>
            <a:ext cx="9715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32FF9D-E36E-4FDB-3F53-9204E7B0EA0D}"/>
              </a:ext>
            </a:extLst>
          </p:cNvPr>
          <p:cNvCxnSpPr>
            <a:cxnSpLocks/>
          </p:cNvCxnSpPr>
          <p:nvPr/>
        </p:nvCxnSpPr>
        <p:spPr>
          <a:xfrm>
            <a:off x="0" y="107899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CD7E01-E927-6A6C-7D3D-CE4A0907AB33}"/>
              </a:ext>
            </a:extLst>
          </p:cNvPr>
          <p:cNvSpPr txBox="1"/>
          <p:nvPr/>
        </p:nvSpPr>
        <p:spPr>
          <a:xfrm>
            <a:off x="0" y="281000"/>
            <a:ext cx="11393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Factors Considered</a:t>
            </a:r>
          </a:p>
        </p:txBody>
      </p:sp>
      <p:sp>
        <p:nvSpPr>
          <p:cNvPr id="15" name="Freeform 76">
            <a:extLst>
              <a:ext uri="{FF2B5EF4-FFF2-40B4-BE49-F238E27FC236}">
                <a16:creationId xmlns:a16="http://schemas.microsoft.com/office/drawing/2014/main" id="{66094914-C81D-5E90-9590-F75234579D13}"/>
              </a:ext>
            </a:extLst>
          </p:cNvPr>
          <p:cNvSpPr>
            <a:spLocks/>
          </p:cNvSpPr>
          <p:nvPr/>
        </p:nvSpPr>
        <p:spPr bwMode="auto">
          <a:xfrm>
            <a:off x="6636032" y="3112697"/>
            <a:ext cx="2277533" cy="2275417"/>
          </a:xfrm>
          <a:custGeom>
            <a:avLst/>
            <a:gdLst/>
            <a:ahLst/>
            <a:cxnLst>
              <a:cxn ang="0">
                <a:pos x="183" y="603"/>
              </a:cxn>
              <a:cxn ang="0">
                <a:pos x="256" y="638"/>
              </a:cxn>
              <a:cxn ang="0">
                <a:pos x="218" y="731"/>
              </a:cxn>
              <a:cxn ang="0">
                <a:pos x="386" y="731"/>
              </a:cxn>
              <a:cxn ang="0">
                <a:pos x="347" y="638"/>
              </a:cxn>
              <a:cxn ang="0">
                <a:pos x="420" y="603"/>
              </a:cxn>
              <a:cxn ang="0">
                <a:pos x="603" y="603"/>
              </a:cxn>
              <a:cxn ang="0">
                <a:pos x="603" y="420"/>
              </a:cxn>
              <a:cxn ang="0">
                <a:pos x="639" y="347"/>
              </a:cxn>
              <a:cxn ang="0">
                <a:pos x="731" y="385"/>
              </a:cxn>
              <a:cxn ang="0">
                <a:pos x="731" y="217"/>
              </a:cxn>
              <a:cxn ang="0">
                <a:pos x="639" y="256"/>
              </a:cxn>
              <a:cxn ang="0">
                <a:pos x="603" y="183"/>
              </a:cxn>
              <a:cxn ang="0">
                <a:pos x="603" y="0"/>
              </a:cxn>
              <a:cxn ang="0">
                <a:pos x="420" y="0"/>
              </a:cxn>
              <a:cxn ang="0">
                <a:pos x="347" y="35"/>
              </a:cxn>
              <a:cxn ang="0">
                <a:pos x="386" y="128"/>
              </a:cxn>
              <a:cxn ang="0">
                <a:pos x="218" y="128"/>
              </a:cxn>
              <a:cxn ang="0">
                <a:pos x="256" y="35"/>
              </a:cxn>
              <a:cxn ang="0">
                <a:pos x="183" y="0"/>
              </a:cxn>
              <a:cxn ang="0">
                <a:pos x="0" y="0"/>
              </a:cxn>
              <a:cxn ang="0">
                <a:pos x="0" y="183"/>
              </a:cxn>
              <a:cxn ang="0">
                <a:pos x="35" y="256"/>
              </a:cxn>
              <a:cxn ang="0">
                <a:pos x="128" y="217"/>
              </a:cxn>
              <a:cxn ang="0">
                <a:pos x="128" y="385"/>
              </a:cxn>
              <a:cxn ang="0">
                <a:pos x="35" y="347"/>
              </a:cxn>
              <a:cxn ang="0">
                <a:pos x="0" y="420"/>
              </a:cxn>
              <a:cxn ang="0">
                <a:pos x="0" y="603"/>
              </a:cxn>
              <a:cxn ang="0">
                <a:pos x="183" y="603"/>
              </a:cxn>
            </a:cxnLst>
            <a:rect l="0" t="0" r="r" b="b"/>
            <a:pathLst>
              <a:path w="819" h="819">
                <a:moveTo>
                  <a:pt x="183" y="603"/>
                </a:moveTo>
                <a:cubicBezTo>
                  <a:pt x="249" y="603"/>
                  <a:pt x="265" y="619"/>
                  <a:pt x="256" y="638"/>
                </a:cubicBezTo>
                <a:cubicBezTo>
                  <a:pt x="239" y="675"/>
                  <a:pt x="210" y="680"/>
                  <a:pt x="218" y="731"/>
                </a:cubicBezTo>
                <a:cubicBezTo>
                  <a:pt x="231" y="819"/>
                  <a:pt x="372" y="819"/>
                  <a:pt x="386" y="731"/>
                </a:cubicBezTo>
                <a:cubicBezTo>
                  <a:pt x="394" y="680"/>
                  <a:pt x="364" y="675"/>
                  <a:pt x="347" y="638"/>
                </a:cubicBezTo>
                <a:cubicBezTo>
                  <a:pt x="339" y="619"/>
                  <a:pt x="354" y="603"/>
                  <a:pt x="420" y="603"/>
                </a:cubicBezTo>
                <a:cubicBezTo>
                  <a:pt x="603" y="603"/>
                  <a:pt x="603" y="603"/>
                  <a:pt x="603" y="603"/>
                </a:cubicBezTo>
                <a:cubicBezTo>
                  <a:pt x="603" y="420"/>
                  <a:pt x="603" y="420"/>
                  <a:pt x="603" y="420"/>
                </a:cubicBezTo>
                <a:cubicBezTo>
                  <a:pt x="603" y="354"/>
                  <a:pt x="619" y="338"/>
                  <a:pt x="639" y="347"/>
                </a:cubicBezTo>
                <a:cubicBezTo>
                  <a:pt x="675" y="364"/>
                  <a:pt x="680" y="393"/>
                  <a:pt x="731" y="385"/>
                </a:cubicBezTo>
                <a:cubicBezTo>
                  <a:pt x="819" y="372"/>
                  <a:pt x="819" y="231"/>
                  <a:pt x="731" y="217"/>
                </a:cubicBezTo>
                <a:cubicBezTo>
                  <a:pt x="680" y="209"/>
                  <a:pt x="675" y="239"/>
                  <a:pt x="639" y="256"/>
                </a:cubicBezTo>
                <a:cubicBezTo>
                  <a:pt x="619" y="264"/>
                  <a:pt x="603" y="249"/>
                  <a:pt x="603" y="183"/>
                </a:cubicBezTo>
                <a:cubicBezTo>
                  <a:pt x="603" y="0"/>
                  <a:pt x="603" y="0"/>
                  <a:pt x="603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354" y="0"/>
                  <a:pt x="339" y="16"/>
                  <a:pt x="347" y="35"/>
                </a:cubicBezTo>
                <a:cubicBezTo>
                  <a:pt x="364" y="72"/>
                  <a:pt x="394" y="76"/>
                  <a:pt x="386" y="128"/>
                </a:cubicBezTo>
                <a:cubicBezTo>
                  <a:pt x="372" y="216"/>
                  <a:pt x="231" y="216"/>
                  <a:pt x="218" y="128"/>
                </a:cubicBezTo>
                <a:cubicBezTo>
                  <a:pt x="210" y="76"/>
                  <a:pt x="239" y="72"/>
                  <a:pt x="256" y="35"/>
                </a:cubicBezTo>
                <a:cubicBezTo>
                  <a:pt x="265" y="16"/>
                  <a:pt x="249" y="0"/>
                  <a:pt x="18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49"/>
                  <a:pt x="16" y="264"/>
                  <a:pt x="35" y="256"/>
                </a:cubicBezTo>
                <a:cubicBezTo>
                  <a:pt x="72" y="239"/>
                  <a:pt x="77" y="209"/>
                  <a:pt x="128" y="217"/>
                </a:cubicBezTo>
                <a:cubicBezTo>
                  <a:pt x="216" y="231"/>
                  <a:pt x="216" y="372"/>
                  <a:pt x="128" y="385"/>
                </a:cubicBezTo>
                <a:cubicBezTo>
                  <a:pt x="77" y="393"/>
                  <a:pt x="72" y="364"/>
                  <a:pt x="35" y="347"/>
                </a:cubicBezTo>
                <a:cubicBezTo>
                  <a:pt x="16" y="338"/>
                  <a:pt x="0" y="354"/>
                  <a:pt x="0" y="420"/>
                </a:cubicBezTo>
                <a:cubicBezTo>
                  <a:pt x="0" y="603"/>
                  <a:pt x="0" y="603"/>
                  <a:pt x="0" y="603"/>
                </a:cubicBezTo>
                <a:lnTo>
                  <a:pt x="183" y="603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Freeform 77">
            <a:extLst>
              <a:ext uri="{FF2B5EF4-FFF2-40B4-BE49-F238E27FC236}">
                <a16:creationId xmlns:a16="http://schemas.microsoft.com/office/drawing/2014/main" id="{148B2E76-E943-EBFE-302F-66BB37A53A4A}"/>
              </a:ext>
            </a:extLst>
          </p:cNvPr>
          <p:cNvSpPr>
            <a:spLocks/>
          </p:cNvSpPr>
          <p:nvPr/>
        </p:nvSpPr>
        <p:spPr bwMode="auto">
          <a:xfrm>
            <a:off x="8312139" y="2511564"/>
            <a:ext cx="2277533" cy="2275417"/>
          </a:xfrm>
          <a:custGeom>
            <a:avLst/>
            <a:gdLst/>
            <a:ahLst/>
            <a:cxnLst>
              <a:cxn ang="0">
                <a:pos x="183" y="216"/>
              </a:cxn>
              <a:cxn ang="0">
                <a:pos x="256" y="180"/>
              </a:cxn>
              <a:cxn ang="0">
                <a:pos x="217" y="88"/>
              </a:cxn>
              <a:cxn ang="0">
                <a:pos x="385" y="88"/>
              </a:cxn>
              <a:cxn ang="0">
                <a:pos x="347" y="180"/>
              </a:cxn>
              <a:cxn ang="0">
                <a:pos x="420" y="216"/>
              </a:cxn>
              <a:cxn ang="0">
                <a:pos x="603" y="216"/>
              </a:cxn>
              <a:cxn ang="0">
                <a:pos x="603" y="399"/>
              </a:cxn>
              <a:cxn ang="0">
                <a:pos x="638" y="472"/>
              </a:cxn>
              <a:cxn ang="0">
                <a:pos x="731" y="433"/>
              </a:cxn>
              <a:cxn ang="0">
                <a:pos x="731" y="601"/>
              </a:cxn>
              <a:cxn ang="0">
                <a:pos x="638" y="563"/>
              </a:cxn>
              <a:cxn ang="0">
                <a:pos x="603" y="636"/>
              </a:cxn>
              <a:cxn ang="0">
                <a:pos x="603" y="819"/>
              </a:cxn>
              <a:cxn ang="0">
                <a:pos x="420" y="819"/>
              </a:cxn>
              <a:cxn ang="0">
                <a:pos x="347" y="784"/>
              </a:cxn>
              <a:cxn ang="0">
                <a:pos x="385" y="691"/>
              </a:cxn>
              <a:cxn ang="0">
                <a:pos x="217" y="691"/>
              </a:cxn>
              <a:cxn ang="0">
                <a:pos x="256" y="784"/>
              </a:cxn>
              <a:cxn ang="0">
                <a:pos x="183" y="819"/>
              </a:cxn>
              <a:cxn ang="0">
                <a:pos x="0" y="819"/>
              </a:cxn>
              <a:cxn ang="0">
                <a:pos x="0" y="636"/>
              </a:cxn>
              <a:cxn ang="0">
                <a:pos x="35" y="563"/>
              </a:cxn>
              <a:cxn ang="0">
                <a:pos x="128" y="601"/>
              </a:cxn>
              <a:cxn ang="0">
                <a:pos x="128" y="433"/>
              </a:cxn>
              <a:cxn ang="0">
                <a:pos x="35" y="472"/>
              </a:cxn>
              <a:cxn ang="0">
                <a:pos x="0" y="399"/>
              </a:cxn>
              <a:cxn ang="0">
                <a:pos x="0" y="216"/>
              </a:cxn>
              <a:cxn ang="0">
                <a:pos x="183" y="216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09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09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 w="19050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Freeform 76">
            <a:extLst>
              <a:ext uri="{FF2B5EF4-FFF2-40B4-BE49-F238E27FC236}">
                <a16:creationId xmlns:a16="http://schemas.microsoft.com/office/drawing/2014/main" id="{2A3CA582-C58D-C027-4260-0FC87FAA8566}"/>
              </a:ext>
            </a:extLst>
          </p:cNvPr>
          <p:cNvSpPr>
            <a:spLocks/>
          </p:cNvSpPr>
          <p:nvPr/>
        </p:nvSpPr>
        <p:spPr bwMode="auto">
          <a:xfrm>
            <a:off x="3278730" y="3112697"/>
            <a:ext cx="2277533" cy="2275417"/>
          </a:xfrm>
          <a:custGeom>
            <a:avLst/>
            <a:gdLst/>
            <a:ahLst/>
            <a:cxnLst>
              <a:cxn ang="0">
                <a:pos x="183" y="603"/>
              </a:cxn>
              <a:cxn ang="0">
                <a:pos x="256" y="638"/>
              </a:cxn>
              <a:cxn ang="0">
                <a:pos x="218" y="731"/>
              </a:cxn>
              <a:cxn ang="0">
                <a:pos x="386" y="731"/>
              </a:cxn>
              <a:cxn ang="0">
                <a:pos x="347" y="638"/>
              </a:cxn>
              <a:cxn ang="0">
                <a:pos x="420" y="603"/>
              </a:cxn>
              <a:cxn ang="0">
                <a:pos x="603" y="603"/>
              </a:cxn>
              <a:cxn ang="0">
                <a:pos x="603" y="420"/>
              </a:cxn>
              <a:cxn ang="0">
                <a:pos x="639" y="347"/>
              </a:cxn>
              <a:cxn ang="0">
                <a:pos x="731" y="385"/>
              </a:cxn>
              <a:cxn ang="0">
                <a:pos x="731" y="217"/>
              </a:cxn>
              <a:cxn ang="0">
                <a:pos x="639" y="256"/>
              </a:cxn>
              <a:cxn ang="0">
                <a:pos x="603" y="183"/>
              </a:cxn>
              <a:cxn ang="0">
                <a:pos x="603" y="0"/>
              </a:cxn>
              <a:cxn ang="0">
                <a:pos x="420" y="0"/>
              </a:cxn>
              <a:cxn ang="0">
                <a:pos x="347" y="35"/>
              </a:cxn>
              <a:cxn ang="0">
                <a:pos x="386" y="128"/>
              </a:cxn>
              <a:cxn ang="0">
                <a:pos x="218" y="128"/>
              </a:cxn>
              <a:cxn ang="0">
                <a:pos x="256" y="35"/>
              </a:cxn>
              <a:cxn ang="0">
                <a:pos x="183" y="0"/>
              </a:cxn>
              <a:cxn ang="0">
                <a:pos x="0" y="0"/>
              </a:cxn>
              <a:cxn ang="0">
                <a:pos x="0" y="183"/>
              </a:cxn>
              <a:cxn ang="0">
                <a:pos x="35" y="256"/>
              </a:cxn>
              <a:cxn ang="0">
                <a:pos x="128" y="217"/>
              </a:cxn>
              <a:cxn ang="0">
                <a:pos x="128" y="385"/>
              </a:cxn>
              <a:cxn ang="0">
                <a:pos x="35" y="347"/>
              </a:cxn>
              <a:cxn ang="0">
                <a:pos x="0" y="420"/>
              </a:cxn>
              <a:cxn ang="0">
                <a:pos x="0" y="603"/>
              </a:cxn>
              <a:cxn ang="0">
                <a:pos x="183" y="603"/>
              </a:cxn>
            </a:cxnLst>
            <a:rect l="0" t="0" r="r" b="b"/>
            <a:pathLst>
              <a:path w="819" h="819">
                <a:moveTo>
                  <a:pt x="183" y="603"/>
                </a:moveTo>
                <a:cubicBezTo>
                  <a:pt x="249" y="603"/>
                  <a:pt x="265" y="619"/>
                  <a:pt x="256" y="638"/>
                </a:cubicBezTo>
                <a:cubicBezTo>
                  <a:pt x="239" y="675"/>
                  <a:pt x="210" y="680"/>
                  <a:pt x="218" y="731"/>
                </a:cubicBezTo>
                <a:cubicBezTo>
                  <a:pt x="231" y="819"/>
                  <a:pt x="372" y="819"/>
                  <a:pt x="386" y="731"/>
                </a:cubicBezTo>
                <a:cubicBezTo>
                  <a:pt x="394" y="680"/>
                  <a:pt x="364" y="675"/>
                  <a:pt x="347" y="638"/>
                </a:cubicBezTo>
                <a:cubicBezTo>
                  <a:pt x="339" y="619"/>
                  <a:pt x="354" y="603"/>
                  <a:pt x="420" y="603"/>
                </a:cubicBezTo>
                <a:cubicBezTo>
                  <a:pt x="603" y="603"/>
                  <a:pt x="603" y="603"/>
                  <a:pt x="603" y="603"/>
                </a:cubicBezTo>
                <a:cubicBezTo>
                  <a:pt x="603" y="420"/>
                  <a:pt x="603" y="420"/>
                  <a:pt x="603" y="420"/>
                </a:cubicBezTo>
                <a:cubicBezTo>
                  <a:pt x="603" y="354"/>
                  <a:pt x="619" y="338"/>
                  <a:pt x="639" y="347"/>
                </a:cubicBezTo>
                <a:cubicBezTo>
                  <a:pt x="675" y="364"/>
                  <a:pt x="680" y="393"/>
                  <a:pt x="731" y="385"/>
                </a:cubicBezTo>
                <a:cubicBezTo>
                  <a:pt x="819" y="372"/>
                  <a:pt x="819" y="231"/>
                  <a:pt x="731" y="217"/>
                </a:cubicBezTo>
                <a:cubicBezTo>
                  <a:pt x="680" y="209"/>
                  <a:pt x="675" y="239"/>
                  <a:pt x="639" y="256"/>
                </a:cubicBezTo>
                <a:cubicBezTo>
                  <a:pt x="619" y="264"/>
                  <a:pt x="603" y="249"/>
                  <a:pt x="603" y="183"/>
                </a:cubicBezTo>
                <a:cubicBezTo>
                  <a:pt x="603" y="0"/>
                  <a:pt x="603" y="0"/>
                  <a:pt x="603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354" y="0"/>
                  <a:pt x="339" y="16"/>
                  <a:pt x="347" y="35"/>
                </a:cubicBezTo>
                <a:cubicBezTo>
                  <a:pt x="364" y="72"/>
                  <a:pt x="394" y="76"/>
                  <a:pt x="386" y="128"/>
                </a:cubicBezTo>
                <a:cubicBezTo>
                  <a:pt x="372" y="216"/>
                  <a:pt x="231" y="216"/>
                  <a:pt x="218" y="128"/>
                </a:cubicBezTo>
                <a:cubicBezTo>
                  <a:pt x="210" y="76"/>
                  <a:pt x="239" y="72"/>
                  <a:pt x="256" y="35"/>
                </a:cubicBezTo>
                <a:cubicBezTo>
                  <a:pt x="265" y="16"/>
                  <a:pt x="249" y="0"/>
                  <a:pt x="18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49"/>
                  <a:pt x="16" y="264"/>
                  <a:pt x="35" y="256"/>
                </a:cubicBezTo>
                <a:cubicBezTo>
                  <a:pt x="72" y="239"/>
                  <a:pt x="77" y="209"/>
                  <a:pt x="128" y="217"/>
                </a:cubicBezTo>
                <a:cubicBezTo>
                  <a:pt x="216" y="231"/>
                  <a:pt x="216" y="372"/>
                  <a:pt x="128" y="385"/>
                </a:cubicBezTo>
                <a:cubicBezTo>
                  <a:pt x="77" y="393"/>
                  <a:pt x="72" y="364"/>
                  <a:pt x="35" y="347"/>
                </a:cubicBezTo>
                <a:cubicBezTo>
                  <a:pt x="16" y="338"/>
                  <a:pt x="0" y="354"/>
                  <a:pt x="0" y="420"/>
                </a:cubicBezTo>
                <a:cubicBezTo>
                  <a:pt x="0" y="603"/>
                  <a:pt x="0" y="603"/>
                  <a:pt x="0" y="603"/>
                </a:cubicBezTo>
                <a:lnTo>
                  <a:pt x="183" y="603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Freeform 77">
            <a:extLst>
              <a:ext uri="{FF2B5EF4-FFF2-40B4-BE49-F238E27FC236}">
                <a16:creationId xmlns:a16="http://schemas.microsoft.com/office/drawing/2014/main" id="{72BB4051-64FC-3E52-9516-D128568161FA}"/>
              </a:ext>
            </a:extLst>
          </p:cNvPr>
          <p:cNvSpPr>
            <a:spLocks/>
          </p:cNvSpPr>
          <p:nvPr/>
        </p:nvSpPr>
        <p:spPr bwMode="auto">
          <a:xfrm>
            <a:off x="1602330" y="2511564"/>
            <a:ext cx="2277533" cy="2275417"/>
          </a:xfrm>
          <a:custGeom>
            <a:avLst/>
            <a:gdLst/>
            <a:ahLst/>
            <a:cxnLst>
              <a:cxn ang="0">
                <a:pos x="183" y="216"/>
              </a:cxn>
              <a:cxn ang="0">
                <a:pos x="256" y="180"/>
              </a:cxn>
              <a:cxn ang="0">
                <a:pos x="217" y="88"/>
              </a:cxn>
              <a:cxn ang="0">
                <a:pos x="385" y="88"/>
              </a:cxn>
              <a:cxn ang="0">
                <a:pos x="347" y="180"/>
              </a:cxn>
              <a:cxn ang="0">
                <a:pos x="420" y="216"/>
              </a:cxn>
              <a:cxn ang="0">
                <a:pos x="603" y="216"/>
              </a:cxn>
              <a:cxn ang="0">
                <a:pos x="603" y="399"/>
              </a:cxn>
              <a:cxn ang="0">
                <a:pos x="638" y="472"/>
              </a:cxn>
              <a:cxn ang="0">
                <a:pos x="731" y="433"/>
              </a:cxn>
              <a:cxn ang="0">
                <a:pos x="731" y="601"/>
              </a:cxn>
              <a:cxn ang="0">
                <a:pos x="638" y="563"/>
              </a:cxn>
              <a:cxn ang="0">
                <a:pos x="603" y="636"/>
              </a:cxn>
              <a:cxn ang="0">
                <a:pos x="603" y="819"/>
              </a:cxn>
              <a:cxn ang="0">
                <a:pos x="420" y="819"/>
              </a:cxn>
              <a:cxn ang="0">
                <a:pos x="347" y="784"/>
              </a:cxn>
              <a:cxn ang="0">
                <a:pos x="385" y="691"/>
              </a:cxn>
              <a:cxn ang="0">
                <a:pos x="217" y="691"/>
              </a:cxn>
              <a:cxn ang="0">
                <a:pos x="256" y="784"/>
              </a:cxn>
              <a:cxn ang="0">
                <a:pos x="183" y="819"/>
              </a:cxn>
              <a:cxn ang="0">
                <a:pos x="0" y="819"/>
              </a:cxn>
              <a:cxn ang="0">
                <a:pos x="0" y="636"/>
              </a:cxn>
              <a:cxn ang="0">
                <a:pos x="35" y="563"/>
              </a:cxn>
              <a:cxn ang="0">
                <a:pos x="128" y="601"/>
              </a:cxn>
              <a:cxn ang="0">
                <a:pos x="128" y="433"/>
              </a:cxn>
              <a:cxn ang="0">
                <a:pos x="35" y="472"/>
              </a:cxn>
              <a:cxn ang="0">
                <a:pos x="0" y="399"/>
              </a:cxn>
              <a:cxn ang="0">
                <a:pos x="0" y="216"/>
              </a:cxn>
              <a:cxn ang="0">
                <a:pos x="183" y="216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09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09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E9B9007D-47B4-0BCC-15D4-CD7BA9FED15E}"/>
              </a:ext>
            </a:extLst>
          </p:cNvPr>
          <p:cNvSpPr txBox="1">
            <a:spLocks/>
          </p:cNvSpPr>
          <p:nvPr/>
        </p:nvSpPr>
        <p:spPr>
          <a:xfrm>
            <a:off x="2236474" y="3694656"/>
            <a:ext cx="471284" cy="49244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E83449DE-6475-CC5B-9930-4713FB18F038}"/>
              </a:ext>
            </a:extLst>
          </p:cNvPr>
          <p:cNvSpPr txBox="1">
            <a:spLocks/>
          </p:cNvSpPr>
          <p:nvPr/>
        </p:nvSpPr>
        <p:spPr>
          <a:xfrm>
            <a:off x="3903422" y="3694656"/>
            <a:ext cx="471284" cy="49244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29" name="Freeform 77">
            <a:extLst>
              <a:ext uri="{FF2B5EF4-FFF2-40B4-BE49-F238E27FC236}">
                <a16:creationId xmlns:a16="http://schemas.microsoft.com/office/drawing/2014/main" id="{3F6BE799-DD61-946B-7933-C307A132FD1A}"/>
              </a:ext>
            </a:extLst>
          </p:cNvPr>
          <p:cNvSpPr>
            <a:spLocks/>
          </p:cNvSpPr>
          <p:nvPr/>
        </p:nvSpPr>
        <p:spPr bwMode="auto">
          <a:xfrm>
            <a:off x="4959926" y="2511564"/>
            <a:ext cx="2277533" cy="2275417"/>
          </a:xfrm>
          <a:custGeom>
            <a:avLst/>
            <a:gdLst/>
            <a:ahLst/>
            <a:cxnLst>
              <a:cxn ang="0">
                <a:pos x="183" y="216"/>
              </a:cxn>
              <a:cxn ang="0">
                <a:pos x="256" y="180"/>
              </a:cxn>
              <a:cxn ang="0">
                <a:pos x="217" y="88"/>
              </a:cxn>
              <a:cxn ang="0">
                <a:pos x="385" y="88"/>
              </a:cxn>
              <a:cxn ang="0">
                <a:pos x="347" y="180"/>
              </a:cxn>
              <a:cxn ang="0">
                <a:pos x="420" y="216"/>
              </a:cxn>
              <a:cxn ang="0">
                <a:pos x="603" y="216"/>
              </a:cxn>
              <a:cxn ang="0">
                <a:pos x="603" y="399"/>
              </a:cxn>
              <a:cxn ang="0">
                <a:pos x="638" y="472"/>
              </a:cxn>
              <a:cxn ang="0">
                <a:pos x="731" y="433"/>
              </a:cxn>
              <a:cxn ang="0">
                <a:pos x="731" y="601"/>
              </a:cxn>
              <a:cxn ang="0">
                <a:pos x="638" y="563"/>
              </a:cxn>
              <a:cxn ang="0">
                <a:pos x="603" y="636"/>
              </a:cxn>
              <a:cxn ang="0">
                <a:pos x="603" y="819"/>
              </a:cxn>
              <a:cxn ang="0">
                <a:pos x="420" y="819"/>
              </a:cxn>
              <a:cxn ang="0">
                <a:pos x="347" y="784"/>
              </a:cxn>
              <a:cxn ang="0">
                <a:pos x="385" y="691"/>
              </a:cxn>
              <a:cxn ang="0">
                <a:pos x="217" y="691"/>
              </a:cxn>
              <a:cxn ang="0">
                <a:pos x="256" y="784"/>
              </a:cxn>
              <a:cxn ang="0">
                <a:pos x="183" y="819"/>
              </a:cxn>
              <a:cxn ang="0">
                <a:pos x="0" y="819"/>
              </a:cxn>
              <a:cxn ang="0">
                <a:pos x="0" y="636"/>
              </a:cxn>
              <a:cxn ang="0">
                <a:pos x="35" y="563"/>
              </a:cxn>
              <a:cxn ang="0">
                <a:pos x="128" y="601"/>
              </a:cxn>
              <a:cxn ang="0">
                <a:pos x="128" y="433"/>
              </a:cxn>
              <a:cxn ang="0">
                <a:pos x="35" y="472"/>
              </a:cxn>
              <a:cxn ang="0">
                <a:pos x="0" y="399"/>
              </a:cxn>
              <a:cxn ang="0">
                <a:pos x="0" y="216"/>
              </a:cxn>
              <a:cxn ang="0">
                <a:pos x="183" y="216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09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09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9409007E-BC7C-D418-6768-CC6DC15E2BEC}"/>
              </a:ext>
            </a:extLst>
          </p:cNvPr>
          <p:cNvSpPr txBox="1">
            <a:spLocks/>
          </p:cNvSpPr>
          <p:nvPr/>
        </p:nvSpPr>
        <p:spPr>
          <a:xfrm>
            <a:off x="5589469" y="3694656"/>
            <a:ext cx="471284" cy="49244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D10A444D-48BE-CFAD-687A-68257D6DDCB4}"/>
              </a:ext>
            </a:extLst>
          </p:cNvPr>
          <p:cNvSpPr txBox="1">
            <a:spLocks/>
          </p:cNvSpPr>
          <p:nvPr/>
        </p:nvSpPr>
        <p:spPr>
          <a:xfrm>
            <a:off x="7296199" y="3694656"/>
            <a:ext cx="471284" cy="49244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 rtl="1">
              <a:spcBef>
                <a:spcPct val="20000"/>
              </a:spcBef>
              <a:defRPr/>
            </a:pPr>
            <a:r>
              <a:rPr lang="en-US"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173A8B90-B67F-84C5-237D-EC3FB924C721}"/>
              </a:ext>
            </a:extLst>
          </p:cNvPr>
          <p:cNvSpPr txBox="1">
            <a:spLocks/>
          </p:cNvSpPr>
          <p:nvPr/>
        </p:nvSpPr>
        <p:spPr>
          <a:xfrm>
            <a:off x="8906619" y="3724420"/>
            <a:ext cx="471284" cy="49244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 rtl="1">
              <a:spcBef>
                <a:spcPct val="20000"/>
              </a:spcBef>
              <a:defRPr/>
            </a:pPr>
            <a:r>
              <a:rPr lang="en-US"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1B0EAF-D7A8-5FB9-C00E-C811986A426D}"/>
              </a:ext>
            </a:extLst>
          </p:cNvPr>
          <p:cNvSpPr txBox="1"/>
          <p:nvPr/>
        </p:nvSpPr>
        <p:spPr>
          <a:xfrm>
            <a:off x="899063" y="1383292"/>
            <a:ext cx="324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Tire Size</a:t>
            </a:r>
            <a:endParaRPr lang="en-US" sz="160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Affects surface contact, influencing friction and overall speed</a:t>
            </a:r>
            <a:endParaRPr lang="en-US" sz="120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3A80C0-265D-371A-61F4-7A3335FD8F79}"/>
              </a:ext>
            </a:extLst>
          </p:cNvPr>
          <p:cNvSpPr txBox="1"/>
          <p:nvPr/>
        </p:nvSpPr>
        <p:spPr>
          <a:xfrm>
            <a:off x="2946818" y="5388113"/>
            <a:ext cx="3240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Load Position (Front/Back)</a:t>
            </a:r>
            <a:endParaRPr lang="en-US" sz="160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Determines weight distribution, impacting balance and traction</a:t>
            </a:r>
            <a:endParaRPr lang="en-US" sz="120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F601FD-1E1E-A232-AB8C-4DAF9D9E63CC}"/>
              </a:ext>
            </a:extLst>
          </p:cNvPr>
          <p:cNvSpPr txBox="1"/>
          <p:nvPr/>
        </p:nvSpPr>
        <p:spPr>
          <a:xfrm>
            <a:off x="4203675" y="1383292"/>
            <a:ext cx="324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Length of the Car</a:t>
            </a:r>
            <a:endParaRPr lang="en-US" sz="160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Influences aerodynamics, stability, and weight distribution during descent.</a:t>
            </a:r>
            <a:endParaRPr lang="en-US" sz="120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B43FA6-D029-F57A-2099-0857BC063BC9}"/>
              </a:ext>
            </a:extLst>
          </p:cNvPr>
          <p:cNvSpPr txBox="1"/>
          <p:nvPr/>
        </p:nvSpPr>
        <p:spPr>
          <a:xfrm>
            <a:off x="6326429" y="5388113"/>
            <a:ext cx="324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Height of the Car</a:t>
            </a:r>
            <a:endParaRPr lang="en-US" sz="160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Alters the center of gravity, affecting stability and potential for tipping</a:t>
            </a:r>
            <a:endParaRPr lang="en-US" sz="120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F6396F-94B7-1FFB-DCD9-5D284B0E89F5}"/>
              </a:ext>
            </a:extLst>
          </p:cNvPr>
          <p:cNvSpPr txBox="1"/>
          <p:nvPr/>
        </p:nvSpPr>
        <p:spPr>
          <a:xfrm>
            <a:off x="7661835" y="1383292"/>
            <a:ext cx="38091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Tire sets (2 or 3 sets)</a:t>
            </a:r>
            <a:endParaRPr lang="en-US" sz="160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Influences overall friction and stability, with more sets potentially increasing traction but also rolling resistance</a:t>
            </a:r>
            <a:endParaRPr lang="en-US" sz="120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389697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  <p:bldP spid="25" grpId="0" animBg="1"/>
      <p:bldP spid="26" grpId="0" animBg="1"/>
      <p:bldP spid="27" grpId="0"/>
      <p:bldP spid="28" grpId="0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Lego Logo Icon - Download in Flat Style">
            <a:extLst>
              <a:ext uri="{FF2B5EF4-FFF2-40B4-BE49-F238E27FC236}">
                <a16:creationId xmlns:a16="http://schemas.microsoft.com/office/drawing/2014/main" id="{8382BA49-F18A-A4A1-9034-B0697C74D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450" y="0"/>
            <a:ext cx="9715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32FF9D-E36E-4FDB-3F53-9204E7B0EA0D}"/>
              </a:ext>
            </a:extLst>
          </p:cNvPr>
          <p:cNvCxnSpPr>
            <a:cxnSpLocks/>
          </p:cNvCxnSpPr>
          <p:nvPr/>
        </p:nvCxnSpPr>
        <p:spPr>
          <a:xfrm>
            <a:off x="0" y="107899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CD7E01-E927-6A6C-7D3D-CE4A0907AB33}"/>
              </a:ext>
            </a:extLst>
          </p:cNvPr>
          <p:cNvSpPr txBox="1"/>
          <p:nvPr/>
        </p:nvSpPr>
        <p:spPr>
          <a:xfrm>
            <a:off x="0" y="281000"/>
            <a:ext cx="11393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Experimental Setup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599A6E6-C4DE-FB68-61A1-AECFDE3D1174}"/>
              </a:ext>
            </a:extLst>
          </p:cNvPr>
          <p:cNvGrpSpPr/>
          <p:nvPr/>
        </p:nvGrpSpPr>
        <p:grpSpPr>
          <a:xfrm>
            <a:off x="422785" y="1120578"/>
            <a:ext cx="11346430" cy="4896459"/>
            <a:chOff x="2001903" y="2517925"/>
            <a:chExt cx="7807292" cy="3414713"/>
          </a:xfrm>
        </p:grpSpPr>
        <p:sp>
          <p:nvSpPr>
            <p:cNvPr id="26" name="Freeform 78">
              <a:extLst>
                <a:ext uri="{FF2B5EF4-FFF2-40B4-BE49-F238E27FC236}">
                  <a16:creationId xmlns:a16="http://schemas.microsoft.com/office/drawing/2014/main" id="{BFF36196-6795-F998-ADF6-32216CAFE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1375" y="3775225"/>
              <a:ext cx="1708150" cy="1706563"/>
            </a:xfrm>
            <a:custGeom>
              <a:avLst/>
              <a:gdLst/>
              <a:ahLst/>
              <a:cxnLst>
                <a:cxn ang="0">
                  <a:pos x="399" y="216"/>
                </a:cxn>
                <a:cxn ang="0">
                  <a:pos x="472" y="181"/>
                </a:cxn>
                <a:cxn ang="0">
                  <a:pos x="433" y="88"/>
                </a:cxn>
                <a:cxn ang="0">
                  <a:pos x="601" y="88"/>
                </a:cxn>
                <a:cxn ang="0">
                  <a:pos x="563" y="181"/>
                </a:cxn>
                <a:cxn ang="0">
                  <a:pos x="636" y="216"/>
                </a:cxn>
                <a:cxn ang="0">
                  <a:pos x="819" y="216"/>
                </a:cxn>
                <a:cxn ang="0">
                  <a:pos x="819" y="399"/>
                </a:cxn>
                <a:cxn ang="0">
                  <a:pos x="784" y="472"/>
                </a:cxn>
                <a:cxn ang="0">
                  <a:pos x="691" y="434"/>
                </a:cxn>
                <a:cxn ang="0">
                  <a:pos x="691" y="602"/>
                </a:cxn>
                <a:cxn ang="0">
                  <a:pos x="784" y="563"/>
                </a:cxn>
                <a:cxn ang="0">
                  <a:pos x="819" y="636"/>
                </a:cxn>
                <a:cxn ang="0">
                  <a:pos x="819" y="819"/>
                </a:cxn>
                <a:cxn ang="0">
                  <a:pos x="636" y="819"/>
                </a:cxn>
                <a:cxn ang="0">
                  <a:pos x="563" y="784"/>
                </a:cxn>
                <a:cxn ang="0">
                  <a:pos x="601" y="691"/>
                </a:cxn>
                <a:cxn ang="0">
                  <a:pos x="433" y="691"/>
                </a:cxn>
                <a:cxn ang="0">
                  <a:pos x="472" y="784"/>
                </a:cxn>
                <a:cxn ang="0">
                  <a:pos x="399" y="819"/>
                </a:cxn>
                <a:cxn ang="0">
                  <a:pos x="216" y="819"/>
                </a:cxn>
                <a:cxn ang="0">
                  <a:pos x="216" y="636"/>
                </a:cxn>
                <a:cxn ang="0">
                  <a:pos x="180" y="563"/>
                </a:cxn>
                <a:cxn ang="0">
                  <a:pos x="88" y="602"/>
                </a:cxn>
                <a:cxn ang="0">
                  <a:pos x="88" y="434"/>
                </a:cxn>
                <a:cxn ang="0">
                  <a:pos x="180" y="472"/>
                </a:cxn>
                <a:cxn ang="0">
                  <a:pos x="216" y="399"/>
                </a:cxn>
                <a:cxn ang="0">
                  <a:pos x="216" y="216"/>
                </a:cxn>
                <a:cxn ang="0">
                  <a:pos x="399" y="216"/>
                </a:cxn>
              </a:cxnLst>
              <a:rect l="0" t="0" r="r" b="b"/>
              <a:pathLst>
                <a:path w="819" h="819">
                  <a:moveTo>
                    <a:pt x="399" y="216"/>
                  </a:moveTo>
                  <a:cubicBezTo>
                    <a:pt x="465" y="216"/>
                    <a:pt x="480" y="200"/>
                    <a:pt x="472" y="181"/>
                  </a:cubicBezTo>
                  <a:cubicBezTo>
                    <a:pt x="455" y="144"/>
                    <a:pt x="425" y="139"/>
                    <a:pt x="433" y="88"/>
                  </a:cubicBezTo>
                  <a:cubicBezTo>
                    <a:pt x="447" y="0"/>
                    <a:pt x="588" y="0"/>
                    <a:pt x="601" y="88"/>
                  </a:cubicBezTo>
                  <a:cubicBezTo>
                    <a:pt x="609" y="139"/>
                    <a:pt x="580" y="144"/>
                    <a:pt x="563" y="181"/>
                  </a:cubicBezTo>
                  <a:cubicBezTo>
                    <a:pt x="554" y="200"/>
                    <a:pt x="570" y="216"/>
                    <a:pt x="636" y="216"/>
                  </a:cubicBezTo>
                  <a:cubicBezTo>
                    <a:pt x="819" y="216"/>
                    <a:pt x="819" y="216"/>
                    <a:pt x="819" y="216"/>
                  </a:cubicBezTo>
                  <a:cubicBezTo>
                    <a:pt x="819" y="399"/>
                    <a:pt x="819" y="399"/>
                    <a:pt x="819" y="399"/>
                  </a:cubicBezTo>
                  <a:cubicBezTo>
                    <a:pt x="819" y="465"/>
                    <a:pt x="803" y="481"/>
                    <a:pt x="784" y="472"/>
                  </a:cubicBezTo>
                  <a:cubicBezTo>
                    <a:pt x="747" y="455"/>
                    <a:pt x="742" y="426"/>
                    <a:pt x="691" y="434"/>
                  </a:cubicBezTo>
                  <a:cubicBezTo>
                    <a:pt x="603" y="447"/>
                    <a:pt x="603" y="588"/>
                    <a:pt x="691" y="602"/>
                  </a:cubicBezTo>
                  <a:cubicBezTo>
                    <a:pt x="742" y="610"/>
                    <a:pt x="747" y="580"/>
                    <a:pt x="784" y="563"/>
                  </a:cubicBezTo>
                  <a:cubicBezTo>
                    <a:pt x="803" y="555"/>
                    <a:pt x="819" y="570"/>
                    <a:pt x="819" y="636"/>
                  </a:cubicBezTo>
                  <a:cubicBezTo>
                    <a:pt x="819" y="819"/>
                    <a:pt x="819" y="819"/>
                    <a:pt x="819" y="819"/>
                  </a:cubicBezTo>
                  <a:cubicBezTo>
                    <a:pt x="636" y="819"/>
                    <a:pt x="636" y="819"/>
                    <a:pt x="636" y="819"/>
                  </a:cubicBezTo>
                  <a:cubicBezTo>
                    <a:pt x="570" y="819"/>
                    <a:pt x="554" y="803"/>
                    <a:pt x="563" y="784"/>
                  </a:cubicBezTo>
                  <a:cubicBezTo>
                    <a:pt x="580" y="747"/>
                    <a:pt x="609" y="743"/>
                    <a:pt x="601" y="691"/>
                  </a:cubicBezTo>
                  <a:cubicBezTo>
                    <a:pt x="588" y="603"/>
                    <a:pt x="447" y="603"/>
                    <a:pt x="433" y="691"/>
                  </a:cubicBezTo>
                  <a:cubicBezTo>
                    <a:pt x="425" y="743"/>
                    <a:pt x="455" y="747"/>
                    <a:pt x="472" y="784"/>
                  </a:cubicBezTo>
                  <a:cubicBezTo>
                    <a:pt x="480" y="803"/>
                    <a:pt x="465" y="819"/>
                    <a:pt x="399" y="819"/>
                  </a:cubicBezTo>
                  <a:cubicBezTo>
                    <a:pt x="216" y="819"/>
                    <a:pt x="216" y="819"/>
                    <a:pt x="216" y="819"/>
                  </a:cubicBezTo>
                  <a:cubicBezTo>
                    <a:pt x="216" y="636"/>
                    <a:pt x="216" y="636"/>
                    <a:pt x="216" y="636"/>
                  </a:cubicBezTo>
                  <a:cubicBezTo>
                    <a:pt x="216" y="570"/>
                    <a:pt x="200" y="555"/>
                    <a:pt x="180" y="563"/>
                  </a:cubicBezTo>
                  <a:cubicBezTo>
                    <a:pt x="144" y="580"/>
                    <a:pt x="139" y="610"/>
                    <a:pt x="88" y="602"/>
                  </a:cubicBezTo>
                  <a:cubicBezTo>
                    <a:pt x="0" y="588"/>
                    <a:pt x="0" y="447"/>
                    <a:pt x="88" y="434"/>
                  </a:cubicBezTo>
                  <a:cubicBezTo>
                    <a:pt x="139" y="426"/>
                    <a:pt x="144" y="455"/>
                    <a:pt x="180" y="472"/>
                  </a:cubicBezTo>
                  <a:cubicBezTo>
                    <a:pt x="200" y="481"/>
                    <a:pt x="216" y="465"/>
                    <a:pt x="216" y="399"/>
                  </a:cubicBezTo>
                  <a:cubicBezTo>
                    <a:pt x="216" y="216"/>
                    <a:pt x="216" y="216"/>
                    <a:pt x="216" y="216"/>
                  </a:cubicBezTo>
                  <a:lnTo>
                    <a:pt x="399" y="216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6">
              <a:extLst>
                <a:ext uri="{FF2B5EF4-FFF2-40B4-BE49-F238E27FC236}">
                  <a16:creationId xmlns:a16="http://schemas.microsoft.com/office/drawing/2014/main" id="{8AEFC55C-C7DF-0B59-F339-15A1AF993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9525" y="2968775"/>
              <a:ext cx="1708150" cy="1706563"/>
            </a:xfrm>
            <a:custGeom>
              <a:avLst/>
              <a:gdLst/>
              <a:ahLst/>
              <a:cxnLst>
                <a:cxn ang="0">
                  <a:pos x="183" y="603"/>
                </a:cxn>
                <a:cxn ang="0">
                  <a:pos x="256" y="638"/>
                </a:cxn>
                <a:cxn ang="0">
                  <a:pos x="218" y="731"/>
                </a:cxn>
                <a:cxn ang="0">
                  <a:pos x="386" y="731"/>
                </a:cxn>
                <a:cxn ang="0">
                  <a:pos x="347" y="638"/>
                </a:cxn>
                <a:cxn ang="0">
                  <a:pos x="420" y="603"/>
                </a:cxn>
                <a:cxn ang="0">
                  <a:pos x="603" y="603"/>
                </a:cxn>
                <a:cxn ang="0">
                  <a:pos x="603" y="420"/>
                </a:cxn>
                <a:cxn ang="0">
                  <a:pos x="639" y="347"/>
                </a:cxn>
                <a:cxn ang="0">
                  <a:pos x="731" y="385"/>
                </a:cxn>
                <a:cxn ang="0">
                  <a:pos x="731" y="217"/>
                </a:cxn>
                <a:cxn ang="0">
                  <a:pos x="639" y="256"/>
                </a:cxn>
                <a:cxn ang="0">
                  <a:pos x="603" y="183"/>
                </a:cxn>
                <a:cxn ang="0">
                  <a:pos x="603" y="0"/>
                </a:cxn>
                <a:cxn ang="0">
                  <a:pos x="420" y="0"/>
                </a:cxn>
                <a:cxn ang="0">
                  <a:pos x="347" y="35"/>
                </a:cxn>
                <a:cxn ang="0">
                  <a:pos x="386" y="128"/>
                </a:cxn>
                <a:cxn ang="0">
                  <a:pos x="218" y="128"/>
                </a:cxn>
                <a:cxn ang="0">
                  <a:pos x="256" y="35"/>
                </a:cxn>
                <a:cxn ang="0">
                  <a:pos x="183" y="0"/>
                </a:cxn>
                <a:cxn ang="0">
                  <a:pos x="0" y="0"/>
                </a:cxn>
                <a:cxn ang="0">
                  <a:pos x="0" y="183"/>
                </a:cxn>
                <a:cxn ang="0">
                  <a:pos x="35" y="256"/>
                </a:cxn>
                <a:cxn ang="0">
                  <a:pos x="128" y="217"/>
                </a:cxn>
                <a:cxn ang="0">
                  <a:pos x="128" y="385"/>
                </a:cxn>
                <a:cxn ang="0">
                  <a:pos x="35" y="347"/>
                </a:cxn>
                <a:cxn ang="0">
                  <a:pos x="0" y="420"/>
                </a:cxn>
                <a:cxn ang="0">
                  <a:pos x="0" y="603"/>
                </a:cxn>
                <a:cxn ang="0">
                  <a:pos x="183" y="603"/>
                </a:cxn>
              </a:cxnLst>
              <a:rect l="0" t="0" r="r" b="b"/>
              <a:pathLst>
                <a:path w="819" h="819">
                  <a:moveTo>
                    <a:pt x="183" y="603"/>
                  </a:moveTo>
                  <a:cubicBezTo>
                    <a:pt x="249" y="603"/>
                    <a:pt x="265" y="619"/>
                    <a:pt x="256" y="638"/>
                  </a:cubicBezTo>
                  <a:cubicBezTo>
                    <a:pt x="239" y="675"/>
                    <a:pt x="210" y="680"/>
                    <a:pt x="218" y="731"/>
                  </a:cubicBezTo>
                  <a:cubicBezTo>
                    <a:pt x="231" y="819"/>
                    <a:pt x="372" y="819"/>
                    <a:pt x="386" y="731"/>
                  </a:cubicBezTo>
                  <a:cubicBezTo>
                    <a:pt x="394" y="680"/>
                    <a:pt x="364" y="675"/>
                    <a:pt x="347" y="638"/>
                  </a:cubicBezTo>
                  <a:cubicBezTo>
                    <a:pt x="339" y="619"/>
                    <a:pt x="354" y="603"/>
                    <a:pt x="420" y="603"/>
                  </a:cubicBezTo>
                  <a:cubicBezTo>
                    <a:pt x="603" y="603"/>
                    <a:pt x="603" y="603"/>
                    <a:pt x="603" y="603"/>
                  </a:cubicBezTo>
                  <a:cubicBezTo>
                    <a:pt x="603" y="420"/>
                    <a:pt x="603" y="420"/>
                    <a:pt x="603" y="420"/>
                  </a:cubicBezTo>
                  <a:cubicBezTo>
                    <a:pt x="603" y="354"/>
                    <a:pt x="619" y="338"/>
                    <a:pt x="639" y="347"/>
                  </a:cubicBezTo>
                  <a:cubicBezTo>
                    <a:pt x="675" y="364"/>
                    <a:pt x="680" y="393"/>
                    <a:pt x="731" y="385"/>
                  </a:cubicBezTo>
                  <a:cubicBezTo>
                    <a:pt x="819" y="372"/>
                    <a:pt x="819" y="231"/>
                    <a:pt x="731" y="217"/>
                  </a:cubicBezTo>
                  <a:cubicBezTo>
                    <a:pt x="680" y="209"/>
                    <a:pt x="675" y="239"/>
                    <a:pt x="639" y="256"/>
                  </a:cubicBezTo>
                  <a:cubicBezTo>
                    <a:pt x="619" y="264"/>
                    <a:pt x="603" y="249"/>
                    <a:pt x="603" y="183"/>
                  </a:cubicBezTo>
                  <a:cubicBezTo>
                    <a:pt x="603" y="0"/>
                    <a:pt x="603" y="0"/>
                    <a:pt x="603" y="0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354" y="0"/>
                    <a:pt x="339" y="16"/>
                    <a:pt x="347" y="35"/>
                  </a:cubicBezTo>
                  <a:cubicBezTo>
                    <a:pt x="364" y="72"/>
                    <a:pt x="394" y="76"/>
                    <a:pt x="386" y="128"/>
                  </a:cubicBezTo>
                  <a:cubicBezTo>
                    <a:pt x="372" y="216"/>
                    <a:pt x="231" y="216"/>
                    <a:pt x="218" y="128"/>
                  </a:cubicBezTo>
                  <a:cubicBezTo>
                    <a:pt x="210" y="76"/>
                    <a:pt x="239" y="72"/>
                    <a:pt x="256" y="35"/>
                  </a:cubicBezTo>
                  <a:cubicBezTo>
                    <a:pt x="265" y="16"/>
                    <a:pt x="249" y="0"/>
                    <a:pt x="1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249"/>
                    <a:pt x="16" y="264"/>
                    <a:pt x="35" y="256"/>
                  </a:cubicBezTo>
                  <a:cubicBezTo>
                    <a:pt x="72" y="239"/>
                    <a:pt x="77" y="209"/>
                    <a:pt x="128" y="217"/>
                  </a:cubicBezTo>
                  <a:cubicBezTo>
                    <a:pt x="216" y="231"/>
                    <a:pt x="216" y="372"/>
                    <a:pt x="128" y="385"/>
                  </a:cubicBezTo>
                  <a:cubicBezTo>
                    <a:pt x="77" y="393"/>
                    <a:pt x="72" y="364"/>
                    <a:pt x="35" y="347"/>
                  </a:cubicBezTo>
                  <a:cubicBezTo>
                    <a:pt x="16" y="338"/>
                    <a:pt x="0" y="354"/>
                    <a:pt x="0" y="420"/>
                  </a:cubicBezTo>
                  <a:cubicBezTo>
                    <a:pt x="0" y="603"/>
                    <a:pt x="0" y="603"/>
                    <a:pt x="0" y="603"/>
                  </a:cubicBezTo>
                  <a:lnTo>
                    <a:pt x="183" y="603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7">
              <a:extLst>
                <a:ext uri="{FF2B5EF4-FFF2-40B4-BE49-F238E27FC236}">
                  <a16:creationId xmlns:a16="http://schemas.microsoft.com/office/drawing/2014/main" id="{77E01ADD-1917-42FC-403F-CBF8AE6DB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2225" y="2517925"/>
              <a:ext cx="1708150" cy="1706563"/>
            </a:xfrm>
            <a:custGeom>
              <a:avLst/>
              <a:gdLst/>
              <a:ahLst/>
              <a:cxnLst>
                <a:cxn ang="0">
                  <a:pos x="183" y="216"/>
                </a:cxn>
                <a:cxn ang="0">
                  <a:pos x="256" y="180"/>
                </a:cxn>
                <a:cxn ang="0">
                  <a:pos x="217" y="88"/>
                </a:cxn>
                <a:cxn ang="0">
                  <a:pos x="385" y="88"/>
                </a:cxn>
                <a:cxn ang="0">
                  <a:pos x="347" y="180"/>
                </a:cxn>
                <a:cxn ang="0">
                  <a:pos x="420" y="216"/>
                </a:cxn>
                <a:cxn ang="0">
                  <a:pos x="603" y="216"/>
                </a:cxn>
                <a:cxn ang="0">
                  <a:pos x="603" y="399"/>
                </a:cxn>
                <a:cxn ang="0">
                  <a:pos x="638" y="472"/>
                </a:cxn>
                <a:cxn ang="0">
                  <a:pos x="731" y="433"/>
                </a:cxn>
                <a:cxn ang="0">
                  <a:pos x="731" y="601"/>
                </a:cxn>
                <a:cxn ang="0">
                  <a:pos x="638" y="563"/>
                </a:cxn>
                <a:cxn ang="0">
                  <a:pos x="603" y="636"/>
                </a:cxn>
                <a:cxn ang="0">
                  <a:pos x="603" y="819"/>
                </a:cxn>
                <a:cxn ang="0">
                  <a:pos x="420" y="819"/>
                </a:cxn>
                <a:cxn ang="0">
                  <a:pos x="347" y="784"/>
                </a:cxn>
                <a:cxn ang="0">
                  <a:pos x="385" y="691"/>
                </a:cxn>
                <a:cxn ang="0">
                  <a:pos x="217" y="691"/>
                </a:cxn>
                <a:cxn ang="0">
                  <a:pos x="256" y="784"/>
                </a:cxn>
                <a:cxn ang="0">
                  <a:pos x="183" y="819"/>
                </a:cxn>
                <a:cxn ang="0">
                  <a:pos x="0" y="819"/>
                </a:cxn>
                <a:cxn ang="0">
                  <a:pos x="0" y="636"/>
                </a:cxn>
                <a:cxn ang="0">
                  <a:pos x="35" y="563"/>
                </a:cxn>
                <a:cxn ang="0">
                  <a:pos x="128" y="601"/>
                </a:cxn>
                <a:cxn ang="0">
                  <a:pos x="128" y="433"/>
                </a:cxn>
                <a:cxn ang="0">
                  <a:pos x="35" y="472"/>
                </a:cxn>
                <a:cxn ang="0">
                  <a:pos x="0" y="399"/>
                </a:cxn>
                <a:cxn ang="0">
                  <a:pos x="0" y="216"/>
                </a:cxn>
                <a:cxn ang="0">
                  <a:pos x="183" y="216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09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09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7E92B619-5E32-A9B3-23BE-F30671DE5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675" y="4224488"/>
              <a:ext cx="1708150" cy="1708150"/>
            </a:xfrm>
            <a:custGeom>
              <a:avLst/>
              <a:gdLst/>
              <a:ahLst/>
              <a:cxnLst>
                <a:cxn ang="0">
                  <a:pos x="216" y="420"/>
                </a:cxn>
                <a:cxn ang="0">
                  <a:pos x="181" y="347"/>
                </a:cxn>
                <a:cxn ang="0">
                  <a:pos x="88" y="386"/>
                </a:cxn>
                <a:cxn ang="0">
                  <a:pos x="88" y="218"/>
                </a:cxn>
                <a:cxn ang="0">
                  <a:pos x="181" y="256"/>
                </a:cxn>
                <a:cxn ang="0">
                  <a:pos x="216" y="183"/>
                </a:cxn>
                <a:cxn ang="0">
                  <a:pos x="216" y="0"/>
                </a:cxn>
                <a:cxn ang="0">
                  <a:pos x="399" y="0"/>
                </a:cxn>
                <a:cxn ang="0">
                  <a:pos x="472" y="35"/>
                </a:cxn>
                <a:cxn ang="0">
                  <a:pos x="434" y="128"/>
                </a:cxn>
                <a:cxn ang="0">
                  <a:pos x="602" y="128"/>
                </a:cxn>
                <a:cxn ang="0">
                  <a:pos x="563" y="35"/>
                </a:cxn>
                <a:cxn ang="0">
                  <a:pos x="636" y="0"/>
                </a:cxn>
                <a:cxn ang="0">
                  <a:pos x="819" y="0"/>
                </a:cxn>
                <a:cxn ang="0">
                  <a:pos x="819" y="183"/>
                </a:cxn>
                <a:cxn ang="0">
                  <a:pos x="784" y="256"/>
                </a:cxn>
                <a:cxn ang="0">
                  <a:pos x="691" y="218"/>
                </a:cxn>
                <a:cxn ang="0">
                  <a:pos x="691" y="386"/>
                </a:cxn>
                <a:cxn ang="0">
                  <a:pos x="784" y="347"/>
                </a:cxn>
                <a:cxn ang="0">
                  <a:pos x="819" y="420"/>
                </a:cxn>
                <a:cxn ang="0">
                  <a:pos x="819" y="603"/>
                </a:cxn>
                <a:cxn ang="0">
                  <a:pos x="636" y="603"/>
                </a:cxn>
                <a:cxn ang="0">
                  <a:pos x="563" y="639"/>
                </a:cxn>
                <a:cxn ang="0">
                  <a:pos x="602" y="731"/>
                </a:cxn>
                <a:cxn ang="0">
                  <a:pos x="434" y="731"/>
                </a:cxn>
                <a:cxn ang="0">
                  <a:pos x="472" y="639"/>
                </a:cxn>
                <a:cxn ang="0">
                  <a:pos x="399" y="603"/>
                </a:cxn>
                <a:cxn ang="0">
                  <a:pos x="216" y="603"/>
                </a:cxn>
                <a:cxn ang="0">
                  <a:pos x="216" y="420"/>
                </a:cxn>
              </a:cxnLst>
              <a:rect l="0" t="0" r="r" b="b"/>
              <a:pathLst>
                <a:path w="819" h="819">
                  <a:moveTo>
                    <a:pt x="216" y="420"/>
                  </a:moveTo>
                  <a:cubicBezTo>
                    <a:pt x="216" y="354"/>
                    <a:pt x="200" y="339"/>
                    <a:pt x="181" y="347"/>
                  </a:cubicBezTo>
                  <a:cubicBezTo>
                    <a:pt x="144" y="364"/>
                    <a:pt x="139" y="394"/>
                    <a:pt x="88" y="386"/>
                  </a:cubicBezTo>
                  <a:cubicBezTo>
                    <a:pt x="0" y="372"/>
                    <a:pt x="0" y="231"/>
                    <a:pt x="88" y="218"/>
                  </a:cubicBezTo>
                  <a:cubicBezTo>
                    <a:pt x="139" y="210"/>
                    <a:pt x="144" y="239"/>
                    <a:pt x="181" y="256"/>
                  </a:cubicBezTo>
                  <a:cubicBezTo>
                    <a:pt x="200" y="265"/>
                    <a:pt x="216" y="249"/>
                    <a:pt x="216" y="183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465" y="0"/>
                    <a:pt x="481" y="16"/>
                    <a:pt x="472" y="35"/>
                  </a:cubicBezTo>
                  <a:cubicBezTo>
                    <a:pt x="455" y="72"/>
                    <a:pt x="426" y="77"/>
                    <a:pt x="434" y="128"/>
                  </a:cubicBezTo>
                  <a:cubicBezTo>
                    <a:pt x="447" y="216"/>
                    <a:pt x="588" y="216"/>
                    <a:pt x="602" y="128"/>
                  </a:cubicBezTo>
                  <a:cubicBezTo>
                    <a:pt x="610" y="77"/>
                    <a:pt x="580" y="72"/>
                    <a:pt x="563" y="35"/>
                  </a:cubicBezTo>
                  <a:cubicBezTo>
                    <a:pt x="555" y="16"/>
                    <a:pt x="570" y="0"/>
                    <a:pt x="636" y="0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819" y="183"/>
                    <a:pt x="819" y="183"/>
                    <a:pt x="819" y="183"/>
                  </a:cubicBezTo>
                  <a:cubicBezTo>
                    <a:pt x="819" y="249"/>
                    <a:pt x="803" y="265"/>
                    <a:pt x="784" y="256"/>
                  </a:cubicBezTo>
                  <a:cubicBezTo>
                    <a:pt x="747" y="239"/>
                    <a:pt x="743" y="210"/>
                    <a:pt x="691" y="218"/>
                  </a:cubicBezTo>
                  <a:cubicBezTo>
                    <a:pt x="603" y="231"/>
                    <a:pt x="603" y="372"/>
                    <a:pt x="691" y="386"/>
                  </a:cubicBezTo>
                  <a:cubicBezTo>
                    <a:pt x="743" y="394"/>
                    <a:pt x="747" y="364"/>
                    <a:pt x="784" y="347"/>
                  </a:cubicBezTo>
                  <a:cubicBezTo>
                    <a:pt x="803" y="339"/>
                    <a:pt x="819" y="354"/>
                    <a:pt x="819" y="420"/>
                  </a:cubicBezTo>
                  <a:cubicBezTo>
                    <a:pt x="819" y="603"/>
                    <a:pt x="819" y="603"/>
                    <a:pt x="819" y="603"/>
                  </a:cubicBezTo>
                  <a:cubicBezTo>
                    <a:pt x="636" y="603"/>
                    <a:pt x="636" y="603"/>
                    <a:pt x="636" y="603"/>
                  </a:cubicBezTo>
                  <a:cubicBezTo>
                    <a:pt x="570" y="603"/>
                    <a:pt x="555" y="619"/>
                    <a:pt x="563" y="639"/>
                  </a:cubicBezTo>
                  <a:cubicBezTo>
                    <a:pt x="580" y="675"/>
                    <a:pt x="610" y="680"/>
                    <a:pt x="602" y="731"/>
                  </a:cubicBezTo>
                  <a:cubicBezTo>
                    <a:pt x="588" y="819"/>
                    <a:pt x="447" y="819"/>
                    <a:pt x="434" y="731"/>
                  </a:cubicBezTo>
                  <a:cubicBezTo>
                    <a:pt x="426" y="680"/>
                    <a:pt x="455" y="675"/>
                    <a:pt x="472" y="639"/>
                  </a:cubicBezTo>
                  <a:cubicBezTo>
                    <a:pt x="481" y="619"/>
                    <a:pt x="465" y="603"/>
                    <a:pt x="399" y="603"/>
                  </a:cubicBezTo>
                  <a:cubicBezTo>
                    <a:pt x="216" y="603"/>
                    <a:pt x="216" y="603"/>
                    <a:pt x="216" y="603"/>
                  </a:cubicBezTo>
                  <a:lnTo>
                    <a:pt x="216" y="420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Text Placeholder 3">
              <a:extLst>
                <a:ext uri="{FF2B5EF4-FFF2-40B4-BE49-F238E27FC236}">
                  <a16:creationId xmlns:a16="http://schemas.microsoft.com/office/drawing/2014/main" id="{2E940417-DFA6-B2E4-A04A-C1FC7305AAC2}"/>
                </a:ext>
              </a:extLst>
            </p:cNvPr>
            <p:cNvSpPr txBox="1">
              <a:spLocks/>
            </p:cNvSpPr>
            <p:nvPr/>
          </p:nvSpPr>
          <p:spPr>
            <a:xfrm>
              <a:off x="5113043" y="3395620"/>
              <a:ext cx="343043" cy="369332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2400">
                  <a:solidFill>
                    <a:schemeClr val="bg1"/>
                  </a:solidFill>
                </a:rPr>
                <a:t>01</a:t>
              </a: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Text Placeholder 3">
              <a:extLst>
                <a:ext uri="{FF2B5EF4-FFF2-40B4-BE49-F238E27FC236}">
                  <a16:creationId xmlns:a16="http://schemas.microsoft.com/office/drawing/2014/main" id="{24603D8F-0CBF-7986-66A5-F77C625010B6}"/>
                </a:ext>
              </a:extLst>
            </p:cNvPr>
            <p:cNvSpPr txBox="1">
              <a:spLocks/>
            </p:cNvSpPr>
            <p:nvPr/>
          </p:nvSpPr>
          <p:spPr>
            <a:xfrm>
              <a:off x="5103139" y="4603554"/>
              <a:ext cx="343043" cy="369332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2400">
                  <a:solidFill>
                    <a:schemeClr val="bg1"/>
                  </a:solidFill>
                </a:rPr>
                <a:t>03</a:t>
              </a: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Text Placeholder 3">
              <a:extLst>
                <a:ext uri="{FF2B5EF4-FFF2-40B4-BE49-F238E27FC236}">
                  <a16:creationId xmlns:a16="http://schemas.microsoft.com/office/drawing/2014/main" id="{E84D9A6B-E661-A064-B6BE-EDD5B9D35BDD}"/>
                </a:ext>
              </a:extLst>
            </p:cNvPr>
            <p:cNvSpPr txBox="1">
              <a:spLocks/>
            </p:cNvSpPr>
            <p:nvPr/>
          </p:nvSpPr>
          <p:spPr>
            <a:xfrm>
              <a:off x="6312689" y="4695621"/>
              <a:ext cx="343043" cy="369332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2400">
                  <a:solidFill>
                    <a:schemeClr val="bg1"/>
                  </a:solidFill>
                </a:rPr>
                <a:t>04</a:t>
              </a: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Text Placeholder 3">
              <a:extLst>
                <a:ext uri="{FF2B5EF4-FFF2-40B4-BE49-F238E27FC236}">
                  <a16:creationId xmlns:a16="http://schemas.microsoft.com/office/drawing/2014/main" id="{0C454549-1E67-FF35-9F81-8A538194E902}"/>
                </a:ext>
              </a:extLst>
            </p:cNvPr>
            <p:cNvSpPr txBox="1">
              <a:spLocks/>
            </p:cNvSpPr>
            <p:nvPr/>
          </p:nvSpPr>
          <p:spPr>
            <a:xfrm>
              <a:off x="6363254" y="3457131"/>
              <a:ext cx="343043" cy="369332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2400">
                  <a:solidFill>
                    <a:schemeClr val="bg1"/>
                  </a:solidFill>
                </a:rPr>
                <a:t>02</a:t>
              </a: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1D699AF-F7AC-98EA-E95A-6023F199163E}"/>
                </a:ext>
              </a:extLst>
            </p:cNvPr>
            <p:cNvSpPr txBox="1"/>
            <p:nvPr/>
          </p:nvSpPr>
          <p:spPr>
            <a:xfrm>
              <a:off x="2001903" y="4533694"/>
              <a:ext cx="2155729" cy="729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Collection</a:t>
              </a:r>
              <a:endParaRPr lang="en-US" sz="200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140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Utilized a tape measure for precise distance determination and recorded data systematically for each variation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A2E3881-073A-57BF-A0F3-423C5E201814}"/>
                </a:ext>
              </a:extLst>
            </p:cNvPr>
            <p:cNvSpPr txBox="1"/>
            <p:nvPr/>
          </p:nvSpPr>
          <p:spPr>
            <a:xfrm>
              <a:off x="7482361" y="3084596"/>
              <a:ext cx="2326834" cy="1030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Implementation</a:t>
              </a:r>
              <a:endParaRPr lang="en-US" sz="20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r"/>
              <a:r>
                <a:rPr lang="en-US" sz="140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Systematically performed one run at a time with the randomized factor levels &amp; orders generated from Minitab. Recorded the distance traveled after each descent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FF95BDF-8A4A-5B00-0D81-8079FEEE5F32}"/>
                </a:ext>
              </a:extLst>
            </p:cNvPr>
            <p:cNvSpPr txBox="1"/>
            <p:nvPr/>
          </p:nvSpPr>
          <p:spPr>
            <a:xfrm>
              <a:off x="2001903" y="3104189"/>
              <a:ext cx="2660290" cy="880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Prerequisites</a:t>
              </a:r>
              <a:endParaRPr lang="en-US" sz="20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140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Constructed a standardized ramp with fixed dimensions and angle. Built a basic LEGO car using provided components along with multiple variation in design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0815CEA-B9EB-93F6-E101-B0E00A7CCF8F}"/>
                </a:ext>
              </a:extLst>
            </p:cNvPr>
            <p:cNvSpPr txBox="1"/>
            <p:nvPr/>
          </p:nvSpPr>
          <p:spPr>
            <a:xfrm>
              <a:off x="7850558" y="4524794"/>
              <a:ext cx="1958637" cy="880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Optimization</a:t>
              </a:r>
              <a:endParaRPr lang="en-US" sz="200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Performed Design of Experiment using Minitab to identify the relevant factor and thus build a robust design model </a:t>
              </a:r>
            </a:p>
          </p:txBody>
        </p:sp>
      </p:grpSp>
      <p:sp>
        <p:nvSpPr>
          <p:cNvPr id="58" name="Freeform 78">
            <a:extLst>
              <a:ext uri="{FF2B5EF4-FFF2-40B4-BE49-F238E27FC236}">
                <a16:creationId xmlns:a16="http://schemas.microsoft.com/office/drawing/2014/main" id="{A6083A1B-A498-1FA6-7F6F-BB9FB1BE8569}"/>
              </a:ext>
            </a:extLst>
          </p:cNvPr>
          <p:cNvSpPr>
            <a:spLocks/>
          </p:cNvSpPr>
          <p:nvPr/>
        </p:nvSpPr>
        <p:spPr bwMode="auto">
          <a:xfrm>
            <a:off x="619431" y="5975451"/>
            <a:ext cx="607524" cy="506361"/>
          </a:xfrm>
          <a:custGeom>
            <a:avLst/>
            <a:gdLst/>
            <a:ahLst/>
            <a:cxnLst>
              <a:cxn ang="0">
                <a:pos x="399" y="216"/>
              </a:cxn>
              <a:cxn ang="0">
                <a:pos x="472" y="181"/>
              </a:cxn>
              <a:cxn ang="0">
                <a:pos x="433" y="88"/>
              </a:cxn>
              <a:cxn ang="0">
                <a:pos x="601" y="88"/>
              </a:cxn>
              <a:cxn ang="0">
                <a:pos x="563" y="181"/>
              </a:cxn>
              <a:cxn ang="0">
                <a:pos x="636" y="216"/>
              </a:cxn>
              <a:cxn ang="0">
                <a:pos x="819" y="216"/>
              </a:cxn>
              <a:cxn ang="0">
                <a:pos x="819" y="399"/>
              </a:cxn>
              <a:cxn ang="0">
                <a:pos x="784" y="472"/>
              </a:cxn>
              <a:cxn ang="0">
                <a:pos x="691" y="434"/>
              </a:cxn>
              <a:cxn ang="0">
                <a:pos x="691" y="602"/>
              </a:cxn>
              <a:cxn ang="0">
                <a:pos x="784" y="563"/>
              </a:cxn>
              <a:cxn ang="0">
                <a:pos x="819" y="636"/>
              </a:cxn>
              <a:cxn ang="0">
                <a:pos x="819" y="819"/>
              </a:cxn>
              <a:cxn ang="0">
                <a:pos x="636" y="819"/>
              </a:cxn>
              <a:cxn ang="0">
                <a:pos x="563" y="784"/>
              </a:cxn>
              <a:cxn ang="0">
                <a:pos x="601" y="691"/>
              </a:cxn>
              <a:cxn ang="0">
                <a:pos x="433" y="691"/>
              </a:cxn>
              <a:cxn ang="0">
                <a:pos x="472" y="784"/>
              </a:cxn>
              <a:cxn ang="0">
                <a:pos x="399" y="819"/>
              </a:cxn>
              <a:cxn ang="0">
                <a:pos x="216" y="819"/>
              </a:cxn>
              <a:cxn ang="0">
                <a:pos x="216" y="636"/>
              </a:cxn>
              <a:cxn ang="0">
                <a:pos x="180" y="563"/>
              </a:cxn>
              <a:cxn ang="0">
                <a:pos x="88" y="602"/>
              </a:cxn>
              <a:cxn ang="0">
                <a:pos x="88" y="434"/>
              </a:cxn>
              <a:cxn ang="0">
                <a:pos x="180" y="472"/>
              </a:cxn>
              <a:cxn ang="0">
                <a:pos x="216" y="399"/>
              </a:cxn>
              <a:cxn ang="0">
                <a:pos x="216" y="216"/>
              </a:cxn>
              <a:cxn ang="0">
                <a:pos x="399" y="216"/>
              </a:cxn>
            </a:cxnLst>
            <a:rect l="0" t="0" r="r" b="b"/>
            <a:pathLst>
              <a:path w="819" h="819">
                <a:moveTo>
                  <a:pt x="399" y="216"/>
                </a:moveTo>
                <a:cubicBezTo>
                  <a:pt x="465" y="216"/>
                  <a:pt x="480" y="200"/>
                  <a:pt x="472" y="181"/>
                </a:cubicBezTo>
                <a:cubicBezTo>
                  <a:pt x="455" y="144"/>
                  <a:pt x="425" y="139"/>
                  <a:pt x="433" y="88"/>
                </a:cubicBezTo>
                <a:cubicBezTo>
                  <a:pt x="447" y="0"/>
                  <a:pt x="588" y="0"/>
                  <a:pt x="601" y="88"/>
                </a:cubicBezTo>
                <a:cubicBezTo>
                  <a:pt x="609" y="139"/>
                  <a:pt x="580" y="144"/>
                  <a:pt x="563" y="181"/>
                </a:cubicBezTo>
                <a:cubicBezTo>
                  <a:pt x="554" y="200"/>
                  <a:pt x="570" y="216"/>
                  <a:pt x="636" y="216"/>
                </a:cubicBezTo>
                <a:cubicBezTo>
                  <a:pt x="819" y="216"/>
                  <a:pt x="819" y="216"/>
                  <a:pt x="819" y="216"/>
                </a:cubicBezTo>
                <a:cubicBezTo>
                  <a:pt x="819" y="399"/>
                  <a:pt x="819" y="399"/>
                  <a:pt x="819" y="399"/>
                </a:cubicBezTo>
                <a:cubicBezTo>
                  <a:pt x="819" y="465"/>
                  <a:pt x="803" y="481"/>
                  <a:pt x="784" y="472"/>
                </a:cubicBezTo>
                <a:cubicBezTo>
                  <a:pt x="747" y="455"/>
                  <a:pt x="742" y="426"/>
                  <a:pt x="691" y="434"/>
                </a:cubicBezTo>
                <a:cubicBezTo>
                  <a:pt x="603" y="447"/>
                  <a:pt x="603" y="588"/>
                  <a:pt x="691" y="602"/>
                </a:cubicBezTo>
                <a:cubicBezTo>
                  <a:pt x="742" y="610"/>
                  <a:pt x="747" y="580"/>
                  <a:pt x="784" y="563"/>
                </a:cubicBezTo>
                <a:cubicBezTo>
                  <a:pt x="803" y="555"/>
                  <a:pt x="819" y="570"/>
                  <a:pt x="819" y="636"/>
                </a:cubicBezTo>
                <a:cubicBezTo>
                  <a:pt x="819" y="819"/>
                  <a:pt x="819" y="819"/>
                  <a:pt x="819" y="819"/>
                </a:cubicBezTo>
                <a:cubicBezTo>
                  <a:pt x="636" y="819"/>
                  <a:pt x="636" y="819"/>
                  <a:pt x="636" y="819"/>
                </a:cubicBezTo>
                <a:cubicBezTo>
                  <a:pt x="570" y="819"/>
                  <a:pt x="554" y="803"/>
                  <a:pt x="563" y="784"/>
                </a:cubicBezTo>
                <a:cubicBezTo>
                  <a:pt x="580" y="747"/>
                  <a:pt x="609" y="743"/>
                  <a:pt x="601" y="691"/>
                </a:cubicBezTo>
                <a:cubicBezTo>
                  <a:pt x="588" y="603"/>
                  <a:pt x="447" y="603"/>
                  <a:pt x="433" y="691"/>
                </a:cubicBezTo>
                <a:cubicBezTo>
                  <a:pt x="425" y="743"/>
                  <a:pt x="455" y="747"/>
                  <a:pt x="472" y="784"/>
                </a:cubicBezTo>
                <a:cubicBezTo>
                  <a:pt x="480" y="803"/>
                  <a:pt x="465" y="819"/>
                  <a:pt x="399" y="819"/>
                </a:cubicBezTo>
                <a:cubicBezTo>
                  <a:pt x="216" y="819"/>
                  <a:pt x="216" y="819"/>
                  <a:pt x="216" y="819"/>
                </a:cubicBezTo>
                <a:cubicBezTo>
                  <a:pt x="216" y="636"/>
                  <a:pt x="216" y="636"/>
                  <a:pt x="216" y="636"/>
                </a:cubicBezTo>
                <a:cubicBezTo>
                  <a:pt x="216" y="570"/>
                  <a:pt x="200" y="555"/>
                  <a:pt x="180" y="563"/>
                </a:cubicBezTo>
                <a:cubicBezTo>
                  <a:pt x="144" y="580"/>
                  <a:pt x="139" y="610"/>
                  <a:pt x="88" y="602"/>
                </a:cubicBezTo>
                <a:cubicBezTo>
                  <a:pt x="0" y="588"/>
                  <a:pt x="0" y="447"/>
                  <a:pt x="88" y="434"/>
                </a:cubicBezTo>
                <a:cubicBezTo>
                  <a:pt x="139" y="426"/>
                  <a:pt x="144" y="455"/>
                  <a:pt x="180" y="472"/>
                </a:cubicBezTo>
                <a:cubicBezTo>
                  <a:pt x="200" y="481"/>
                  <a:pt x="216" y="465"/>
                  <a:pt x="216" y="399"/>
                </a:cubicBezTo>
                <a:cubicBezTo>
                  <a:pt x="216" y="216"/>
                  <a:pt x="216" y="216"/>
                  <a:pt x="216" y="216"/>
                </a:cubicBezTo>
                <a:lnTo>
                  <a:pt x="399" y="216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78">
            <a:extLst>
              <a:ext uri="{FF2B5EF4-FFF2-40B4-BE49-F238E27FC236}">
                <a16:creationId xmlns:a16="http://schemas.microsoft.com/office/drawing/2014/main" id="{0EE10B72-12C8-754E-6BE0-E673D926B1A1}"/>
              </a:ext>
            </a:extLst>
          </p:cNvPr>
          <p:cNvSpPr>
            <a:spLocks/>
          </p:cNvSpPr>
          <p:nvPr/>
        </p:nvSpPr>
        <p:spPr bwMode="auto">
          <a:xfrm>
            <a:off x="11089662" y="5975451"/>
            <a:ext cx="607524" cy="506361"/>
          </a:xfrm>
          <a:custGeom>
            <a:avLst/>
            <a:gdLst/>
            <a:ahLst/>
            <a:cxnLst>
              <a:cxn ang="0">
                <a:pos x="399" y="216"/>
              </a:cxn>
              <a:cxn ang="0">
                <a:pos x="472" y="181"/>
              </a:cxn>
              <a:cxn ang="0">
                <a:pos x="433" y="88"/>
              </a:cxn>
              <a:cxn ang="0">
                <a:pos x="601" y="88"/>
              </a:cxn>
              <a:cxn ang="0">
                <a:pos x="563" y="181"/>
              </a:cxn>
              <a:cxn ang="0">
                <a:pos x="636" y="216"/>
              </a:cxn>
              <a:cxn ang="0">
                <a:pos x="819" y="216"/>
              </a:cxn>
              <a:cxn ang="0">
                <a:pos x="819" y="399"/>
              </a:cxn>
              <a:cxn ang="0">
                <a:pos x="784" y="472"/>
              </a:cxn>
              <a:cxn ang="0">
                <a:pos x="691" y="434"/>
              </a:cxn>
              <a:cxn ang="0">
                <a:pos x="691" y="602"/>
              </a:cxn>
              <a:cxn ang="0">
                <a:pos x="784" y="563"/>
              </a:cxn>
              <a:cxn ang="0">
                <a:pos x="819" y="636"/>
              </a:cxn>
              <a:cxn ang="0">
                <a:pos x="819" y="819"/>
              </a:cxn>
              <a:cxn ang="0">
                <a:pos x="636" y="819"/>
              </a:cxn>
              <a:cxn ang="0">
                <a:pos x="563" y="784"/>
              </a:cxn>
              <a:cxn ang="0">
                <a:pos x="601" y="691"/>
              </a:cxn>
              <a:cxn ang="0">
                <a:pos x="433" y="691"/>
              </a:cxn>
              <a:cxn ang="0">
                <a:pos x="472" y="784"/>
              </a:cxn>
              <a:cxn ang="0">
                <a:pos x="399" y="819"/>
              </a:cxn>
              <a:cxn ang="0">
                <a:pos x="216" y="819"/>
              </a:cxn>
              <a:cxn ang="0">
                <a:pos x="216" y="636"/>
              </a:cxn>
              <a:cxn ang="0">
                <a:pos x="180" y="563"/>
              </a:cxn>
              <a:cxn ang="0">
                <a:pos x="88" y="602"/>
              </a:cxn>
              <a:cxn ang="0">
                <a:pos x="88" y="434"/>
              </a:cxn>
              <a:cxn ang="0">
                <a:pos x="180" y="472"/>
              </a:cxn>
              <a:cxn ang="0">
                <a:pos x="216" y="399"/>
              </a:cxn>
              <a:cxn ang="0">
                <a:pos x="216" y="216"/>
              </a:cxn>
              <a:cxn ang="0">
                <a:pos x="399" y="216"/>
              </a:cxn>
            </a:cxnLst>
            <a:rect l="0" t="0" r="r" b="b"/>
            <a:pathLst>
              <a:path w="819" h="819">
                <a:moveTo>
                  <a:pt x="399" y="216"/>
                </a:moveTo>
                <a:cubicBezTo>
                  <a:pt x="465" y="216"/>
                  <a:pt x="480" y="200"/>
                  <a:pt x="472" y="181"/>
                </a:cubicBezTo>
                <a:cubicBezTo>
                  <a:pt x="455" y="144"/>
                  <a:pt x="425" y="139"/>
                  <a:pt x="433" y="88"/>
                </a:cubicBezTo>
                <a:cubicBezTo>
                  <a:pt x="447" y="0"/>
                  <a:pt x="588" y="0"/>
                  <a:pt x="601" y="88"/>
                </a:cubicBezTo>
                <a:cubicBezTo>
                  <a:pt x="609" y="139"/>
                  <a:pt x="580" y="144"/>
                  <a:pt x="563" y="181"/>
                </a:cubicBezTo>
                <a:cubicBezTo>
                  <a:pt x="554" y="200"/>
                  <a:pt x="570" y="216"/>
                  <a:pt x="636" y="216"/>
                </a:cubicBezTo>
                <a:cubicBezTo>
                  <a:pt x="819" y="216"/>
                  <a:pt x="819" y="216"/>
                  <a:pt x="819" y="216"/>
                </a:cubicBezTo>
                <a:cubicBezTo>
                  <a:pt x="819" y="399"/>
                  <a:pt x="819" y="399"/>
                  <a:pt x="819" y="399"/>
                </a:cubicBezTo>
                <a:cubicBezTo>
                  <a:pt x="819" y="465"/>
                  <a:pt x="803" y="481"/>
                  <a:pt x="784" y="472"/>
                </a:cubicBezTo>
                <a:cubicBezTo>
                  <a:pt x="747" y="455"/>
                  <a:pt x="742" y="426"/>
                  <a:pt x="691" y="434"/>
                </a:cubicBezTo>
                <a:cubicBezTo>
                  <a:pt x="603" y="447"/>
                  <a:pt x="603" y="588"/>
                  <a:pt x="691" y="602"/>
                </a:cubicBezTo>
                <a:cubicBezTo>
                  <a:pt x="742" y="610"/>
                  <a:pt x="747" y="580"/>
                  <a:pt x="784" y="563"/>
                </a:cubicBezTo>
                <a:cubicBezTo>
                  <a:pt x="803" y="555"/>
                  <a:pt x="819" y="570"/>
                  <a:pt x="819" y="636"/>
                </a:cubicBezTo>
                <a:cubicBezTo>
                  <a:pt x="819" y="819"/>
                  <a:pt x="819" y="819"/>
                  <a:pt x="819" y="819"/>
                </a:cubicBezTo>
                <a:cubicBezTo>
                  <a:pt x="636" y="819"/>
                  <a:pt x="636" y="819"/>
                  <a:pt x="636" y="819"/>
                </a:cubicBezTo>
                <a:cubicBezTo>
                  <a:pt x="570" y="819"/>
                  <a:pt x="554" y="803"/>
                  <a:pt x="563" y="784"/>
                </a:cubicBezTo>
                <a:cubicBezTo>
                  <a:pt x="580" y="747"/>
                  <a:pt x="609" y="743"/>
                  <a:pt x="601" y="691"/>
                </a:cubicBezTo>
                <a:cubicBezTo>
                  <a:pt x="588" y="603"/>
                  <a:pt x="447" y="603"/>
                  <a:pt x="433" y="691"/>
                </a:cubicBezTo>
                <a:cubicBezTo>
                  <a:pt x="425" y="743"/>
                  <a:pt x="455" y="747"/>
                  <a:pt x="472" y="784"/>
                </a:cubicBezTo>
                <a:cubicBezTo>
                  <a:pt x="480" y="803"/>
                  <a:pt x="465" y="819"/>
                  <a:pt x="399" y="819"/>
                </a:cubicBezTo>
                <a:cubicBezTo>
                  <a:pt x="216" y="819"/>
                  <a:pt x="216" y="819"/>
                  <a:pt x="216" y="819"/>
                </a:cubicBezTo>
                <a:cubicBezTo>
                  <a:pt x="216" y="636"/>
                  <a:pt x="216" y="636"/>
                  <a:pt x="216" y="636"/>
                </a:cubicBezTo>
                <a:cubicBezTo>
                  <a:pt x="216" y="570"/>
                  <a:pt x="200" y="555"/>
                  <a:pt x="180" y="563"/>
                </a:cubicBezTo>
                <a:cubicBezTo>
                  <a:pt x="144" y="580"/>
                  <a:pt x="139" y="610"/>
                  <a:pt x="88" y="602"/>
                </a:cubicBezTo>
                <a:cubicBezTo>
                  <a:pt x="0" y="588"/>
                  <a:pt x="0" y="447"/>
                  <a:pt x="88" y="434"/>
                </a:cubicBezTo>
                <a:cubicBezTo>
                  <a:pt x="139" y="426"/>
                  <a:pt x="144" y="455"/>
                  <a:pt x="180" y="472"/>
                </a:cubicBezTo>
                <a:cubicBezTo>
                  <a:pt x="200" y="481"/>
                  <a:pt x="216" y="465"/>
                  <a:pt x="216" y="399"/>
                </a:cubicBezTo>
                <a:cubicBezTo>
                  <a:pt x="216" y="216"/>
                  <a:pt x="216" y="216"/>
                  <a:pt x="216" y="216"/>
                </a:cubicBezTo>
                <a:lnTo>
                  <a:pt x="399" y="216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Text Placeholder 3">
            <a:extLst>
              <a:ext uri="{FF2B5EF4-FFF2-40B4-BE49-F238E27FC236}">
                <a16:creationId xmlns:a16="http://schemas.microsoft.com/office/drawing/2014/main" id="{A97578BA-0B2D-0F8D-AE33-92D53CE6812D}"/>
              </a:ext>
            </a:extLst>
          </p:cNvPr>
          <p:cNvSpPr txBox="1">
            <a:spLocks/>
          </p:cNvSpPr>
          <p:nvPr/>
        </p:nvSpPr>
        <p:spPr>
          <a:xfrm>
            <a:off x="1145814" y="6178969"/>
            <a:ext cx="3646383" cy="28834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400" dirty="0">
                <a:latin typeface="Segoe UI"/>
                <a:cs typeface="Segoe UI"/>
              </a:rPr>
              <a:t>Two replication with One-half experiments</a:t>
            </a:r>
            <a:endParaRPr lang="en-US" dirty="0"/>
          </a:p>
        </p:txBody>
      </p:sp>
      <p:sp>
        <p:nvSpPr>
          <p:cNvPr id="1038" name="Text Placeholder 3">
            <a:extLst>
              <a:ext uri="{FF2B5EF4-FFF2-40B4-BE49-F238E27FC236}">
                <a16:creationId xmlns:a16="http://schemas.microsoft.com/office/drawing/2014/main" id="{7C9EBDA3-F62C-FC9D-99EF-51C0F48D6D6B}"/>
              </a:ext>
            </a:extLst>
          </p:cNvPr>
          <p:cNvSpPr txBox="1">
            <a:spLocks/>
          </p:cNvSpPr>
          <p:nvPr/>
        </p:nvSpPr>
        <p:spPr>
          <a:xfrm>
            <a:off x="7252934" y="6125860"/>
            <a:ext cx="3887014" cy="28834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400" dirty="0">
                <a:latin typeface="Segoe UI"/>
                <a:cs typeface="Segoe UI"/>
              </a:rPr>
              <a:t>32 Random order for experiment using </a:t>
            </a:r>
            <a:r>
              <a:rPr lang="en-US" sz="1400" dirty="0" err="1">
                <a:latin typeface="Segoe UI"/>
                <a:cs typeface="Segoe UI"/>
              </a:rPr>
              <a:t>MiniTab</a:t>
            </a:r>
            <a:endParaRPr lang="en-US" dirty="0" err="1"/>
          </a:p>
        </p:txBody>
      </p:sp>
      <p:sp>
        <p:nvSpPr>
          <p:cNvPr id="1039" name="Text Placeholder 3">
            <a:extLst>
              <a:ext uri="{FF2B5EF4-FFF2-40B4-BE49-F238E27FC236}">
                <a16:creationId xmlns:a16="http://schemas.microsoft.com/office/drawing/2014/main" id="{84164699-ACEA-7AAD-AC69-2C9F6A97710D}"/>
              </a:ext>
            </a:extLst>
          </p:cNvPr>
          <p:cNvSpPr txBox="1">
            <a:spLocks/>
          </p:cNvSpPr>
          <p:nvPr/>
        </p:nvSpPr>
        <p:spPr>
          <a:xfrm rot="16200000">
            <a:off x="-468207" y="6123508"/>
            <a:ext cx="1706974" cy="28302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400" b="1">
                <a:latin typeface="Segoe UI" panose="020B0502040204020203" pitchFamily="34" charset="0"/>
                <a:cs typeface="Segoe UI" panose="020B0502040204020203" pitchFamily="34" charset="0"/>
              </a:rPr>
              <a:t>Replication</a:t>
            </a:r>
            <a:endParaRPr lang="en-US" sz="10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0" name="Text Placeholder 3">
            <a:extLst>
              <a:ext uri="{FF2B5EF4-FFF2-40B4-BE49-F238E27FC236}">
                <a16:creationId xmlns:a16="http://schemas.microsoft.com/office/drawing/2014/main" id="{F5F6BEC3-11CC-D551-9A05-4F3F7D4028EC}"/>
              </a:ext>
            </a:extLst>
          </p:cNvPr>
          <p:cNvSpPr txBox="1">
            <a:spLocks/>
          </p:cNvSpPr>
          <p:nvPr/>
        </p:nvSpPr>
        <p:spPr>
          <a:xfrm rot="5400000">
            <a:off x="11155508" y="5981995"/>
            <a:ext cx="1706974" cy="28302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400" b="1">
                <a:latin typeface="Segoe UI" panose="020B0502040204020203" pitchFamily="34" charset="0"/>
                <a:cs typeface="Segoe UI" panose="020B0502040204020203" pitchFamily="34" charset="0"/>
              </a:rPr>
              <a:t>Randomization</a:t>
            </a:r>
            <a:endParaRPr lang="en-US" sz="10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829011"/>
      </p:ext>
    </p:extLst>
  </p:cSld>
  <p:clrMapOvr>
    <a:masterClrMapping/>
  </p:clrMapOvr>
  <p:transition spd="slow" advTm="5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Lego Logo Icon - Download in Flat Style">
            <a:extLst>
              <a:ext uri="{FF2B5EF4-FFF2-40B4-BE49-F238E27FC236}">
                <a16:creationId xmlns:a16="http://schemas.microsoft.com/office/drawing/2014/main" id="{8382BA49-F18A-A4A1-9034-B0697C74D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450" y="0"/>
            <a:ext cx="9715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32FF9D-E36E-4FDB-3F53-9204E7B0EA0D}"/>
              </a:ext>
            </a:extLst>
          </p:cNvPr>
          <p:cNvCxnSpPr>
            <a:cxnSpLocks/>
          </p:cNvCxnSpPr>
          <p:nvPr/>
        </p:nvCxnSpPr>
        <p:spPr>
          <a:xfrm>
            <a:off x="0" y="107899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CD7E01-E927-6A6C-7D3D-CE4A0907AB33}"/>
              </a:ext>
            </a:extLst>
          </p:cNvPr>
          <p:cNvSpPr txBox="1"/>
          <p:nvPr/>
        </p:nvSpPr>
        <p:spPr>
          <a:xfrm>
            <a:off x="0" y="281000"/>
            <a:ext cx="11393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Before Optimization | Analysis of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F4130-0883-1CB8-FB99-93F50A7EF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0" y="1102277"/>
            <a:ext cx="5445695" cy="557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D3E879-46EA-AE0B-AE56-8AF3CE51CA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346"/>
          <a:stretch/>
        </p:blipFill>
        <p:spPr>
          <a:xfrm>
            <a:off x="7423195" y="2831770"/>
            <a:ext cx="4283030" cy="186167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948D4B6-6915-0BC9-3576-CBD870D225EF}"/>
              </a:ext>
            </a:extLst>
          </p:cNvPr>
          <p:cNvSpPr/>
          <p:nvPr/>
        </p:nvSpPr>
        <p:spPr>
          <a:xfrm>
            <a:off x="6123870" y="3609049"/>
            <a:ext cx="650476" cy="65047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accent1"/>
              </a:solidFill>
            </a:endParaRPr>
          </a:p>
        </p:txBody>
      </p:sp>
      <p:sp>
        <p:nvSpPr>
          <p:cNvPr id="9" name="Freeform 38">
            <a:extLst>
              <a:ext uri="{FF2B5EF4-FFF2-40B4-BE49-F238E27FC236}">
                <a16:creationId xmlns:a16="http://schemas.microsoft.com/office/drawing/2014/main" id="{C9E78ED4-A366-BCEF-F593-C3FC38DBC490}"/>
              </a:ext>
            </a:extLst>
          </p:cNvPr>
          <p:cNvSpPr>
            <a:spLocks noEditPoints="1"/>
          </p:cNvSpPr>
          <p:nvPr/>
        </p:nvSpPr>
        <p:spPr bwMode="auto">
          <a:xfrm rot="16200000">
            <a:off x="6241066" y="3726242"/>
            <a:ext cx="416084" cy="416084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2" y="31"/>
              </a:cxn>
              <a:cxn ang="0">
                <a:pos x="31" y="62"/>
              </a:cxn>
              <a:cxn ang="0">
                <a:pos x="51" y="30"/>
              </a:cxn>
              <a:cxn ang="0">
                <a:pos x="48" y="26"/>
              </a:cxn>
              <a:cxn ang="0">
                <a:pos x="46" y="25"/>
              </a:cxn>
              <a:cxn ang="0">
                <a:pos x="44" y="26"/>
              </a:cxn>
              <a:cxn ang="0">
                <a:pos x="36" y="33"/>
              </a:cxn>
              <a:cxn ang="0">
                <a:pos x="36" y="13"/>
              </a:cxn>
              <a:cxn ang="0">
                <a:pos x="34" y="11"/>
              </a:cxn>
              <a:cxn ang="0">
                <a:pos x="29" y="11"/>
              </a:cxn>
              <a:cxn ang="0">
                <a:pos x="26" y="13"/>
              </a:cxn>
              <a:cxn ang="0">
                <a:pos x="26" y="33"/>
              </a:cxn>
              <a:cxn ang="0">
                <a:pos x="19" y="26"/>
              </a:cxn>
              <a:cxn ang="0">
                <a:pos x="17" y="25"/>
              </a:cxn>
              <a:cxn ang="0">
                <a:pos x="15" y="26"/>
              </a:cxn>
              <a:cxn ang="0">
                <a:pos x="11" y="30"/>
              </a:cxn>
              <a:cxn ang="0">
                <a:pos x="11" y="31"/>
              </a:cxn>
              <a:cxn ang="0">
                <a:pos x="11" y="33"/>
              </a:cxn>
              <a:cxn ang="0">
                <a:pos x="26" y="48"/>
              </a:cxn>
              <a:cxn ang="0">
                <a:pos x="30" y="51"/>
              </a:cxn>
              <a:cxn ang="0">
                <a:pos x="31" y="52"/>
              </a:cxn>
              <a:cxn ang="0">
                <a:pos x="33" y="51"/>
              </a:cxn>
              <a:cxn ang="0">
                <a:pos x="37" y="48"/>
              </a:cxn>
              <a:cxn ang="0">
                <a:pos x="51" y="33"/>
              </a:cxn>
              <a:cxn ang="0">
                <a:pos x="52" y="31"/>
              </a:cxn>
              <a:cxn ang="0">
                <a:pos x="51" y="30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51" y="30"/>
                </a:moveTo>
                <a:cubicBezTo>
                  <a:pt x="48" y="26"/>
                  <a:pt x="48" y="26"/>
                  <a:pt x="48" y="26"/>
                </a:cubicBezTo>
                <a:cubicBezTo>
                  <a:pt x="47" y="25"/>
                  <a:pt x="47" y="25"/>
                  <a:pt x="46" y="25"/>
                </a:cubicBezTo>
                <a:cubicBezTo>
                  <a:pt x="45" y="25"/>
                  <a:pt x="45" y="25"/>
                  <a:pt x="44" y="26"/>
                </a:cubicBezTo>
                <a:cubicBezTo>
                  <a:pt x="36" y="33"/>
                  <a:pt x="36" y="33"/>
                  <a:pt x="36" y="33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2"/>
                  <a:pt x="35" y="11"/>
                  <a:pt x="34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7" y="11"/>
                  <a:pt x="26" y="12"/>
                  <a:pt x="26" y="13"/>
                </a:cubicBezTo>
                <a:cubicBezTo>
                  <a:pt x="26" y="33"/>
                  <a:pt x="26" y="33"/>
                  <a:pt x="26" y="33"/>
                </a:cubicBezTo>
                <a:cubicBezTo>
                  <a:pt x="19" y="26"/>
                  <a:pt x="19" y="26"/>
                  <a:pt x="19" y="26"/>
                </a:cubicBezTo>
                <a:cubicBezTo>
                  <a:pt x="18" y="25"/>
                  <a:pt x="17" y="25"/>
                  <a:pt x="17" y="25"/>
                </a:cubicBezTo>
                <a:cubicBezTo>
                  <a:pt x="16" y="25"/>
                  <a:pt x="15" y="25"/>
                  <a:pt x="15" y="26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1"/>
                  <a:pt x="11" y="31"/>
                </a:cubicBezTo>
                <a:cubicBezTo>
                  <a:pt x="11" y="32"/>
                  <a:pt x="11" y="33"/>
                  <a:pt x="11" y="33"/>
                </a:cubicBezTo>
                <a:cubicBezTo>
                  <a:pt x="26" y="48"/>
                  <a:pt x="26" y="48"/>
                  <a:pt x="26" y="48"/>
                </a:cubicBezTo>
                <a:cubicBezTo>
                  <a:pt x="30" y="51"/>
                  <a:pt x="30" y="51"/>
                  <a:pt x="30" y="51"/>
                </a:cubicBezTo>
                <a:cubicBezTo>
                  <a:pt x="30" y="52"/>
                  <a:pt x="31" y="52"/>
                  <a:pt x="31" y="52"/>
                </a:cubicBezTo>
                <a:cubicBezTo>
                  <a:pt x="32" y="52"/>
                  <a:pt x="33" y="52"/>
                  <a:pt x="33" y="51"/>
                </a:cubicBezTo>
                <a:cubicBezTo>
                  <a:pt x="37" y="48"/>
                  <a:pt x="37" y="48"/>
                  <a:pt x="37" y="48"/>
                </a:cubicBezTo>
                <a:cubicBezTo>
                  <a:pt x="51" y="33"/>
                  <a:pt x="51" y="33"/>
                  <a:pt x="51" y="33"/>
                </a:cubicBezTo>
                <a:cubicBezTo>
                  <a:pt x="52" y="33"/>
                  <a:pt x="52" y="32"/>
                  <a:pt x="52" y="31"/>
                </a:cubicBezTo>
                <a:cubicBezTo>
                  <a:pt x="52" y="31"/>
                  <a:pt x="52" y="30"/>
                  <a:pt x="51" y="3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2D1B58-53B4-C603-7FA0-94EC792D89ED}"/>
              </a:ext>
            </a:extLst>
          </p:cNvPr>
          <p:cNvSpPr txBox="1"/>
          <p:nvPr/>
        </p:nvSpPr>
        <p:spPr>
          <a:xfrm>
            <a:off x="6893201" y="1533104"/>
            <a:ext cx="4589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accent2"/>
                </a:solidFill>
                <a:latin typeface="Segoe Print" panose="02000600000000000000" pitchFamily="2" charset="0"/>
              </a:rPr>
              <a:t>Based on the raw data, only 66% of the variability was explainable as seen in the </a:t>
            </a:r>
            <a:r>
              <a:rPr lang="en-IN" err="1">
                <a:solidFill>
                  <a:schemeClr val="accent2"/>
                </a:solidFill>
                <a:latin typeface="Segoe Print" panose="02000600000000000000" pitchFamily="2" charset="0"/>
              </a:rPr>
              <a:t>Rsq</a:t>
            </a:r>
            <a:r>
              <a:rPr lang="en-IN">
                <a:solidFill>
                  <a:schemeClr val="accent2"/>
                </a:solidFill>
                <a:latin typeface="Segoe Print" panose="02000600000000000000" pitchFamily="2" charset="0"/>
              </a:rPr>
              <a:t> (</a:t>
            </a:r>
            <a:r>
              <a:rPr lang="en-IN" err="1">
                <a:solidFill>
                  <a:schemeClr val="accent2"/>
                </a:solidFill>
                <a:latin typeface="Segoe Print" panose="02000600000000000000" pitchFamily="2" charset="0"/>
              </a:rPr>
              <a:t>adj</a:t>
            </a:r>
            <a:r>
              <a:rPr lang="en-IN">
                <a:solidFill>
                  <a:schemeClr val="accent2"/>
                </a:solidFill>
                <a:latin typeface="Segoe Print" panose="02000600000000000000" pitchFamily="2" charset="0"/>
              </a:rPr>
              <a:t>) value</a:t>
            </a:r>
          </a:p>
        </p:txBody>
      </p:sp>
      <p:pic>
        <p:nvPicPr>
          <p:cNvPr id="12" name="Graphic 11" descr="Arrow: Clockwise curve with solid fill">
            <a:extLst>
              <a:ext uri="{FF2B5EF4-FFF2-40B4-BE49-F238E27FC236}">
                <a16:creationId xmlns:a16="http://schemas.microsoft.com/office/drawing/2014/main" id="{32D5F5DE-2E6F-4D64-DDF0-0768DECC72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773991" y="4301155"/>
            <a:ext cx="619433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F61BEB-DF75-5F03-73F1-14ACB7FD26D1}"/>
              </a:ext>
            </a:extLst>
          </p:cNvPr>
          <p:cNvSpPr txBox="1"/>
          <p:nvPr/>
        </p:nvSpPr>
        <p:spPr>
          <a:xfrm>
            <a:off x="7396151" y="5421762"/>
            <a:ext cx="4589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accent2"/>
                </a:solidFill>
                <a:latin typeface="Segoe Print" panose="02000600000000000000" pitchFamily="2" charset="0"/>
              </a:rPr>
              <a:t>Similarly, the R-</a:t>
            </a:r>
            <a:r>
              <a:rPr lang="en-IN" err="1">
                <a:solidFill>
                  <a:schemeClr val="accent2"/>
                </a:solidFill>
                <a:latin typeface="Segoe Print" panose="02000600000000000000" pitchFamily="2" charset="0"/>
              </a:rPr>
              <a:t>sq</a:t>
            </a:r>
            <a:r>
              <a:rPr lang="en-IN">
                <a:solidFill>
                  <a:schemeClr val="accent2"/>
                </a:solidFill>
                <a:latin typeface="Segoe Print" panose="02000600000000000000" pitchFamily="2" charset="0"/>
              </a:rPr>
              <a:t> (pred) value was also low showcasing below average predictions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E3ED9-2A44-3C38-71C7-795B6EB35B60}"/>
              </a:ext>
            </a:extLst>
          </p:cNvPr>
          <p:cNvSpPr/>
          <p:nvPr/>
        </p:nvSpPr>
        <p:spPr>
          <a:xfrm>
            <a:off x="0" y="1070435"/>
            <a:ext cx="5986218" cy="5787565"/>
          </a:xfrm>
          <a:prstGeom prst="rect">
            <a:avLst/>
          </a:prstGeom>
          <a:solidFill>
            <a:schemeClr val="bg1">
              <a:lumMod val="65000"/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BB171-D521-1086-8045-7C735F6026F1}"/>
              </a:ext>
            </a:extLst>
          </p:cNvPr>
          <p:cNvSpPr/>
          <p:nvPr/>
        </p:nvSpPr>
        <p:spPr>
          <a:xfrm>
            <a:off x="7288857" y="3002886"/>
            <a:ext cx="4589502" cy="1667029"/>
          </a:xfrm>
          <a:prstGeom prst="rect">
            <a:avLst/>
          </a:prstGeom>
          <a:solidFill>
            <a:schemeClr val="bg1">
              <a:lumMod val="65000"/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Graphic 16" descr="Arrow: Clockwise curve with solid fill">
            <a:extLst>
              <a:ext uri="{FF2B5EF4-FFF2-40B4-BE49-F238E27FC236}">
                <a16:creationId xmlns:a16="http://schemas.microsoft.com/office/drawing/2014/main" id="{5D118257-D248-41C3-C0E4-809A464B3C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9555955" y="2251039"/>
            <a:ext cx="619433" cy="69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43565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74DB90-D0D1-3E41-71FA-F91E8D0ED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2" y="1199145"/>
            <a:ext cx="8239431" cy="5447457"/>
          </a:xfrm>
          <a:prstGeom prst="rect">
            <a:avLst/>
          </a:prstGeom>
        </p:spPr>
      </p:pic>
      <p:pic>
        <p:nvPicPr>
          <p:cNvPr id="10" name="Picture 2" descr="Free Lego Logo Icon - Download in Flat Style">
            <a:extLst>
              <a:ext uri="{FF2B5EF4-FFF2-40B4-BE49-F238E27FC236}">
                <a16:creationId xmlns:a16="http://schemas.microsoft.com/office/drawing/2014/main" id="{689022C4-CFCB-55C0-2C65-3B4E18D51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450" y="0"/>
            <a:ext cx="9715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4D833F-DA0A-96B9-B958-AEDA5DD1698A}"/>
              </a:ext>
            </a:extLst>
          </p:cNvPr>
          <p:cNvCxnSpPr>
            <a:cxnSpLocks/>
          </p:cNvCxnSpPr>
          <p:nvPr/>
        </p:nvCxnSpPr>
        <p:spPr>
          <a:xfrm>
            <a:off x="0" y="107899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47F3F2B-7DE9-6341-7B62-95ACD2F008C7}"/>
              </a:ext>
            </a:extLst>
          </p:cNvPr>
          <p:cNvSpPr txBox="1"/>
          <p:nvPr/>
        </p:nvSpPr>
        <p:spPr>
          <a:xfrm>
            <a:off x="0" y="281000"/>
            <a:ext cx="11393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Before Optimization | Residuals Analysis</a:t>
            </a:r>
          </a:p>
        </p:txBody>
      </p:sp>
      <p:pic>
        <p:nvPicPr>
          <p:cNvPr id="13" name="Graphic 12" descr="Arrow: Clockwise curve with solid fill">
            <a:extLst>
              <a:ext uri="{FF2B5EF4-FFF2-40B4-BE49-F238E27FC236}">
                <a16:creationId xmlns:a16="http://schemas.microsoft.com/office/drawing/2014/main" id="{71672768-D439-25F7-9F57-9EFFA4434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 flipH="1">
            <a:off x="7803347" y="2662084"/>
            <a:ext cx="619433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5D7BFD-7F0D-8471-6639-36DFCC03BDBA}"/>
              </a:ext>
            </a:extLst>
          </p:cNvPr>
          <p:cNvSpPr txBox="1"/>
          <p:nvPr/>
        </p:nvSpPr>
        <p:spPr>
          <a:xfrm>
            <a:off x="7982753" y="3429000"/>
            <a:ext cx="3729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accent2"/>
                </a:solidFill>
                <a:latin typeface="Segoe Print" panose="02000600000000000000" pitchFamily="2" charset="0"/>
              </a:rPr>
              <a:t>Certain Pattern were observed while testing the variability of residuals, where end points are comparatively thinner than mid-regions</a:t>
            </a:r>
          </a:p>
        </p:txBody>
      </p:sp>
    </p:spTree>
  </p:cSld>
  <p:clrMapOvr>
    <a:masterClrMapping/>
  </p:clrMapOvr>
  <p:transition advTm="5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Lego Logo Icon - Download in Flat Style">
            <a:extLst>
              <a:ext uri="{FF2B5EF4-FFF2-40B4-BE49-F238E27FC236}">
                <a16:creationId xmlns:a16="http://schemas.microsoft.com/office/drawing/2014/main" id="{8382BA49-F18A-A4A1-9034-B0697C74D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450" y="0"/>
            <a:ext cx="9715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32FF9D-E36E-4FDB-3F53-9204E7B0EA0D}"/>
              </a:ext>
            </a:extLst>
          </p:cNvPr>
          <p:cNvCxnSpPr>
            <a:cxnSpLocks/>
          </p:cNvCxnSpPr>
          <p:nvPr/>
        </p:nvCxnSpPr>
        <p:spPr>
          <a:xfrm>
            <a:off x="0" y="107899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CD7E01-E927-6A6C-7D3D-CE4A0907AB33}"/>
              </a:ext>
            </a:extLst>
          </p:cNvPr>
          <p:cNvSpPr txBox="1"/>
          <p:nvPr/>
        </p:nvSpPr>
        <p:spPr>
          <a:xfrm>
            <a:off x="0" y="281000"/>
            <a:ext cx="11393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Before Optimization | Significance 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88363-9669-181C-1184-1593C859B1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44"/>
          <a:stretch/>
        </p:blipFill>
        <p:spPr>
          <a:xfrm>
            <a:off x="155780" y="1119068"/>
            <a:ext cx="11880439" cy="4130079"/>
          </a:xfrm>
          <a:prstGeom prst="rect">
            <a:avLst/>
          </a:prstGeom>
        </p:spPr>
      </p:pic>
      <p:pic>
        <p:nvPicPr>
          <p:cNvPr id="4" name="Graphic 3" descr="Arrow: Clockwise curve with solid fill">
            <a:extLst>
              <a:ext uri="{FF2B5EF4-FFF2-40B4-BE49-F238E27FC236}">
                <a16:creationId xmlns:a16="http://schemas.microsoft.com/office/drawing/2014/main" id="{0DC0A731-6447-BBFE-5622-253E39746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989706" y="2315040"/>
            <a:ext cx="210117" cy="310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131B69-9551-F9FC-24D6-67CE7B442E05}"/>
              </a:ext>
            </a:extLst>
          </p:cNvPr>
          <p:cNvSpPr txBox="1"/>
          <p:nvPr/>
        </p:nvSpPr>
        <p:spPr>
          <a:xfrm>
            <a:off x="995326" y="5842187"/>
            <a:ext cx="802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accent2"/>
                </a:solidFill>
                <a:latin typeface="Segoe Print" panose="02000600000000000000" pitchFamily="2" charset="0"/>
              </a:rPr>
              <a:t>Based on the Normal Plot, Factors A, B, D and DE were identified as significant factors</a:t>
            </a:r>
          </a:p>
        </p:txBody>
      </p:sp>
      <p:pic>
        <p:nvPicPr>
          <p:cNvPr id="8" name="Graphic 7" descr="Arrow: Clockwise curve with solid fill">
            <a:extLst>
              <a:ext uri="{FF2B5EF4-FFF2-40B4-BE49-F238E27FC236}">
                <a16:creationId xmlns:a16="http://schemas.microsoft.com/office/drawing/2014/main" id="{1D854774-72AB-3D29-FF7A-2624B867A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92429" y="4197917"/>
            <a:ext cx="210117" cy="310173"/>
          </a:xfrm>
          <a:prstGeom prst="rect">
            <a:avLst/>
          </a:prstGeom>
        </p:spPr>
      </p:pic>
      <p:pic>
        <p:nvPicPr>
          <p:cNvPr id="9" name="Graphic 8" descr="Arrow: Clockwise curve with solid fill">
            <a:extLst>
              <a:ext uri="{FF2B5EF4-FFF2-40B4-BE49-F238E27FC236}">
                <a16:creationId xmlns:a16="http://schemas.microsoft.com/office/drawing/2014/main" id="{AC0AAC1F-3CC1-B5A5-F2A8-6C2BE72A4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92313" y="3789878"/>
            <a:ext cx="210117" cy="310173"/>
          </a:xfrm>
          <a:prstGeom prst="rect">
            <a:avLst/>
          </a:prstGeom>
        </p:spPr>
      </p:pic>
      <p:pic>
        <p:nvPicPr>
          <p:cNvPr id="10" name="Graphic 9" descr="Arrow: Clockwise curve with solid fill">
            <a:extLst>
              <a:ext uri="{FF2B5EF4-FFF2-40B4-BE49-F238E27FC236}">
                <a16:creationId xmlns:a16="http://schemas.microsoft.com/office/drawing/2014/main" id="{DCDB5407-9D3E-B0D9-F484-5DFFF6390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320783" y="3949566"/>
            <a:ext cx="115262" cy="170149"/>
          </a:xfrm>
          <a:prstGeom prst="rect">
            <a:avLst/>
          </a:prstGeom>
        </p:spPr>
      </p:pic>
      <p:pic>
        <p:nvPicPr>
          <p:cNvPr id="11" name="Graphic 10" descr="Arrow: Clockwise curve with solid fill">
            <a:extLst>
              <a:ext uri="{FF2B5EF4-FFF2-40B4-BE49-F238E27FC236}">
                <a16:creationId xmlns:a16="http://schemas.microsoft.com/office/drawing/2014/main" id="{56B59B7C-A0E8-8015-76A1-D82834CDD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248119" y="4923490"/>
            <a:ext cx="61943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25805"/>
      </p:ext>
    </p:extLst>
  </p:cSld>
  <p:clrMapOvr>
    <a:masterClrMapping/>
  </p:clrMapOvr>
  <p:transition spd="slow" advTm="5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ree Lego Logo Icon - Download in Flat Style">
            <a:extLst>
              <a:ext uri="{FF2B5EF4-FFF2-40B4-BE49-F238E27FC236}">
                <a16:creationId xmlns:a16="http://schemas.microsoft.com/office/drawing/2014/main" id="{0A4325E2-3717-2D6B-1C26-59950FE0A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450" y="0"/>
            <a:ext cx="9715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BDAB3C-4A0E-BEE8-F85A-304F028E0728}"/>
              </a:ext>
            </a:extLst>
          </p:cNvPr>
          <p:cNvCxnSpPr>
            <a:cxnSpLocks/>
          </p:cNvCxnSpPr>
          <p:nvPr/>
        </p:nvCxnSpPr>
        <p:spPr>
          <a:xfrm>
            <a:off x="0" y="107899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BCC70E-E0AF-F46D-AB1D-C72AF979717D}"/>
              </a:ext>
            </a:extLst>
          </p:cNvPr>
          <p:cNvSpPr txBox="1"/>
          <p:nvPr/>
        </p:nvSpPr>
        <p:spPr>
          <a:xfrm>
            <a:off x="0" y="281000"/>
            <a:ext cx="11393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 Optimization | Considering Significant Factors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4D68E0-854F-4A86-72D6-C422452FA6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2" t="3118" r="23087" b="22842"/>
          <a:stretch/>
        </p:blipFill>
        <p:spPr>
          <a:xfrm>
            <a:off x="6815138" y="1243585"/>
            <a:ext cx="4758814" cy="36283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6D0F3F-D98C-C7AA-0174-97D936CEE6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70" t="70722" r="39961" b="6168"/>
          <a:stretch/>
        </p:blipFill>
        <p:spPr>
          <a:xfrm>
            <a:off x="7039897" y="5259072"/>
            <a:ext cx="3549445" cy="10398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8D6658-5931-23BA-6E98-337CD5D415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603"/>
          <a:stretch/>
        </p:blipFill>
        <p:spPr>
          <a:xfrm>
            <a:off x="434672" y="2771230"/>
            <a:ext cx="4274980" cy="18401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F26D2A2F-333E-0E4F-A181-45300B5E6B03}"/>
              </a:ext>
            </a:extLst>
          </p:cNvPr>
          <p:cNvSpPr/>
          <p:nvPr/>
        </p:nvSpPr>
        <p:spPr>
          <a:xfrm>
            <a:off x="5160308" y="3451732"/>
            <a:ext cx="650476" cy="65047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accent1"/>
              </a:solidFill>
            </a:endParaRPr>
          </a:p>
        </p:txBody>
      </p:sp>
      <p:sp>
        <p:nvSpPr>
          <p:cNvPr id="16" name="Freeform 38">
            <a:extLst>
              <a:ext uri="{FF2B5EF4-FFF2-40B4-BE49-F238E27FC236}">
                <a16:creationId xmlns:a16="http://schemas.microsoft.com/office/drawing/2014/main" id="{4C183838-784E-18DA-5EE7-DE47B2AE65E5}"/>
              </a:ext>
            </a:extLst>
          </p:cNvPr>
          <p:cNvSpPr>
            <a:spLocks noEditPoints="1"/>
          </p:cNvSpPr>
          <p:nvPr/>
        </p:nvSpPr>
        <p:spPr bwMode="auto">
          <a:xfrm rot="16200000">
            <a:off x="5277504" y="3568925"/>
            <a:ext cx="416084" cy="416084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2" y="31"/>
              </a:cxn>
              <a:cxn ang="0">
                <a:pos x="31" y="62"/>
              </a:cxn>
              <a:cxn ang="0">
                <a:pos x="51" y="30"/>
              </a:cxn>
              <a:cxn ang="0">
                <a:pos x="48" y="26"/>
              </a:cxn>
              <a:cxn ang="0">
                <a:pos x="46" y="25"/>
              </a:cxn>
              <a:cxn ang="0">
                <a:pos x="44" y="26"/>
              </a:cxn>
              <a:cxn ang="0">
                <a:pos x="36" y="33"/>
              </a:cxn>
              <a:cxn ang="0">
                <a:pos x="36" y="13"/>
              </a:cxn>
              <a:cxn ang="0">
                <a:pos x="34" y="11"/>
              </a:cxn>
              <a:cxn ang="0">
                <a:pos x="29" y="11"/>
              </a:cxn>
              <a:cxn ang="0">
                <a:pos x="26" y="13"/>
              </a:cxn>
              <a:cxn ang="0">
                <a:pos x="26" y="33"/>
              </a:cxn>
              <a:cxn ang="0">
                <a:pos x="19" y="26"/>
              </a:cxn>
              <a:cxn ang="0">
                <a:pos x="17" y="25"/>
              </a:cxn>
              <a:cxn ang="0">
                <a:pos x="15" y="26"/>
              </a:cxn>
              <a:cxn ang="0">
                <a:pos x="11" y="30"/>
              </a:cxn>
              <a:cxn ang="0">
                <a:pos x="11" y="31"/>
              </a:cxn>
              <a:cxn ang="0">
                <a:pos x="11" y="33"/>
              </a:cxn>
              <a:cxn ang="0">
                <a:pos x="26" y="48"/>
              </a:cxn>
              <a:cxn ang="0">
                <a:pos x="30" y="51"/>
              </a:cxn>
              <a:cxn ang="0">
                <a:pos x="31" y="52"/>
              </a:cxn>
              <a:cxn ang="0">
                <a:pos x="33" y="51"/>
              </a:cxn>
              <a:cxn ang="0">
                <a:pos x="37" y="48"/>
              </a:cxn>
              <a:cxn ang="0">
                <a:pos x="51" y="33"/>
              </a:cxn>
              <a:cxn ang="0">
                <a:pos x="52" y="31"/>
              </a:cxn>
              <a:cxn ang="0">
                <a:pos x="51" y="30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51" y="30"/>
                </a:moveTo>
                <a:cubicBezTo>
                  <a:pt x="48" y="26"/>
                  <a:pt x="48" y="26"/>
                  <a:pt x="48" y="26"/>
                </a:cubicBezTo>
                <a:cubicBezTo>
                  <a:pt x="47" y="25"/>
                  <a:pt x="47" y="25"/>
                  <a:pt x="46" y="25"/>
                </a:cubicBezTo>
                <a:cubicBezTo>
                  <a:pt x="45" y="25"/>
                  <a:pt x="45" y="25"/>
                  <a:pt x="44" y="26"/>
                </a:cubicBezTo>
                <a:cubicBezTo>
                  <a:pt x="36" y="33"/>
                  <a:pt x="36" y="33"/>
                  <a:pt x="36" y="33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2"/>
                  <a:pt x="35" y="11"/>
                  <a:pt x="34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7" y="11"/>
                  <a:pt x="26" y="12"/>
                  <a:pt x="26" y="13"/>
                </a:cubicBezTo>
                <a:cubicBezTo>
                  <a:pt x="26" y="33"/>
                  <a:pt x="26" y="33"/>
                  <a:pt x="26" y="33"/>
                </a:cubicBezTo>
                <a:cubicBezTo>
                  <a:pt x="19" y="26"/>
                  <a:pt x="19" y="26"/>
                  <a:pt x="19" y="26"/>
                </a:cubicBezTo>
                <a:cubicBezTo>
                  <a:pt x="18" y="25"/>
                  <a:pt x="17" y="25"/>
                  <a:pt x="17" y="25"/>
                </a:cubicBezTo>
                <a:cubicBezTo>
                  <a:pt x="16" y="25"/>
                  <a:pt x="15" y="25"/>
                  <a:pt x="15" y="26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1"/>
                  <a:pt x="11" y="31"/>
                </a:cubicBezTo>
                <a:cubicBezTo>
                  <a:pt x="11" y="32"/>
                  <a:pt x="11" y="33"/>
                  <a:pt x="11" y="33"/>
                </a:cubicBezTo>
                <a:cubicBezTo>
                  <a:pt x="26" y="48"/>
                  <a:pt x="26" y="48"/>
                  <a:pt x="26" y="48"/>
                </a:cubicBezTo>
                <a:cubicBezTo>
                  <a:pt x="30" y="51"/>
                  <a:pt x="30" y="51"/>
                  <a:pt x="30" y="51"/>
                </a:cubicBezTo>
                <a:cubicBezTo>
                  <a:pt x="30" y="52"/>
                  <a:pt x="31" y="52"/>
                  <a:pt x="31" y="52"/>
                </a:cubicBezTo>
                <a:cubicBezTo>
                  <a:pt x="32" y="52"/>
                  <a:pt x="33" y="52"/>
                  <a:pt x="33" y="51"/>
                </a:cubicBezTo>
                <a:cubicBezTo>
                  <a:pt x="37" y="48"/>
                  <a:pt x="37" y="48"/>
                  <a:pt x="37" y="48"/>
                </a:cubicBezTo>
                <a:cubicBezTo>
                  <a:pt x="51" y="33"/>
                  <a:pt x="51" y="33"/>
                  <a:pt x="51" y="33"/>
                </a:cubicBezTo>
                <a:cubicBezTo>
                  <a:pt x="52" y="33"/>
                  <a:pt x="52" y="32"/>
                  <a:pt x="52" y="31"/>
                </a:cubicBezTo>
                <a:cubicBezTo>
                  <a:pt x="52" y="31"/>
                  <a:pt x="52" y="30"/>
                  <a:pt x="51" y="3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73BA42-14FE-9E9B-2052-9F18FEE4E212}"/>
              </a:ext>
            </a:extLst>
          </p:cNvPr>
          <p:cNvSpPr/>
          <p:nvPr/>
        </p:nvSpPr>
        <p:spPr>
          <a:xfrm>
            <a:off x="6174578" y="1070435"/>
            <a:ext cx="6017422" cy="5787565"/>
          </a:xfrm>
          <a:prstGeom prst="rect">
            <a:avLst/>
          </a:prstGeom>
          <a:solidFill>
            <a:schemeClr val="bg1">
              <a:lumMod val="65000"/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11E13D-CA4E-CA9C-B70D-8DC5F2394999}"/>
              </a:ext>
            </a:extLst>
          </p:cNvPr>
          <p:cNvSpPr/>
          <p:nvPr/>
        </p:nvSpPr>
        <p:spPr>
          <a:xfrm>
            <a:off x="345478" y="2943451"/>
            <a:ext cx="4589502" cy="1667029"/>
          </a:xfrm>
          <a:prstGeom prst="rect">
            <a:avLst/>
          </a:prstGeom>
          <a:solidFill>
            <a:schemeClr val="bg1">
              <a:lumMod val="65000"/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2D8574-AB43-FC20-DAC8-6BAECE9DC5F1}"/>
              </a:ext>
            </a:extLst>
          </p:cNvPr>
          <p:cNvSpPr txBox="1"/>
          <p:nvPr/>
        </p:nvSpPr>
        <p:spPr>
          <a:xfrm>
            <a:off x="78658" y="5628884"/>
            <a:ext cx="5689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>
                <a:solidFill>
                  <a:schemeClr val="accent2"/>
                </a:solidFill>
                <a:latin typeface="Segoe Print" panose="02000600000000000000" pitchFamily="2" charset="0"/>
              </a:rPr>
              <a:t>Despite reducing multiple no. of factors, the overall value of R-</a:t>
            </a:r>
            <a:r>
              <a:rPr lang="en-IN" err="1">
                <a:solidFill>
                  <a:schemeClr val="accent2"/>
                </a:solidFill>
                <a:latin typeface="Segoe Print" panose="02000600000000000000" pitchFamily="2" charset="0"/>
              </a:rPr>
              <a:t>sq</a:t>
            </a:r>
            <a:r>
              <a:rPr lang="en-IN">
                <a:solidFill>
                  <a:schemeClr val="accent2"/>
                </a:solidFill>
                <a:latin typeface="Segoe Print" panose="02000600000000000000" pitchFamily="2" charset="0"/>
              </a:rPr>
              <a:t> pred showed an improvement from 30% to 41%</a:t>
            </a:r>
          </a:p>
        </p:txBody>
      </p:sp>
      <p:pic>
        <p:nvPicPr>
          <p:cNvPr id="22" name="Graphic 21" descr="Arrow: Clockwise curve with solid fill">
            <a:extLst>
              <a:ext uri="{FF2B5EF4-FFF2-40B4-BE49-F238E27FC236}">
                <a16:creationId xmlns:a16="http://schemas.microsoft.com/office/drawing/2014/main" id="{E9D9605D-6D4D-A880-6EE9-31BBFE242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 flipH="1" flipV="1">
            <a:off x="6062936" y="5396756"/>
            <a:ext cx="619433" cy="10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57701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" name="Picture 2" descr="Free Lego Logo Icon - Download in Flat Style">
            <a:extLst>
              <a:ext uri="{FF2B5EF4-FFF2-40B4-BE49-F238E27FC236}">
                <a16:creationId xmlns:a16="http://schemas.microsoft.com/office/drawing/2014/main" id="{AB690033-9B24-9842-8AE6-B56BC0846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450" y="0"/>
            <a:ext cx="9715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396E0E1-5F83-BA76-2C08-746E68323E0A}"/>
              </a:ext>
            </a:extLst>
          </p:cNvPr>
          <p:cNvCxnSpPr>
            <a:cxnSpLocks/>
          </p:cNvCxnSpPr>
          <p:nvPr/>
        </p:nvCxnSpPr>
        <p:spPr>
          <a:xfrm>
            <a:off x="0" y="107899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7D74901-2132-A912-FAE5-775209CE9E88}"/>
              </a:ext>
            </a:extLst>
          </p:cNvPr>
          <p:cNvSpPr txBox="1"/>
          <p:nvPr/>
        </p:nvSpPr>
        <p:spPr>
          <a:xfrm>
            <a:off x="0" y="281000"/>
            <a:ext cx="11393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 Optimization</a:t>
            </a:r>
          </a:p>
        </p:txBody>
      </p:sp>
      <p:pic>
        <p:nvPicPr>
          <p:cNvPr id="7" name="Picture 6" descr="A graph of residual plots&#10;&#10;Description automatically generated with medium confidence">
            <a:extLst>
              <a:ext uri="{FF2B5EF4-FFF2-40B4-BE49-F238E27FC236}">
                <a16:creationId xmlns:a16="http://schemas.microsoft.com/office/drawing/2014/main" id="{660C1353-0299-7A3B-4412-F3B2B6E279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9"/>
          <a:stretch/>
        </p:blipFill>
        <p:spPr>
          <a:xfrm>
            <a:off x="137652" y="1216385"/>
            <a:ext cx="7472516" cy="50549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283EC1-6CE1-FB30-69A3-43878416BC61}"/>
              </a:ext>
            </a:extLst>
          </p:cNvPr>
          <p:cNvSpPr txBox="1"/>
          <p:nvPr/>
        </p:nvSpPr>
        <p:spPr>
          <a:xfrm>
            <a:off x="7610168" y="3086299"/>
            <a:ext cx="4444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accent2"/>
                </a:solidFill>
                <a:latin typeface="Segoe Print" panose="02000600000000000000" pitchFamily="2" charset="0"/>
              </a:rPr>
              <a:t>Similarly, there is now no strong pattern in residuals variance showcasing an improved performance</a:t>
            </a:r>
          </a:p>
        </p:txBody>
      </p:sp>
      <p:pic>
        <p:nvPicPr>
          <p:cNvPr id="11" name="Graphic 10" descr="Arrow: Clockwise curve with solid fill">
            <a:extLst>
              <a:ext uri="{FF2B5EF4-FFF2-40B4-BE49-F238E27FC236}">
                <a16:creationId xmlns:a16="http://schemas.microsoft.com/office/drawing/2014/main" id="{86399236-093A-A930-CEFE-87B794949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604336" flipH="1" flipV="1">
            <a:off x="7252916" y="2334421"/>
            <a:ext cx="619433" cy="69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57899"/>
      </p:ext>
    </p:extLst>
  </p:cSld>
  <p:clrMapOvr>
    <a:masterClrMapping/>
  </p:clrMapOvr>
  <p:transition advTm="5000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Print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Pragya Nepal</dc:creator>
  <cp:lastModifiedBy>HarshalGajera</cp:lastModifiedBy>
  <cp:revision>149</cp:revision>
  <dcterms:created xsi:type="dcterms:W3CDTF">2023-12-08T15:18:53Z</dcterms:created>
  <dcterms:modified xsi:type="dcterms:W3CDTF">2024-01-07T06:36:10Z</dcterms:modified>
</cp:coreProperties>
</file>