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  <p:sldMasterId id="2147483672" r:id="rId2"/>
  </p:sldMasterIdLst>
  <p:notesMasterIdLst>
    <p:notesMasterId r:id="rId17"/>
  </p:notesMasterIdLst>
  <p:sldIdLst>
    <p:sldId id="256" r:id="rId3"/>
    <p:sldId id="276" r:id="rId4"/>
    <p:sldId id="257" r:id="rId5"/>
    <p:sldId id="258" r:id="rId6"/>
    <p:sldId id="268" r:id="rId7"/>
    <p:sldId id="272" r:id="rId8"/>
    <p:sldId id="273" r:id="rId9"/>
    <p:sldId id="270" r:id="rId10"/>
    <p:sldId id="259" r:id="rId11"/>
    <p:sldId id="278" r:id="rId12"/>
    <p:sldId id="274" r:id="rId13"/>
    <p:sldId id="283" r:id="rId14"/>
    <p:sldId id="281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E8DDE1-D073-4478-A8CB-CE801A1DFB16}">
          <p14:sldIdLst>
            <p14:sldId id="256"/>
            <p14:sldId id="276"/>
            <p14:sldId id="257"/>
            <p14:sldId id="258"/>
            <p14:sldId id="268"/>
            <p14:sldId id="272"/>
            <p14:sldId id="273"/>
            <p14:sldId id="270"/>
            <p14:sldId id="259"/>
            <p14:sldId id="278"/>
            <p14:sldId id="274"/>
            <p14:sldId id="283"/>
          </p14:sldIdLst>
        </p14:section>
        <p14:section name="Appendix" id="{1E3A5B3E-6520-4F46-8656-EE69196F0D42}">
          <p14:sldIdLst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46B"/>
    <a:srgbClr val="4472C4"/>
    <a:srgbClr val="8FAA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DBDF0-B936-4AAF-BB16-78A8F718EF4A}" v="35" dt="2023-11-07T21:46:17.894"/>
    <p1510:client id="{8C5121E8-EA82-4B41-9C5A-DBB2722115CC}" v="50" dt="2023-11-08T00:31:59.690"/>
    <p1510:client id="{91D4A19D-EDDC-477E-8730-546466F117CC}" v="17" dt="2023-11-07T22:44:25.002"/>
    <p1510:client id="{A9B39A47-6D93-4907-8A10-F33B0C2EF3B0}" v="1416" dt="2023-11-07T22:42:37.321"/>
    <p1510:client id="{B0C388A0-BFBC-4142-85D4-454AAA767C03}" v="135" dt="2023-11-07T22:33:42.450"/>
    <p1510:client id="{D02085FF-3120-4AF6-9B8D-77372266AFBB}" v="57" dt="2023-11-07T23:00:01.905"/>
    <p1510:client id="{DF6D4608-4F55-401B-8033-8DD3E8A0189D}" v="10" dt="2023-11-08T00:30:35.887"/>
    <p1510:client id="{DFB7ED6F-7FF2-463F-967B-1FC4E56F32FE}" v="107" dt="2023-11-08T05:00:02.957"/>
    <p1510:client id="{FB56B885-51DE-4914-B07B-6BE84D693DB9}" v="5441" dt="2023-11-08T04:41:50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Avg. Cycle Duration (in days)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81-4891-B6FE-EBFDBBBD59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Japan</c:v>
                </c:pt>
                <c:pt idx="1">
                  <c:v>EMEA*</c:v>
                </c:pt>
                <c:pt idx="2">
                  <c:v>Asia Pacific</c:v>
                </c:pt>
                <c:pt idx="3">
                  <c:v>South America</c:v>
                </c:pt>
                <c:pt idx="4">
                  <c:v>North America</c:v>
                </c:pt>
              </c:strCache>
            </c:strRef>
          </c:cat>
          <c:val>
            <c:numRef>
              <c:f>Sheet1!$B$2:$B$6</c:f>
              <c:numCache>
                <c:formatCode>0</c:formatCode>
                <c:ptCount val="5"/>
                <c:pt idx="0">
                  <c:v>27.245696472747085</c:v>
                </c:pt>
                <c:pt idx="1">
                  <c:v>30.21767531713397</c:v>
                </c:pt>
                <c:pt idx="2">
                  <c:v>30.761592212152237</c:v>
                </c:pt>
                <c:pt idx="3">
                  <c:v>30.955932666002017</c:v>
                </c:pt>
                <c:pt idx="4">
                  <c:v>35.971566932643739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81-4891-B6FE-EBFDBBBD59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149871"/>
        <c:axId val="547487919"/>
      </c:barChart>
      <c:catAx>
        <c:axId val="4881498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487919"/>
        <c:crosses val="autoZero"/>
        <c:auto val="1"/>
        <c:lblAlgn val="ctr"/>
        <c:lblOffset val="100"/>
        <c:noMultiLvlLbl val="0"/>
      </c:catAx>
      <c:valAx>
        <c:axId val="547487919"/>
        <c:scaling>
          <c:orientation val="minMax"/>
        </c:scaling>
        <c:delete val="1"/>
        <c:axPos val="l"/>
        <c:numFmt formatCode="0" sourceLinked="1"/>
        <c:majorTickMark val="out"/>
        <c:minorTickMark val="none"/>
        <c:tickLblPos val="nextTo"/>
        <c:crossAx val="488149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Avg. Cycle Duration (in days)</c:v>
                </c:pt>
              </c:strCache>
            </c:strRef>
          </c:tx>
          <c:spPr>
            <a:solidFill>
              <a:srgbClr val="8FAADC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FAAD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81-4891-B6FE-EBFDBBBD59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Consulting</c:v>
                </c:pt>
                <c:pt idx="1">
                  <c:v>ESW</c:v>
                </c:pt>
                <c:pt idx="2">
                  <c:v>SWG   </c:v>
                </c:pt>
                <c:pt idx="3">
                  <c:v>xSeries  </c:v>
                </c:pt>
                <c:pt idx="4">
                  <c:v>zSeries</c:v>
                </c:pt>
              </c:strCache>
            </c:strRef>
          </c:cat>
          <c:val>
            <c:numRef>
              <c:f>Sheet1!$B$2:$B$6</c:f>
              <c:numCache>
                <c:formatCode>0</c:formatCode>
                <c:ptCount val="5"/>
                <c:pt idx="0">
                  <c:v>31.309448</c:v>
                </c:pt>
                <c:pt idx="1">
                  <c:v>31.928847000000001</c:v>
                </c:pt>
                <c:pt idx="2">
                  <c:v>31.513059999999999</c:v>
                </c:pt>
                <c:pt idx="3">
                  <c:v>31.454308999999999</c:v>
                </c:pt>
                <c:pt idx="4">
                  <c:v>31.928836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81-4891-B6FE-EBFDBBBD59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149871"/>
        <c:axId val="547487919"/>
      </c:barChart>
      <c:catAx>
        <c:axId val="4881498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487919"/>
        <c:crosses val="autoZero"/>
        <c:auto val="1"/>
        <c:lblAlgn val="ctr"/>
        <c:lblOffset val="100"/>
        <c:noMultiLvlLbl val="0"/>
      </c:catAx>
      <c:valAx>
        <c:axId val="547487919"/>
        <c:scaling>
          <c:orientation val="minMax"/>
          <c:max val="40"/>
        </c:scaling>
        <c:delete val="1"/>
        <c:axPos val="l"/>
        <c:numFmt formatCode="0" sourceLinked="1"/>
        <c:majorTickMark val="out"/>
        <c:minorTickMark val="none"/>
        <c:tickLblPos val="nextTo"/>
        <c:crossAx val="488149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Seller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STS1</c:v>
                </c:pt>
                <c:pt idx="1">
                  <c:v>ZQT2</c:v>
                </c:pt>
                <c:pt idx="2">
                  <c:v>ZQT3</c:v>
                </c:pt>
                <c:pt idx="3">
                  <c:v>ZQT4</c:v>
                </c:pt>
                <c:pt idx="4">
                  <c:v>ZQT5</c:v>
                </c:pt>
                <c:pt idx="5">
                  <c:v>ZQT6</c:v>
                </c:pt>
                <c:pt idx="6">
                  <c:v>ZQT7</c:v>
                </c:pt>
                <c:pt idx="7">
                  <c:v>ZQT8</c:v>
                </c:pt>
                <c:pt idx="8">
                  <c:v>STSX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7</c:v>
                </c:pt>
                <c:pt idx="3">
                  <c:v>9</c:v>
                </c:pt>
                <c:pt idx="4">
                  <c:v>2</c:v>
                </c:pt>
                <c:pt idx="5">
                  <c:v>7</c:v>
                </c:pt>
                <c:pt idx="6">
                  <c:v>8</c:v>
                </c:pt>
                <c:pt idx="7">
                  <c:v>7</c:v>
                </c:pt>
                <c:pt idx="8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D7-43F8-ADB7-A2DAB69495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Overall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22225">
                <a:solidFill>
                  <a:schemeClr val="accent2"/>
                </a:solidFill>
                <a:prstDash val="dash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STS1</c:v>
                </c:pt>
                <c:pt idx="1">
                  <c:v>ZQT2</c:v>
                </c:pt>
                <c:pt idx="2">
                  <c:v>ZQT3</c:v>
                </c:pt>
                <c:pt idx="3">
                  <c:v>ZQT4</c:v>
                </c:pt>
                <c:pt idx="4">
                  <c:v>ZQT5</c:v>
                </c:pt>
                <c:pt idx="5">
                  <c:v>ZQT6</c:v>
                </c:pt>
                <c:pt idx="6">
                  <c:v>ZQT7</c:v>
                </c:pt>
                <c:pt idx="7">
                  <c:v>ZQT8</c:v>
                </c:pt>
                <c:pt idx="8">
                  <c:v>STSX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7</c:v>
                </c:pt>
                <c:pt idx="6">
                  <c:v>3</c:v>
                </c:pt>
                <c:pt idx="7">
                  <c:v>7</c:v>
                </c:pt>
                <c:pt idx="8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D7-43F8-ADB7-A2DAB694957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12541855"/>
        <c:axId val="1453170895"/>
      </c:lineChart>
      <c:catAx>
        <c:axId val="1612541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170895"/>
        <c:crosses val="autoZero"/>
        <c:auto val="1"/>
        <c:lblAlgn val="ctr"/>
        <c:lblOffset val="100"/>
        <c:noMultiLvlLbl val="0"/>
      </c:catAx>
      <c:valAx>
        <c:axId val="14531708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12541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45983216493583E-2"/>
          <c:y val="0"/>
          <c:w val="0.95908033567012829"/>
          <c:h val="0.6624626571371462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30-35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STS1</c:v>
                </c:pt>
                <c:pt idx="1">
                  <c:v>ZQT2</c:v>
                </c:pt>
                <c:pt idx="2">
                  <c:v>ZQT3</c:v>
                </c:pt>
                <c:pt idx="3">
                  <c:v>ZQT4</c:v>
                </c:pt>
                <c:pt idx="4">
                  <c:v>ZQT5</c:v>
                </c:pt>
                <c:pt idx="5">
                  <c:v>ZQT6</c:v>
                </c:pt>
                <c:pt idx="6">
                  <c:v>ZQT7</c:v>
                </c:pt>
                <c:pt idx="7">
                  <c:v>ZQT8</c:v>
                </c:pt>
                <c:pt idx="8">
                  <c:v>STSX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8</c:v>
                </c:pt>
                <c:pt idx="6">
                  <c:v>3</c:v>
                </c:pt>
                <c:pt idx="7">
                  <c:v>6</c:v>
                </c:pt>
                <c:pt idx="8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A8-43BE-B9A4-D2A03EB74A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35+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STS1</c:v>
                </c:pt>
                <c:pt idx="1">
                  <c:v>ZQT2</c:v>
                </c:pt>
                <c:pt idx="2">
                  <c:v>ZQT3</c:v>
                </c:pt>
                <c:pt idx="3">
                  <c:v>ZQT4</c:v>
                </c:pt>
                <c:pt idx="4">
                  <c:v>ZQT5</c:v>
                </c:pt>
                <c:pt idx="5">
                  <c:v>ZQT6</c:v>
                </c:pt>
                <c:pt idx="6">
                  <c:v>ZQT7</c:v>
                </c:pt>
                <c:pt idx="7">
                  <c:v>ZQT8</c:v>
                </c:pt>
                <c:pt idx="8">
                  <c:v>STSX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3</c:v>
                </c:pt>
                <c:pt idx="5">
                  <c:v>8</c:v>
                </c:pt>
                <c:pt idx="6">
                  <c:v>4</c:v>
                </c:pt>
                <c:pt idx="7">
                  <c:v>7</c:v>
                </c:pt>
                <c:pt idx="8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A8-43BE-B9A4-D2A03EB74A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Overall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22225">
                <a:solidFill>
                  <a:schemeClr val="accent3"/>
                </a:solidFill>
                <a:prstDash val="dash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STS1</c:v>
                </c:pt>
                <c:pt idx="1">
                  <c:v>ZQT2</c:v>
                </c:pt>
                <c:pt idx="2">
                  <c:v>ZQT3</c:v>
                </c:pt>
                <c:pt idx="3">
                  <c:v>ZQT4</c:v>
                </c:pt>
                <c:pt idx="4">
                  <c:v>ZQT5</c:v>
                </c:pt>
                <c:pt idx="5">
                  <c:v>ZQT6</c:v>
                </c:pt>
                <c:pt idx="6">
                  <c:v>ZQT7</c:v>
                </c:pt>
                <c:pt idx="7">
                  <c:v>ZQT8</c:v>
                </c:pt>
                <c:pt idx="8">
                  <c:v>STSX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7</c:v>
                </c:pt>
                <c:pt idx="6">
                  <c:v>3</c:v>
                </c:pt>
                <c:pt idx="7">
                  <c:v>7</c:v>
                </c:pt>
                <c:pt idx="8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A8-43BE-B9A4-D2A03EB74A5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12541855"/>
        <c:axId val="1453170895"/>
      </c:lineChart>
      <c:catAx>
        <c:axId val="1612541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170895"/>
        <c:crosses val="autoZero"/>
        <c:auto val="1"/>
        <c:lblAlgn val="ctr"/>
        <c:lblOffset val="100"/>
        <c:noMultiLvlLbl val="0"/>
      </c:catAx>
      <c:valAx>
        <c:axId val="14531708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12541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AE3C9-F164-4AD2-B07D-63343FF362C2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6A56B-103E-45F4-8076-542E9D6BD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106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6A56B-103E-45F4-8076-542E9D6BD61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83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1E38-1EC4-48A5-D235-18845A8B4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F197B-F62D-A329-3796-7782D12E4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AF406-829E-6B93-1D3A-05E7888A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3CD1-B54C-4709-9528-6642443721D1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BF261-FD5A-1F8D-9FC2-D06EB2FA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B2C80-98E9-2EF3-1857-5AA1F7BB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7798-B18F-4A9C-A3FA-64DD4BA79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45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0C27-5704-5499-3CA1-C8FFEE4F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23B39-406F-E66E-0F21-60D7092DE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066FC-CD09-1C2D-F2A0-9F74414B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3CD1-B54C-4709-9528-6642443721D1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166E3-3BC5-33F7-21ED-4F778B17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33160-D787-A5A9-F013-3CB29AF0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7798-B18F-4A9C-A3FA-64DD4BA79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84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82090-738B-2662-CFC5-865367571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A2C85-03D1-E378-F213-0720182AD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E01C4-477B-4822-1A55-827F2B67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3CD1-B54C-4709-9528-6642443721D1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28DCD-9868-E226-CFA4-996A875E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04C3C-DCF3-A535-BDF2-743FA417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7798-B18F-4A9C-A3FA-64DD4BA79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956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Down Arrow Callout 17"/>
          <p:cNvSpPr/>
          <p:nvPr userDrawn="1"/>
        </p:nvSpPr>
        <p:spPr bwMode="auto">
          <a:xfrm>
            <a:off x="0" y="0"/>
            <a:ext cx="12192000" cy="3372155"/>
          </a:xfrm>
          <a:prstGeom prst="downArrowCallout">
            <a:avLst>
              <a:gd name="adj1" fmla="val 32676"/>
              <a:gd name="adj2" fmla="val 14109"/>
              <a:gd name="adj3" fmla="val 10498"/>
              <a:gd name="adj4" fmla="val 92638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360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999170" y="622368"/>
            <a:ext cx="2193661" cy="2193005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WW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037074" y="1473951"/>
            <a:ext cx="1900009" cy="203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090404" y="1473951"/>
            <a:ext cx="1900009" cy="2038757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143733" y="1473951"/>
            <a:ext cx="1900009" cy="2038757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7201589" y="1473951"/>
            <a:ext cx="1900009" cy="2038757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9254918" y="1473951"/>
            <a:ext cx="1900009" cy="2038757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46" grpId="0" animBg="1"/>
      <p:bldP spid="47" grpId="0" animBg="1"/>
      <p:bldP spid="48" grpId="0" animBg="1"/>
      <p:bldP spid="49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57321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1" y="1963502"/>
            <a:ext cx="1895355" cy="189478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969558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/>
          </p:nvPr>
        </p:nvSpPr>
        <p:spPr>
          <a:xfrm>
            <a:off x="3763524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89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75761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38789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89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51026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/>
          </p:nvPr>
        </p:nvSpPr>
        <p:spPr>
          <a:xfrm>
            <a:off x="9113800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0" y="1963502"/>
            <a:ext cx="1895355" cy="1894789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8926037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Line buttom"/>
          <p:cNvCxnSpPr/>
          <p:nvPr userDrawn="1"/>
        </p:nvCxnSpPr>
        <p:spPr>
          <a:xfrm>
            <a:off x="914400" y="3775204"/>
            <a:ext cx="1036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952359" y="3655460"/>
            <a:ext cx="239488" cy="239488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4613616" y="3653343"/>
            <a:ext cx="239488" cy="239488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>
              <a:solidFill>
                <a:schemeClr val="accent2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7274873" y="3655460"/>
            <a:ext cx="239488" cy="239488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9936129" y="3655460"/>
            <a:ext cx="239488" cy="239488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rtlCol="0" anchor="ctr"/>
          <a:lstStyle/>
          <a:p>
            <a:pPr algn="ctr"/>
            <a:endParaRPr lang="en-US" sz="3200">
              <a:solidFill>
                <a:schemeClr val="accent4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9" name="Up Arrow Callout 18"/>
          <p:cNvSpPr/>
          <p:nvPr/>
        </p:nvSpPr>
        <p:spPr>
          <a:xfrm flipV="1">
            <a:off x="3560625" y="1791395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1272821" y="1963502"/>
            <a:ext cx="1570496" cy="157002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92045" y="1901614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15"/>
          </p:nvPr>
        </p:nvSpPr>
        <p:spPr>
          <a:xfrm>
            <a:off x="3604282" y="2375567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Up Arrow Callout 30"/>
          <p:cNvSpPr/>
          <p:nvPr userDrawn="1"/>
        </p:nvSpPr>
        <p:spPr>
          <a:xfrm flipV="1">
            <a:off x="8842405" y="1791395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073825" y="1901614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886062" y="2372087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Up Arrow Callout 33"/>
          <p:cNvSpPr/>
          <p:nvPr userDrawn="1"/>
        </p:nvSpPr>
        <p:spPr>
          <a:xfrm>
            <a:off x="888733" y="3997078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360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1120153" y="434516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932390" y="4841305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Up Arrow Callout 36"/>
          <p:cNvSpPr/>
          <p:nvPr userDrawn="1"/>
        </p:nvSpPr>
        <p:spPr>
          <a:xfrm>
            <a:off x="6224109" y="3997078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360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1"/>
          </p:nvPr>
        </p:nvSpPr>
        <p:spPr>
          <a:xfrm>
            <a:off x="6455529" y="4332332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67766" y="4815639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3933711" y="4041773"/>
            <a:ext cx="1570496" cy="1570028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390369" y="4041773"/>
            <a:ext cx="1570496" cy="1570028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6600780" y="1963502"/>
            <a:ext cx="1570496" cy="1570028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9" grpId="0" animBg="1"/>
      <p:bldP spid="25" grpId="0" animBg="1"/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animBg="1"/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6"/>
          </p:nvPr>
        </p:nvSpPr>
        <p:spPr>
          <a:xfrm>
            <a:off x="1700389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25789" y="2087867"/>
            <a:ext cx="2444555" cy="2443827"/>
          </a:xfrm>
          <a:prstGeom prst="diamond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20356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146121" y="3102893"/>
            <a:ext cx="2444555" cy="2443827"/>
          </a:xfrm>
          <a:prstGeom prst="diamond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152501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866453" y="2087867"/>
            <a:ext cx="2444555" cy="2443827"/>
          </a:xfrm>
          <a:prstGeom prst="diamond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74101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586785" y="3102893"/>
            <a:ext cx="2444555" cy="2443827"/>
          </a:xfrm>
          <a:prstGeom prst="diamond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5"/>
          </p:nvPr>
        </p:nvSpPr>
        <p:spPr>
          <a:xfrm>
            <a:off x="8581717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307117" y="2087867"/>
            <a:ext cx="2444555" cy="2443827"/>
          </a:xfrm>
          <a:prstGeom prst="diamond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4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A8A4-BB67-7298-CB8F-B8529CFC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7882-25CA-9E3B-0976-B02DEFED0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48C99-7FAF-4E7A-F3C0-09021E83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3CD1-B54C-4709-9528-6642443721D1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0C176-A937-4EBB-B96C-CC9E3745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7B93B-D2A2-746F-E122-63A3CB00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7798-B18F-4A9C-A3FA-64DD4BA79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3169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36663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736664" y="3227943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16"/>
          </p:nvPr>
        </p:nvSpPr>
        <p:spPr>
          <a:xfrm>
            <a:off x="736664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5014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3501467" y="3227943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5014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2446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53" name="Rectangle 52"/>
          <p:cNvSpPr/>
          <p:nvPr userDrawn="1"/>
        </p:nvSpPr>
        <p:spPr>
          <a:xfrm>
            <a:off x="6244667" y="3227943"/>
            <a:ext cx="2481605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446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89878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8987867" y="3227943"/>
            <a:ext cx="2481605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2"/>
          </p:nvPr>
        </p:nvSpPr>
        <p:spPr>
          <a:xfrm>
            <a:off x="89878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36663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736664" y="5789416"/>
            <a:ext cx="2481605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4"/>
          </p:nvPr>
        </p:nvSpPr>
        <p:spPr>
          <a:xfrm>
            <a:off x="736664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35014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3501467" y="5789416"/>
            <a:ext cx="2481605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26"/>
          </p:nvPr>
        </p:nvSpPr>
        <p:spPr>
          <a:xfrm>
            <a:off x="35014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62446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6244667" y="5789416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8"/>
          </p:nvPr>
        </p:nvSpPr>
        <p:spPr>
          <a:xfrm>
            <a:off x="62446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6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89878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8987867" y="5789416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30"/>
          </p:nvPr>
        </p:nvSpPr>
        <p:spPr>
          <a:xfrm>
            <a:off x="89878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animBg="1"/>
      <p:bldP spid="4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animBg="1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53" grpId="0" animBg="1"/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 animBg="1"/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/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/>
      <p:bldP spid="62" grpId="0" animBg="1"/>
      <p:bldP spid="64" grpId="0"/>
      <p:bldP spid="65" grpId="0" animBg="1"/>
      <p:bldP spid="6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/>
      <p:bldP spid="68" grpId="0" animBg="1"/>
      <p:bldP spid="6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 userDrawn="1"/>
        </p:nvSpPr>
        <p:spPr>
          <a:xfrm>
            <a:off x="698366" y="3924011"/>
            <a:ext cx="2552859" cy="2248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37" name="Rectangle 36"/>
          <p:cNvSpPr/>
          <p:nvPr userDrawn="1"/>
        </p:nvSpPr>
        <p:spPr>
          <a:xfrm>
            <a:off x="698366" y="1585988"/>
            <a:ext cx="2552859" cy="2248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69620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027118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17"/>
          </p:nvPr>
        </p:nvSpPr>
        <p:spPr>
          <a:xfrm>
            <a:off x="839355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Rectangle 84"/>
          <p:cNvSpPr/>
          <p:nvPr userDrawn="1"/>
        </p:nvSpPr>
        <p:spPr>
          <a:xfrm>
            <a:off x="3449819" y="3924011"/>
            <a:ext cx="2552859" cy="2248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86" name="Rectangle 85"/>
          <p:cNvSpPr/>
          <p:nvPr userDrawn="1"/>
        </p:nvSpPr>
        <p:spPr>
          <a:xfrm>
            <a:off x="3449819" y="1585988"/>
            <a:ext cx="2552859" cy="2248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8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521072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78571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0"/>
          </p:nvPr>
        </p:nvSpPr>
        <p:spPr>
          <a:xfrm>
            <a:off x="3590807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Rectangle 89"/>
          <p:cNvSpPr/>
          <p:nvPr userDrawn="1"/>
        </p:nvSpPr>
        <p:spPr>
          <a:xfrm>
            <a:off x="6184767" y="3924011"/>
            <a:ext cx="2552859" cy="2248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91" name="Rectangle 90"/>
          <p:cNvSpPr/>
          <p:nvPr userDrawn="1"/>
        </p:nvSpPr>
        <p:spPr>
          <a:xfrm>
            <a:off x="6184767" y="1585988"/>
            <a:ext cx="2552859" cy="2248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9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256020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93" name="Text Placeholder 3"/>
          <p:cNvSpPr>
            <a:spLocks noGrp="1"/>
          </p:cNvSpPr>
          <p:nvPr>
            <p:ph type="body" sz="half" idx="22"/>
          </p:nvPr>
        </p:nvSpPr>
        <p:spPr>
          <a:xfrm>
            <a:off x="6513519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5755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Rectangle 94"/>
          <p:cNvSpPr/>
          <p:nvPr userDrawn="1"/>
        </p:nvSpPr>
        <p:spPr>
          <a:xfrm>
            <a:off x="8905341" y="3924011"/>
            <a:ext cx="2552859" cy="2248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96" name="Rectangle 95"/>
          <p:cNvSpPr/>
          <p:nvPr userDrawn="1"/>
        </p:nvSpPr>
        <p:spPr>
          <a:xfrm>
            <a:off x="8905341" y="1585988"/>
            <a:ext cx="2552859" cy="2248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97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8976595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25"/>
          </p:nvPr>
        </p:nvSpPr>
        <p:spPr>
          <a:xfrm>
            <a:off x="9234093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99" name="Text Placeholder 3"/>
          <p:cNvSpPr>
            <a:spLocks noGrp="1"/>
          </p:cNvSpPr>
          <p:nvPr>
            <p:ph type="body" sz="half" idx="26"/>
          </p:nvPr>
        </p:nvSpPr>
        <p:spPr>
          <a:xfrm>
            <a:off x="9046330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7" grpId="0" animBg="1"/>
      <p:bldP spid="80" grpId="0"/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animBg="1"/>
      <p:bldP spid="87" grpId="0"/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animBg="1"/>
      <p:bldP spid="91" grpId="0" animBg="1"/>
      <p:bldP spid="92" grpId="0"/>
      <p:bldP spid="9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animBg="1"/>
      <p:bldP spid="96" grpId="0" animBg="1"/>
      <p:bldP spid="97" grpId="0"/>
      <p:bldP spid="9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70400" y="1408767"/>
            <a:ext cx="3251200" cy="3250227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88393" y="5027960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1"/>
          </p:nvPr>
        </p:nvSpPr>
        <p:spPr>
          <a:xfrm>
            <a:off x="3394707" y="586846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32"/>
          </p:nvPr>
        </p:nvSpPr>
        <p:spPr>
          <a:xfrm>
            <a:off x="6832851" y="586846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33"/>
          </p:nvPr>
        </p:nvSpPr>
        <p:spPr>
          <a:xfrm>
            <a:off x="9245584" y="5027960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34"/>
          </p:nvPr>
        </p:nvSpPr>
        <p:spPr>
          <a:xfrm>
            <a:off x="5144167" y="516694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74199" y="2411930"/>
            <a:ext cx="2523744" cy="2522991"/>
          </a:xfrm>
          <a:prstGeom prst="ellipse">
            <a:avLst/>
          </a:prstGeom>
          <a:ln w="28575">
            <a:solidFill>
              <a:schemeClr val="accent5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080512" y="3281310"/>
            <a:ext cx="2523744" cy="252299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518656" y="3281310"/>
            <a:ext cx="2523744" cy="252299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8931389" y="2411930"/>
            <a:ext cx="2523744" cy="2522991"/>
          </a:xfrm>
          <a:prstGeom prst="ellipse">
            <a:avLst/>
          </a:prstGeom>
          <a:ln w="28575">
            <a:solidFill>
              <a:schemeClr val="accent6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animBg="1"/>
      <p:bldP spid="63" grpId="0" animBg="1"/>
      <p:bldP spid="73" grpId="0" animBg="1"/>
      <p:bldP spid="83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01116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99316" y="1963503"/>
            <a:ext cx="1559685" cy="1559220"/>
          </a:xfrm>
          <a:prstGeom prst="teardrop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01116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1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279900" y="1963503"/>
            <a:ext cx="1559685" cy="1559220"/>
          </a:xfrm>
          <a:prstGeom prst="teardrop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19"/>
          </p:nvPr>
        </p:nvSpPr>
        <p:spPr>
          <a:xfrm>
            <a:off x="5981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0"/>
          </p:nvPr>
        </p:nvSpPr>
        <p:spPr>
          <a:xfrm>
            <a:off x="9664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7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7962900" y="1963503"/>
            <a:ext cx="1559685" cy="1559220"/>
          </a:xfrm>
          <a:prstGeom prst="teardrop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2"/>
          </p:nvPr>
        </p:nvSpPr>
        <p:spPr>
          <a:xfrm>
            <a:off x="9664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 Placeholder 3"/>
          <p:cNvSpPr>
            <a:spLocks noGrp="1"/>
          </p:cNvSpPr>
          <p:nvPr>
            <p:ph type="body" sz="half" idx="23"/>
          </p:nvPr>
        </p:nvSpPr>
        <p:spPr>
          <a:xfrm>
            <a:off x="2301116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74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599316" y="4009013"/>
            <a:ext cx="1559685" cy="1559220"/>
          </a:xfrm>
          <a:prstGeom prst="teardrop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half" idx="25"/>
          </p:nvPr>
        </p:nvSpPr>
        <p:spPr>
          <a:xfrm>
            <a:off x="2301116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26"/>
          </p:nvPr>
        </p:nvSpPr>
        <p:spPr>
          <a:xfrm>
            <a:off x="5981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279900" y="4009013"/>
            <a:ext cx="1559685" cy="1559220"/>
          </a:xfrm>
          <a:prstGeom prst="teardrop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half" idx="28"/>
          </p:nvPr>
        </p:nvSpPr>
        <p:spPr>
          <a:xfrm>
            <a:off x="5981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9"/>
          </p:nvPr>
        </p:nvSpPr>
        <p:spPr>
          <a:xfrm>
            <a:off x="9664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7962900" y="4009013"/>
            <a:ext cx="1559685" cy="1559220"/>
          </a:xfrm>
          <a:prstGeom prst="teardrop">
            <a:avLst/>
          </a:prstGeom>
          <a:ln w="28575">
            <a:solidFill>
              <a:schemeClr val="accent6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31"/>
          </p:nvPr>
        </p:nvSpPr>
        <p:spPr>
          <a:xfrm>
            <a:off x="9664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/>
      <p:bldP spid="7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>
            <a:off x="872965" y="1833721"/>
            <a:ext cx="5069416" cy="2245752"/>
          </a:xfrm>
          <a:prstGeom prst="roundRect">
            <a:avLst>
              <a:gd name="adj" fmla="val 36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129851" y="2005621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7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511762"/>
            <a:ext cx="3698113" cy="2841945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483239" y="1511762"/>
            <a:ext cx="3708763" cy="2841945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698114" y="1511764"/>
            <a:ext cx="4785125" cy="2841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019190" y="1431959"/>
            <a:ext cx="5299844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6019190" y="3429000"/>
            <a:ext cx="5299844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9042400" y="3251201"/>
            <a:ext cx="2540000" cy="134119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448268" y="4703206"/>
            <a:ext cx="2540000" cy="134119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042400" y="1786333"/>
            <a:ext cx="2540000" cy="1365603"/>
            <a:chOff x="4750079" y="1706835"/>
            <a:chExt cx="1785974" cy="1044090"/>
          </a:xfrm>
        </p:grpSpPr>
        <p:sp>
          <p:nvSpPr>
            <p:cNvPr id="26" name="Rectangle 2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sp>
        <p:nvSpPr>
          <p:cNvPr id="3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448268" y="1817965"/>
            <a:ext cx="2540000" cy="134119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6448268" y="3254528"/>
            <a:ext cx="2540000" cy="1365603"/>
            <a:chOff x="4750079" y="1706835"/>
            <a:chExt cx="1785974" cy="1044090"/>
          </a:xfrm>
        </p:grpSpPr>
        <p:sp>
          <p:nvSpPr>
            <p:cNvPr id="33" name="Rectangle 3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9042400" y="4706533"/>
            <a:ext cx="2540000" cy="1365603"/>
            <a:chOff x="4750079" y="1706835"/>
            <a:chExt cx="1785974" cy="1044090"/>
          </a:xfrm>
        </p:grpSpPr>
        <p:sp>
          <p:nvSpPr>
            <p:cNvPr id="36" name="Rectangle 3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8" grpId="0"/>
      <p:bldP spid="31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554382" y="1694000"/>
            <a:ext cx="2274957" cy="2034883"/>
            <a:chOff x="4750079" y="1706835"/>
            <a:chExt cx="1785974" cy="1044090"/>
          </a:xfrm>
        </p:grpSpPr>
        <p:sp>
          <p:nvSpPr>
            <p:cNvPr id="20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9362662" y="1694000"/>
            <a:ext cx="2274957" cy="2034883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554382" y="3947368"/>
            <a:ext cx="2274957" cy="2034883"/>
            <a:chOff x="4750079" y="1706835"/>
            <a:chExt cx="1785974" cy="1044090"/>
          </a:xfrm>
        </p:grpSpPr>
        <p:sp>
          <p:nvSpPr>
            <p:cNvPr id="35" name="Rectangle 34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grpSp>
        <p:nvGrpSpPr>
          <p:cNvPr id="40" name="Group 39"/>
          <p:cNvGrpSpPr/>
          <p:nvPr userDrawn="1"/>
        </p:nvGrpSpPr>
        <p:grpSpPr>
          <a:xfrm>
            <a:off x="9362662" y="3947368"/>
            <a:ext cx="2274957" cy="2034883"/>
            <a:chOff x="4750079" y="1706835"/>
            <a:chExt cx="1785974" cy="1044090"/>
          </a:xfrm>
        </p:grpSpPr>
        <p:sp>
          <p:nvSpPr>
            <p:cNvPr id="41" name="Rectangle 40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sp>
        <p:nvSpPr>
          <p:cNvPr id="4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2829339" y="1694000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6177721" y="1694000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2829339" y="3947368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177721" y="3947368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3293" y="2243103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6267" y="1943100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53" name="Text Placeholder 3"/>
          <p:cNvSpPr>
            <a:spLocks noGrp="1"/>
          </p:cNvSpPr>
          <p:nvPr>
            <p:ph type="body" sz="half" idx="21"/>
          </p:nvPr>
        </p:nvSpPr>
        <p:spPr>
          <a:xfrm>
            <a:off x="633293" y="4441675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6267" y="4141672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55" name="Text Placeholder 3"/>
          <p:cNvSpPr>
            <a:spLocks noGrp="1"/>
          </p:cNvSpPr>
          <p:nvPr>
            <p:ph type="body" sz="half" idx="23"/>
          </p:nvPr>
        </p:nvSpPr>
        <p:spPr>
          <a:xfrm>
            <a:off x="9458587" y="2243103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 Placeholder 3"/>
          <p:cNvSpPr>
            <a:spLocks noGrp="1"/>
          </p:cNvSpPr>
          <p:nvPr>
            <p:ph type="body" sz="half" idx="24"/>
          </p:nvPr>
        </p:nvSpPr>
        <p:spPr>
          <a:xfrm>
            <a:off x="9451561" y="1943100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5"/>
          </p:nvPr>
        </p:nvSpPr>
        <p:spPr>
          <a:xfrm>
            <a:off x="9458587" y="4492475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6"/>
          </p:nvPr>
        </p:nvSpPr>
        <p:spPr>
          <a:xfrm>
            <a:off x="9451561" y="4192472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/>
      <p:bldP spid="48" grpId="0"/>
      <p:bldP spid="49" grpId="0"/>
      <p:bldP spid="50" grpId="0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8"/>
          <p:cNvGrpSpPr/>
          <p:nvPr userDrawn="1"/>
        </p:nvGrpSpPr>
        <p:grpSpPr>
          <a:xfrm>
            <a:off x="0" y="1686200"/>
            <a:ext cx="2438400" cy="2243000"/>
            <a:chOff x="4750079" y="1706835"/>
            <a:chExt cx="1785974" cy="1044090"/>
          </a:xfrm>
        </p:grpSpPr>
        <p:sp>
          <p:nvSpPr>
            <p:cNvPr id="20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grpSp>
        <p:nvGrpSpPr>
          <p:cNvPr id="3" name="Group 22"/>
          <p:cNvGrpSpPr/>
          <p:nvPr userDrawn="1"/>
        </p:nvGrpSpPr>
        <p:grpSpPr>
          <a:xfrm>
            <a:off x="4876800" y="1686200"/>
            <a:ext cx="2438400" cy="2243000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grpSp>
        <p:nvGrpSpPr>
          <p:cNvPr id="40" name="Group 22"/>
          <p:cNvGrpSpPr/>
          <p:nvPr userDrawn="1"/>
        </p:nvGrpSpPr>
        <p:grpSpPr>
          <a:xfrm>
            <a:off x="9753600" y="1686200"/>
            <a:ext cx="2438400" cy="2243000"/>
            <a:chOff x="4750079" y="1706835"/>
            <a:chExt cx="1785974" cy="1044090"/>
          </a:xfrm>
        </p:grpSpPr>
        <p:sp>
          <p:nvSpPr>
            <p:cNvPr id="43" name="Rectangle 4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grpSp>
        <p:nvGrpSpPr>
          <p:cNvPr id="61" name="Group 22"/>
          <p:cNvGrpSpPr/>
          <p:nvPr userDrawn="1"/>
        </p:nvGrpSpPr>
        <p:grpSpPr>
          <a:xfrm>
            <a:off x="7315200" y="3929200"/>
            <a:ext cx="2438400" cy="2243000"/>
            <a:chOff x="4750079" y="1706835"/>
            <a:chExt cx="1785974" cy="1044090"/>
          </a:xfrm>
        </p:grpSpPr>
        <p:sp>
          <p:nvSpPr>
            <p:cNvPr id="68" name="Rectangle 67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grpSp>
        <p:nvGrpSpPr>
          <p:cNvPr id="62" name="Group 22"/>
          <p:cNvGrpSpPr/>
          <p:nvPr userDrawn="1"/>
        </p:nvGrpSpPr>
        <p:grpSpPr>
          <a:xfrm>
            <a:off x="2438400" y="3929200"/>
            <a:ext cx="2438400" cy="2243000"/>
            <a:chOff x="4750079" y="1706835"/>
            <a:chExt cx="1785974" cy="1044090"/>
          </a:xfrm>
        </p:grpSpPr>
        <p:sp>
          <p:nvSpPr>
            <p:cNvPr id="66" name="Rectangle 6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sp>
        <p:nvSpPr>
          <p:cNvPr id="74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4384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3152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7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87680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7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9732043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1"/>
          </p:nvPr>
        </p:nvSpPr>
        <p:spPr>
          <a:xfrm>
            <a:off x="158755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2"/>
          </p:nvPr>
        </p:nvSpPr>
        <p:spPr>
          <a:xfrm>
            <a:off x="151729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3"/>
          </p:nvPr>
        </p:nvSpPr>
        <p:spPr>
          <a:xfrm>
            <a:off x="2603101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4"/>
          </p:nvPr>
        </p:nvSpPr>
        <p:spPr>
          <a:xfrm>
            <a:off x="2596075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5"/>
          </p:nvPr>
        </p:nvSpPr>
        <p:spPr>
          <a:xfrm>
            <a:off x="5054334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6"/>
          </p:nvPr>
        </p:nvSpPr>
        <p:spPr>
          <a:xfrm>
            <a:off x="5047308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27"/>
          </p:nvPr>
        </p:nvSpPr>
        <p:spPr>
          <a:xfrm>
            <a:off x="7485709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8"/>
          </p:nvPr>
        </p:nvSpPr>
        <p:spPr>
          <a:xfrm>
            <a:off x="7478683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9"/>
          </p:nvPr>
        </p:nvSpPr>
        <p:spPr>
          <a:xfrm>
            <a:off x="9955626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30"/>
          </p:nvPr>
        </p:nvSpPr>
        <p:spPr>
          <a:xfrm>
            <a:off x="9948600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/>
      <p:bldP spid="75" grpId="0"/>
      <p:bldP spid="76" grpId="0"/>
      <p:bldP spid="77" grpId="0"/>
      <p:bldP spid="78" grpId="0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F2AC-8764-0AF2-9777-873AC1FF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C923D-DC24-B46A-D8A8-7867E2E30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4A57E-9048-DBB1-A520-72E4636D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3CD1-B54C-4709-9528-6642443721D1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6520D-9978-8A4E-297F-1A7D89EB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0A3CC-30F4-1DB0-8B95-28926B89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7798-B18F-4A9C-A3FA-64DD4BA79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275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71807" y="1496124"/>
            <a:ext cx="2446415" cy="379312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561387" y="1496124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934035" y="1496124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211310" y="3493167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552748" y="3427294"/>
            <a:ext cx="2381299" cy="1861956"/>
            <a:chOff x="2664561" y="2570470"/>
            <a:chExt cx="1785974" cy="1396467"/>
          </a:xfrm>
        </p:grpSpPr>
        <p:sp>
          <p:nvSpPr>
            <p:cNvPr id="34" name="Rectangle 33"/>
            <p:cNvSpPr/>
            <p:nvPr/>
          </p:nvSpPr>
          <p:spPr>
            <a:xfrm>
              <a:off x="2664561" y="2570470"/>
              <a:ext cx="1785974" cy="13470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64561" y="2619875"/>
              <a:ext cx="1785974" cy="1347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grpSp>
        <p:nvGrpSpPr>
          <p:cNvPr id="36" name="Group 3"/>
          <p:cNvGrpSpPr/>
          <p:nvPr userDrawn="1"/>
        </p:nvGrpSpPr>
        <p:grpSpPr>
          <a:xfrm>
            <a:off x="8925396" y="3417134"/>
            <a:ext cx="2381299" cy="1872116"/>
            <a:chOff x="6694047" y="2562850"/>
            <a:chExt cx="1785974" cy="1404087"/>
          </a:xfrm>
        </p:grpSpPr>
        <p:sp>
          <p:nvSpPr>
            <p:cNvPr id="37" name="Rectangle 36"/>
            <p:cNvSpPr/>
            <p:nvPr/>
          </p:nvSpPr>
          <p:spPr>
            <a:xfrm>
              <a:off x="6694047" y="2562850"/>
              <a:ext cx="1785974" cy="13470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94047" y="2619875"/>
              <a:ext cx="1785974" cy="13470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grpSp>
        <p:nvGrpSpPr>
          <p:cNvPr id="39" name="Group 2"/>
          <p:cNvGrpSpPr/>
          <p:nvPr userDrawn="1"/>
        </p:nvGrpSpPr>
        <p:grpSpPr>
          <a:xfrm>
            <a:off x="6211309" y="1496124"/>
            <a:ext cx="2381299" cy="1876243"/>
            <a:chOff x="4658482" y="1122093"/>
            <a:chExt cx="1785974" cy="1407182"/>
          </a:xfrm>
        </p:grpSpPr>
        <p:sp>
          <p:nvSpPr>
            <p:cNvPr id="40" name="Rectangle 39"/>
            <p:cNvSpPr/>
            <p:nvPr/>
          </p:nvSpPr>
          <p:spPr>
            <a:xfrm>
              <a:off x="4658482" y="1182213"/>
              <a:ext cx="1785974" cy="134706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58482" y="1122093"/>
              <a:ext cx="1785974" cy="1347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31" grpId="0"/>
      <p:bldP spid="32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6333439" y="1907853"/>
            <a:ext cx="2381299" cy="1392120"/>
            <a:chOff x="4750079" y="1706835"/>
            <a:chExt cx="1785974" cy="1044090"/>
          </a:xfrm>
        </p:grpSpPr>
        <p:sp>
          <p:nvSpPr>
            <p:cNvPr id="45" name="Rectangle 44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8943340" y="1907853"/>
            <a:ext cx="2381299" cy="1392120"/>
            <a:chOff x="6707505" y="1706835"/>
            <a:chExt cx="1785974" cy="1044090"/>
          </a:xfrm>
        </p:grpSpPr>
        <p:sp>
          <p:nvSpPr>
            <p:cNvPr id="48" name="Rectangle 47"/>
            <p:cNvSpPr/>
            <p:nvPr/>
          </p:nvSpPr>
          <p:spPr>
            <a:xfrm>
              <a:off x="6707505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7505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6333439" y="3356131"/>
            <a:ext cx="2381299" cy="1393668"/>
            <a:chOff x="4750079" y="2793043"/>
            <a:chExt cx="1785974" cy="1045251"/>
          </a:xfrm>
        </p:grpSpPr>
        <p:sp>
          <p:nvSpPr>
            <p:cNvPr id="51" name="Rectangle 50"/>
            <p:cNvSpPr/>
            <p:nvPr/>
          </p:nvSpPr>
          <p:spPr>
            <a:xfrm>
              <a:off x="4750079" y="2793043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50079" y="2835254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8943340" y="3356131"/>
            <a:ext cx="2381299" cy="1393668"/>
            <a:chOff x="6707505" y="2793043"/>
            <a:chExt cx="1785974" cy="1045251"/>
          </a:xfrm>
        </p:grpSpPr>
        <p:sp>
          <p:nvSpPr>
            <p:cNvPr id="54" name="Rectangle 53"/>
            <p:cNvSpPr/>
            <p:nvPr/>
          </p:nvSpPr>
          <p:spPr>
            <a:xfrm>
              <a:off x="6707505" y="2793043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707505" y="2835254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sp>
        <p:nvSpPr>
          <p:cNvPr id="5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91856" y="1907853"/>
            <a:ext cx="5178745" cy="284194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37124"/>
            <a:ext cx="12170443" cy="300659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 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90995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90995" y="3221854"/>
            <a:ext cx="3469532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10" name="Round Same Side Corner Rectangle 9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0828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344200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4344201" y="3221854"/>
            <a:ext cx="3469532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34033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8094767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8094767" y="3221854"/>
            <a:ext cx="3469532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1"/>
          </p:nvPr>
        </p:nvSpPr>
        <p:spPr>
          <a:xfrm>
            <a:off x="8184600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90995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590995" y="5796160"/>
            <a:ext cx="3469532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0828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344200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344201" y="5796160"/>
            <a:ext cx="3469532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5"/>
          </p:nvPr>
        </p:nvSpPr>
        <p:spPr>
          <a:xfrm>
            <a:off x="4434033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094767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8094767" y="5796160"/>
            <a:ext cx="3469532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7"/>
          </p:nvPr>
        </p:nvSpPr>
        <p:spPr>
          <a:xfrm>
            <a:off x="8184600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animBg="1"/>
      <p:bldP spid="1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animBg="1"/>
      <p:bldP spid="2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75960" y="4674776"/>
            <a:ext cx="2415165" cy="1337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Rectangle 10"/>
          <p:cNvSpPr/>
          <p:nvPr userDrawn="1"/>
        </p:nvSpPr>
        <p:spPr>
          <a:xfrm>
            <a:off x="3408214" y="4674776"/>
            <a:ext cx="2415165" cy="1337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75961" y="1571392"/>
            <a:ext cx="5158924" cy="284194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10646" y="1431958"/>
            <a:ext cx="4214343" cy="28419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00" sy="1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203696" y="1431958"/>
            <a:ext cx="7988304" cy="284194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12170441" cy="396666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80609" y="1639333"/>
            <a:ext cx="4908153" cy="430132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249619" y="0"/>
            <a:ext cx="5942381" cy="6858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5942381" cy="6858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24DD-D45D-2871-B15E-4DDEB68F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EC6E5-C9F5-D12C-7CD0-914272597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0099B-FFCA-96B7-997F-C5E007A59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026C1-4006-5C33-E197-3002132A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3CD1-B54C-4709-9528-6642443721D1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09CAF-6825-E4F4-97F6-58919061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FE51F-67E2-AEAA-454D-E81A9386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7798-B18F-4A9C-A3FA-64DD4BA79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1322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87251" y="3992397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171140" y="3992397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348317" y="1611404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995061" y="1611404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3348317" y="3813144"/>
            <a:ext cx="2677296" cy="238099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endParaRPr lang="en-US" sz="5333">
              <a:latin typeface="FontAwesome" pitchFamily="2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87251" y="1611405"/>
            <a:ext cx="2677296" cy="23809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endParaRPr lang="en-US" sz="5867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6171140" y="1611404"/>
            <a:ext cx="2677296" cy="238099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r>
              <a:rPr lang="en-US" sz="1333"/>
              <a:t> </a:t>
            </a:r>
          </a:p>
          <a:p>
            <a:pPr lvl="0" algn="ctr" defTabSz="1219170">
              <a:spcBef>
                <a:spcPct val="20000"/>
              </a:spcBef>
              <a:defRPr/>
            </a:pPr>
            <a:br>
              <a:rPr lang="en-US" sz="1600" b="1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1600" b="1">
                <a:solidFill>
                  <a:schemeClr val="bg1">
                    <a:lumMod val="95000"/>
                  </a:schemeClr>
                </a:solidFill>
              </a:rPr>
            </a:br>
            <a:endParaRPr lang="en-US" sz="2133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8995061" y="3813144"/>
            <a:ext cx="2677296" cy="238099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spcBef>
                <a:spcPct val="20000"/>
              </a:spcBef>
              <a:defRPr/>
            </a:pPr>
            <a:endParaRPr lang="en-US" sz="1600" b="1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/>
      <p:bldP spid="53" grpId="0"/>
      <p:bldP spid="36" grpId="0" animBg="1"/>
      <p:bldP spid="35" grpId="0" animBg="1"/>
      <p:bldP spid="39" grpId="0" animBg="1"/>
      <p:bldP spid="44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86301" y="2195018"/>
            <a:ext cx="5030956" cy="2697948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3" y="2182184"/>
            <a:ext cx="5030956" cy="2710781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6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2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23"/>
          </p:nvPr>
        </p:nvSpPr>
        <p:spPr>
          <a:xfrm>
            <a:off x="6293323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25"/>
          </p:nvPr>
        </p:nvSpPr>
        <p:spPr>
          <a:xfrm>
            <a:off x="6286299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865264" y="1672313"/>
            <a:ext cx="501691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96710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60" name="Rectangle 59"/>
          <p:cNvSpPr/>
          <p:nvPr userDrawn="1"/>
        </p:nvSpPr>
        <p:spPr>
          <a:xfrm>
            <a:off x="6293321" y="1672313"/>
            <a:ext cx="501691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24"/>
          </p:nvPr>
        </p:nvSpPr>
        <p:spPr>
          <a:xfrm>
            <a:off x="6324767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8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4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4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7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1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78" name="Rectangle 77"/>
          <p:cNvSpPr/>
          <p:nvPr userDrawn="1"/>
        </p:nvSpPr>
        <p:spPr>
          <a:xfrm>
            <a:off x="865265" y="1710413"/>
            <a:ext cx="331547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90156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4450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520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450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83" name="Rectangle 82"/>
          <p:cNvSpPr/>
          <p:nvPr userDrawn="1"/>
        </p:nvSpPr>
        <p:spPr>
          <a:xfrm>
            <a:off x="4452024" y="1710413"/>
            <a:ext cx="331547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69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85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80264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3"/>
          </p:nvPr>
        </p:nvSpPr>
        <p:spPr>
          <a:xfrm>
            <a:off x="80334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4"/>
          </p:nvPr>
        </p:nvSpPr>
        <p:spPr>
          <a:xfrm>
            <a:off x="80264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88" name="Rectangle 87"/>
          <p:cNvSpPr/>
          <p:nvPr userDrawn="1"/>
        </p:nvSpPr>
        <p:spPr>
          <a:xfrm>
            <a:off x="8033424" y="1710413"/>
            <a:ext cx="3315472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5"/>
          </p:nvPr>
        </p:nvSpPr>
        <p:spPr>
          <a:xfrm>
            <a:off x="81583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6100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4149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7123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78" name="Rectangle 77"/>
          <p:cNvSpPr/>
          <p:nvPr userDrawn="1"/>
        </p:nvSpPr>
        <p:spPr>
          <a:xfrm>
            <a:off x="768022" y="1604356"/>
            <a:ext cx="2490284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1829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51163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44778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0"/>
          </p:nvPr>
        </p:nvSpPr>
        <p:spPr>
          <a:xfrm>
            <a:off x="3437752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3518651" y="1604356"/>
            <a:ext cx="2490284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3612458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46042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79190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4"/>
          </p:nvPr>
        </p:nvSpPr>
        <p:spPr>
          <a:xfrm>
            <a:off x="6172164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49" name="Rectangle 48"/>
          <p:cNvSpPr/>
          <p:nvPr userDrawn="1"/>
        </p:nvSpPr>
        <p:spPr>
          <a:xfrm>
            <a:off x="6253063" y="1604356"/>
            <a:ext cx="2490284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5"/>
          </p:nvPr>
        </p:nvSpPr>
        <p:spPr>
          <a:xfrm>
            <a:off x="6346870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5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963878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7"/>
          </p:nvPr>
        </p:nvSpPr>
        <p:spPr>
          <a:xfrm>
            <a:off x="8897026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8"/>
          </p:nvPr>
        </p:nvSpPr>
        <p:spPr>
          <a:xfrm>
            <a:off x="8890000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59" name="Rectangle 58"/>
          <p:cNvSpPr/>
          <p:nvPr userDrawn="1"/>
        </p:nvSpPr>
        <p:spPr>
          <a:xfrm>
            <a:off x="8970899" y="1604356"/>
            <a:ext cx="2490284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9"/>
          </p:nvPr>
        </p:nvSpPr>
        <p:spPr>
          <a:xfrm>
            <a:off x="9064706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7077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0392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90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78" name="Rectangle 77"/>
          <p:cNvSpPr/>
          <p:nvPr userDrawn="1"/>
        </p:nvSpPr>
        <p:spPr>
          <a:xfrm>
            <a:off x="677800" y="1622925"/>
            <a:ext cx="2049781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5501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86311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96259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0"/>
          </p:nvPr>
        </p:nvSpPr>
        <p:spPr>
          <a:xfrm>
            <a:off x="2789232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66" name="Rectangle 65"/>
          <p:cNvSpPr/>
          <p:nvPr userDrawn="1"/>
        </p:nvSpPr>
        <p:spPr>
          <a:xfrm>
            <a:off x="2870132" y="1622925"/>
            <a:ext cx="2049781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21"/>
          </p:nvPr>
        </p:nvSpPr>
        <p:spPr>
          <a:xfrm>
            <a:off x="294734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05939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23"/>
          </p:nvPr>
        </p:nvSpPr>
        <p:spPr>
          <a:xfrm>
            <a:off x="499254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4"/>
          </p:nvPr>
        </p:nvSpPr>
        <p:spPr>
          <a:xfrm>
            <a:off x="498552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71" name="Rectangle 70"/>
          <p:cNvSpPr/>
          <p:nvPr userDrawn="1"/>
        </p:nvSpPr>
        <p:spPr>
          <a:xfrm>
            <a:off x="5066420" y="1622925"/>
            <a:ext cx="2049781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5"/>
          </p:nvPr>
        </p:nvSpPr>
        <p:spPr>
          <a:xfrm>
            <a:off x="514363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725124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7"/>
          </p:nvPr>
        </p:nvSpPr>
        <p:spPr>
          <a:xfrm>
            <a:off x="7184396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8"/>
          </p:nvPr>
        </p:nvSpPr>
        <p:spPr>
          <a:xfrm>
            <a:off x="7177369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81" name="Rectangle 80"/>
          <p:cNvSpPr/>
          <p:nvPr userDrawn="1"/>
        </p:nvSpPr>
        <p:spPr>
          <a:xfrm>
            <a:off x="7258270" y="1622925"/>
            <a:ext cx="2049781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9"/>
          </p:nvPr>
        </p:nvSpPr>
        <p:spPr>
          <a:xfrm>
            <a:off x="733548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943702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31"/>
          </p:nvPr>
        </p:nvSpPr>
        <p:spPr>
          <a:xfrm>
            <a:off x="9370168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32"/>
          </p:nvPr>
        </p:nvSpPr>
        <p:spPr>
          <a:xfrm>
            <a:off x="9363141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86" name="Rectangle 85"/>
          <p:cNvSpPr/>
          <p:nvPr userDrawn="1"/>
        </p:nvSpPr>
        <p:spPr>
          <a:xfrm>
            <a:off x="9444042" y="1622925"/>
            <a:ext cx="2049781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33"/>
          </p:nvPr>
        </p:nvSpPr>
        <p:spPr>
          <a:xfrm>
            <a:off x="952125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animBg="1"/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Group 300"/>
          <p:cNvGrpSpPr/>
          <p:nvPr userDrawn="1"/>
        </p:nvGrpSpPr>
        <p:grpSpPr>
          <a:xfrm>
            <a:off x="612067" y="1872883"/>
            <a:ext cx="5176696" cy="2707424"/>
            <a:chOff x="2844800" y="1304396"/>
            <a:chExt cx="2803525" cy="1466250"/>
          </a:xfrm>
        </p:grpSpPr>
        <p:grpSp>
          <p:nvGrpSpPr>
            <p:cNvPr id="3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grpSp>
          <p:nvGrpSpPr>
            <p:cNvPr id="3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3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</p:grpSp>
      <p:sp>
        <p:nvSpPr>
          <p:cNvPr id="4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38696" y="2013587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29"/>
          <p:cNvGrpSpPr/>
          <p:nvPr userDrawn="1"/>
        </p:nvGrpSpPr>
        <p:grpSpPr>
          <a:xfrm>
            <a:off x="5133752" y="1731349"/>
            <a:ext cx="1945525" cy="4155551"/>
            <a:chOff x="3205386" y="1562392"/>
            <a:chExt cx="1459144" cy="3116662"/>
          </a:xfrm>
          <a:effectLst/>
        </p:grpSpPr>
        <p:sp>
          <p:nvSpPr>
            <p:cNvPr id="19" name="Freeform 18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sp>
        <p:nvSpPr>
          <p:cNvPr id="3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268894" y="2303485"/>
            <a:ext cx="1675244" cy="3043737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4365006"/>
            <a:ext cx="12192000" cy="24929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cxnSp>
        <p:nvCxnSpPr>
          <p:cNvPr id="38" name="Straight Line buttom"/>
          <p:cNvCxnSpPr/>
          <p:nvPr userDrawn="1"/>
        </p:nvCxnSpPr>
        <p:spPr>
          <a:xfrm>
            <a:off x="0" y="4365005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438652" y="1934377"/>
            <a:ext cx="3403643" cy="2708115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3600"/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3600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3600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r>
                <a:rPr lang="en-US" sz="3600"/>
                <a:t> </a:t>
              </a:r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360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593535" y="2062632"/>
            <a:ext cx="3090911" cy="1747861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Line buttom"/>
          <p:cNvCxnSpPr/>
          <p:nvPr userDrawn="1"/>
        </p:nvCxnSpPr>
        <p:spPr>
          <a:xfrm>
            <a:off x="0" y="4363412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0" y="4365006"/>
            <a:ext cx="12192000" cy="24929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grpSp>
        <p:nvGrpSpPr>
          <p:cNvPr id="31" name="Group 29"/>
          <p:cNvGrpSpPr/>
          <p:nvPr userDrawn="1"/>
        </p:nvGrpSpPr>
        <p:grpSpPr>
          <a:xfrm>
            <a:off x="903452" y="1431958"/>
            <a:ext cx="2196983" cy="4642471"/>
            <a:chOff x="3189614" y="1562392"/>
            <a:chExt cx="1474916" cy="3116662"/>
          </a:xfrm>
          <a:effectLst/>
        </p:grpSpPr>
        <p:sp>
          <p:nvSpPr>
            <p:cNvPr id="33" name="Freeform 32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grpSp>
          <p:nvGrpSpPr>
            <p:cNvPr id="34" name="Group 20"/>
            <p:cNvGrpSpPr/>
            <p:nvPr/>
          </p:nvGrpSpPr>
          <p:grpSpPr>
            <a:xfrm>
              <a:off x="3189738" y="1991495"/>
              <a:ext cx="23663" cy="645898"/>
              <a:chOff x="3392428" y="1951545"/>
              <a:chExt cx="27432" cy="7354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92428" y="1951545"/>
                <a:ext cx="18288" cy="17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401572" y="2289545"/>
                <a:ext cx="18288" cy="11887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401572" y="2568092"/>
                <a:ext cx="18288" cy="11887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</p:grpSp>
        <p:sp>
          <p:nvSpPr>
            <p:cNvPr id="35" name="Freeform 34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pic>
        <p:nvPicPr>
          <p:cNvPr id="44" name="Picture 43" descr="shadow.png"/>
          <p:cNvPicPr>
            <a:picLocks noChangeAspect="1"/>
          </p:cNvPicPr>
          <p:nvPr userDrawn="1"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01393" y="6074429"/>
            <a:ext cx="3094309" cy="317500"/>
          </a:xfrm>
          <a:prstGeom prst="rect">
            <a:avLst/>
          </a:prstGeom>
        </p:spPr>
      </p:pic>
      <p:sp>
        <p:nvSpPr>
          <p:cNvPr id="4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77921" y="2085073"/>
            <a:ext cx="1871539" cy="3386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45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5558336" y="1602393"/>
            <a:ext cx="5867577" cy="4668552"/>
            <a:chOff x="2094899" y="1081795"/>
            <a:chExt cx="4400683" cy="3501414"/>
          </a:xfrm>
        </p:grpSpPr>
        <p:sp>
          <p:nvSpPr>
            <p:cNvPr id="22" name="Rectangle 21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3600"/>
                <a:t> </a:t>
              </a:r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</p:grpSp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808961" y="1823491"/>
            <a:ext cx="5344831" cy="301315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BBCA-61C1-85DB-A624-37B847C4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C83CD-371C-2AB9-513F-B5EA5B46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13BD8-4A0B-294E-21F0-4FD2EE6EC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FE707-0D4D-8A60-80DB-24072487D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653C0-BF16-715E-7C6E-6AC133C27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C14645-3080-F91E-2BA3-C0221513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3CD1-B54C-4709-9528-6642443721D1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61E59-5301-E58C-9775-9A4189D1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49BDC-ACEA-3D4C-A026-2C6251BA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7798-B18F-4A9C-A3FA-64DD4BA79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3755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878174" y="1674245"/>
            <a:ext cx="4435653" cy="5748840"/>
            <a:chOff x="2908630" y="1255684"/>
            <a:chExt cx="3326740" cy="4311630"/>
          </a:xfrm>
        </p:grpSpPr>
        <p:grpSp>
          <p:nvGrpSpPr>
            <p:cNvPr id="14" name="Group 66"/>
            <p:cNvGrpSpPr/>
            <p:nvPr/>
          </p:nvGrpSpPr>
          <p:grpSpPr>
            <a:xfrm>
              <a:off x="2908630" y="1255684"/>
              <a:ext cx="3326740" cy="4311630"/>
              <a:chOff x="1208088" y="2017712"/>
              <a:chExt cx="1206500" cy="1563688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20" name="Freeform 8"/>
              <p:cNvSpPr>
                <a:spLocks noEditPoints="1"/>
              </p:cNvSpPr>
              <p:nvPr/>
            </p:nvSpPr>
            <p:spPr bwMode="auto">
              <a:xfrm>
                <a:off x="1208088" y="2017712"/>
                <a:ext cx="1206500" cy="1563688"/>
              </a:xfrm>
              <a:custGeom>
                <a:avLst/>
                <a:gdLst/>
                <a:ahLst/>
                <a:cxnLst>
                  <a:cxn ang="0">
                    <a:pos x="666" y="35"/>
                  </a:cxn>
                  <a:cxn ang="0">
                    <a:pos x="631" y="0"/>
                  </a:cxn>
                  <a:cxn ang="0">
                    <a:pos x="34" y="0"/>
                  </a:cxn>
                  <a:cxn ang="0">
                    <a:pos x="0" y="35"/>
                  </a:cxn>
                  <a:cxn ang="0">
                    <a:pos x="0" y="829"/>
                  </a:cxn>
                  <a:cxn ang="0">
                    <a:pos x="34" y="864"/>
                  </a:cxn>
                  <a:cxn ang="0">
                    <a:pos x="631" y="864"/>
                  </a:cxn>
                  <a:cxn ang="0">
                    <a:pos x="666" y="829"/>
                  </a:cxn>
                  <a:cxn ang="0">
                    <a:pos x="666" y="35"/>
                  </a:cxn>
                  <a:cxn ang="0">
                    <a:pos x="597" y="791"/>
                  </a:cxn>
                  <a:cxn ang="0">
                    <a:pos x="66" y="791"/>
                  </a:cxn>
                  <a:cxn ang="0">
                    <a:pos x="66" y="76"/>
                  </a:cxn>
                  <a:cxn ang="0">
                    <a:pos x="597" y="76"/>
                  </a:cxn>
                  <a:cxn ang="0">
                    <a:pos x="597" y="791"/>
                  </a:cxn>
                </a:cxnLst>
                <a:rect l="0" t="0" r="r" b="b"/>
                <a:pathLst>
                  <a:path w="666" h="864">
                    <a:moveTo>
                      <a:pt x="666" y="35"/>
                    </a:moveTo>
                    <a:cubicBezTo>
                      <a:pt x="666" y="16"/>
                      <a:pt x="650" y="0"/>
                      <a:pt x="631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6"/>
                      <a:pt x="0" y="35"/>
                    </a:cubicBezTo>
                    <a:cubicBezTo>
                      <a:pt x="0" y="829"/>
                      <a:pt x="0" y="829"/>
                      <a:pt x="0" y="829"/>
                    </a:cubicBezTo>
                    <a:cubicBezTo>
                      <a:pt x="0" y="849"/>
                      <a:pt x="15" y="864"/>
                      <a:pt x="34" y="864"/>
                    </a:cubicBezTo>
                    <a:cubicBezTo>
                      <a:pt x="631" y="864"/>
                      <a:pt x="631" y="864"/>
                      <a:pt x="631" y="864"/>
                    </a:cubicBezTo>
                    <a:cubicBezTo>
                      <a:pt x="650" y="864"/>
                      <a:pt x="666" y="849"/>
                      <a:pt x="666" y="829"/>
                    </a:cubicBezTo>
                    <a:cubicBezTo>
                      <a:pt x="666" y="35"/>
                      <a:pt x="666" y="35"/>
                      <a:pt x="666" y="35"/>
                    </a:cubicBezTo>
                    <a:moveTo>
                      <a:pt x="597" y="791"/>
                    </a:moveTo>
                    <a:cubicBezTo>
                      <a:pt x="66" y="791"/>
                      <a:pt x="66" y="791"/>
                      <a:pt x="66" y="791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597" y="76"/>
                      <a:pt x="597" y="76"/>
                      <a:pt x="597" y="76"/>
                    </a:cubicBezTo>
                    <a:cubicBezTo>
                      <a:pt x="597" y="791"/>
                      <a:pt x="597" y="791"/>
                      <a:pt x="597" y="791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4471627" y="1357124"/>
              <a:ext cx="200746" cy="200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sp>
        <p:nvSpPr>
          <p:cNvPr id="2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286721" y="2170340"/>
            <a:ext cx="3566033" cy="4768328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1" name="Group 300"/>
          <p:cNvGrpSpPr/>
          <p:nvPr userDrawn="1"/>
        </p:nvGrpSpPr>
        <p:grpSpPr>
          <a:xfrm>
            <a:off x="996304" y="1975549"/>
            <a:ext cx="5176696" cy="2707424"/>
            <a:chOff x="2844800" y="1304396"/>
            <a:chExt cx="2803525" cy="1466250"/>
          </a:xfrm>
        </p:grpSpPr>
        <p:grpSp>
          <p:nvGrpSpPr>
            <p:cNvPr id="4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4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4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4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4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</p:grpSp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822933" y="2116253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6584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26584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grpSp>
        <p:nvGrpSpPr>
          <p:cNvPr id="3" name="Group 7"/>
          <p:cNvGrpSpPr/>
          <p:nvPr userDrawn="1"/>
        </p:nvGrpSpPr>
        <p:grpSpPr>
          <a:xfrm>
            <a:off x="0" y="6731802"/>
            <a:ext cx="12192000" cy="126199"/>
            <a:chOff x="0" y="2573904"/>
            <a:chExt cx="8767278" cy="44695"/>
          </a:xfrm>
        </p:grpSpPr>
        <p:grpSp>
          <p:nvGrpSpPr>
            <p:cNvPr id="4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</p:grpSp>
        <p:grpSp>
          <p:nvGrpSpPr>
            <p:cNvPr id="5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</p:grpSp>
      </p:grpSp>
      <p:sp>
        <p:nvSpPr>
          <p:cNvPr id="31" name="Flowchart: Off-page Connector 30"/>
          <p:cNvSpPr/>
          <p:nvPr userDrawn="1"/>
        </p:nvSpPr>
        <p:spPr>
          <a:xfrm>
            <a:off x="11496242" y="317598"/>
            <a:ext cx="384047" cy="314532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9494" y="263969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385124" y="1639333"/>
            <a:ext cx="4908153" cy="430132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12" name="Round Same Side Corner Rectangle 11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1" y="1963502"/>
            <a:ext cx="1895355" cy="189478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89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89"/>
          </a:xfrm>
          <a:prstGeom prst="roundRect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0" y="1963502"/>
            <a:ext cx="1895355" cy="1894789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10" name="Round Same Side Corner Rectangle 9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Slide Number Placeholder 4"/>
          <p:cNvSpPr txBox="1">
            <a:spLocks/>
          </p:cNvSpPr>
          <p:nvPr userDrawn="1"/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1375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7" grpId="0" animBg="1"/>
      <p:bldP spid="40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 userDrawn="1"/>
        </p:nvSpPr>
        <p:spPr>
          <a:xfrm>
            <a:off x="1936802" y="2035606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5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08759" y="3327601"/>
            <a:ext cx="1330252" cy="1329856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6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3251201" y="1499451"/>
            <a:ext cx="1330252" cy="1329856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045690" y="3337761"/>
            <a:ext cx="1330252" cy="1329856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6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3229355" y="5147144"/>
            <a:ext cx="1330252" cy="1329856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42350" y="473763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 rtl="1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60425" y="590018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 rtl="1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59758" y="171695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1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2"/>
          </p:nvPr>
        </p:nvSpPr>
        <p:spPr>
          <a:xfrm>
            <a:off x="5675766" y="4763299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1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23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  <p:bldP spid="61" grpId="0" animBg="1"/>
      <p:bldP spid="62" grpId="0" animBg="1"/>
      <p:bldP spid="63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25458" y="1687978"/>
            <a:ext cx="3163241" cy="31623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Image Holder</a:t>
            </a:r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C626-55A2-3E62-3279-73204ED4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52E22-DF3E-82EE-F62D-95D147DA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3CD1-B54C-4709-9528-6642443721D1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EB132-B1AA-EBE7-7657-473D9DEC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95BC-97C7-1CC7-0F8B-4407BCC7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7798-B18F-4A9C-A3FA-64DD4BA79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52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0FA17-180C-EEE4-4984-214CB360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3CD1-B54C-4709-9528-6642443721D1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598D7-10DA-802E-0FB1-EDDF5463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BAC78-FF5D-2F14-3620-5E1A1251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7798-B18F-4A9C-A3FA-64DD4BA79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3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E4C9-B8A1-7BBB-B12C-5A77A36C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C8B5-E88F-3FF5-8E64-36D275A16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0F662-122F-E57D-B34A-E17C73600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6D8A4-995B-2635-8420-75A3B65F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3CD1-B54C-4709-9528-6642443721D1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6BFB1-6185-E46C-6666-1ADB51C8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BF115-586F-AB38-D5B6-9209EA99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7798-B18F-4A9C-A3FA-64DD4BA79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72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45FF-3888-2244-31B9-DDBF66A8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D64C5-6029-147A-BF79-FB0A92AA3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C343D-ACDC-2215-16F2-7AA5F8859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63A5A-9E2F-FF28-0CE4-AD31FF32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3CD1-B54C-4709-9528-6642443721D1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93721-56FF-023E-F466-B18D7868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679E6-20E7-2F3E-CB6D-9970FCF4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7798-B18F-4A9C-A3FA-64DD4BA79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34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FECD3-C0A6-698B-46C8-EDA942A7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0A6D7-CEF0-492A-78B0-88DA5C68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524DE-D769-A71A-08EB-C08A85B36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C3CD1-B54C-4709-9528-6642443721D1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2D0EE-5FFF-CFA8-C0EE-5A44EF759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5BF34-5A8C-1317-A721-2A974721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27798-B18F-4A9C-A3FA-64DD4BA79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798" r:id="rId3"/>
    <p:sldLayoutId id="2147483802" r:id="rId4"/>
    <p:sldLayoutId id="2147483799" r:id="rId5"/>
    <p:sldLayoutId id="2147483806" r:id="rId6"/>
    <p:sldLayoutId id="2147483785" r:id="rId7"/>
    <p:sldLayoutId id="2147483807" r:id="rId8"/>
    <p:sldLayoutId id="2147483787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34" r:id="rId2"/>
    <p:sldLayoutId id="2147483695" r:id="rId3"/>
    <p:sldLayoutId id="2147483781" r:id="rId4"/>
    <p:sldLayoutId id="2147483766" r:id="rId5"/>
    <p:sldLayoutId id="2147483783" r:id="rId6"/>
    <p:sldLayoutId id="2147483767" r:id="rId7"/>
    <p:sldLayoutId id="2147483768" r:id="rId8"/>
    <p:sldLayoutId id="2147483769" r:id="rId9"/>
    <p:sldLayoutId id="2147483770" r:id="rId10"/>
    <p:sldLayoutId id="2147483752" r:id="rId11"/>
    <p:sldLayoutId id="2147483771" r:id="rId12"/>
    <p:sldLayoutId id="2147483773" r:id="rId13"/>
    <p:sldLayoutId id="2147483748" r:id="rId14"/>
    <p:sldLayoutId id="2147483754" r:id="rId15"/>
    <p:sldLayoutId id="2147483788" r:id="rId16"/>
    <p:sldLayoutId id="2147483789" r:id="rId17"/>
    <p:sldLayoutId id="2147483790" r:id="rId18"/>
    <p:sldLayoutId id="2147483755" r:id="rId19"/>
    <p:sldLayoutId id="2147483756" r:id="rId20"/>
    <p:sldLayoutId id="2147483757" r:id="rId21"/>
    <p:sldLayoutId id="2147483765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82" r:id="rId28"/>
    <p:sldLayoutId id="2147483753" r:id="rId29"/>
    <p:sldLayoutId id="2147483763" r:id="rId30"/>
    <p:sldLayoutId id="2147483749" r:id="rId31"/>
    <p:sldLayoutId id="2147483750" r:id="rId32"/>
    <p:sldLayoutId id="2147483751" r:id="rId33"/>
    <p:sldLayoutId id="2147483774" r:id="rId34"/>
    <p:sldLayoutId id="2147483775" r:id="rId35"/>
    <p:sldLayoutId id="2147483776" r:id="rId36"/>
    <p:sldLayoutId id="2147483777" r:id="rId37"/>
    <p:sldLayoutId id="2147483778" r:id="rId38"/>
    <p:sldLayoutId id="2147483779" r:id="rId39"/>
    <p:sldLayoutId id="2147483780" r:id="rId40"/>
    <p:sldLayoutId id="2147483784" r:id="rId41"/>
    <p:sldLayoutId id="2147483786" r:id="rId42"/>
    <p:sldLayoutId id="2147483792" r:id="rId43"/>
    <p:sldLayoutId id="2147483795" r:id="rId44"/>
    <p:sldLayoutId id="2147483796" r:id="rId45"/>
    <p:sldLayoutId id="2147483797" r:id="rId46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chart" Target="../charts/chart1.xml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harshal.gajera/viz/SellerReviewVsBidSize/Dashboard1?publish=y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81E4D40-6360-8019-AB32-3EA0917861E9}"/>
              </a:ext>
            </a:extLst>
          </p:cNvPr>
          <p:cNvSpPr/>
          <p:nvPr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rgbClr val="0644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24FBD-2487-BF45-1740-8DAEE1783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624" y="2459207"/>
            <a:ext cx="6238240" cy="1840348"/>
          </a:xfr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3500" b="1">
                <a:solidFill>
                  <a:srgbClr val="0644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Six-Sigma Approach to Problem Solving</a:t>
            </a:r>
            <a:br>
              <a:rPr lang="en-IN" sz="3500" b="1">
                <a:solidFill>
                  <a:srgbClr val="0644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sz="2800">
                <a:solidFill>
                  <a:srgbClr val="0644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Proposal Creation Cycle in </a:t>
            </a:r>
            <a:r>
              <a:rPr lang="en-IN" sz="2800" err="1">
                <a:solidFill>
                  <a:srgbClr val="0644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GenTech</a:t>
            </a:r>
            <a:r>
              <a:rPr lang="en-IN" sz="3500" b="1">
                <a:solidFill>
                  <a:srgbClr val="0644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77BD7-0340-2ABD-02B1-B4E94F26F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4425" y="5000284"/>
            <a:ext cx="4355690" cy="439994"/>
          </a:xfrm>
        </p:spPr>
        <p:txBody>
          <a:bodyPr anchor="b">
            <a:normAutofit/>
          </a:bodyPr>
          <a:lstStyle/>
          <a:p>
            <a:pPr algn="r"/>
            <a:r>
              <a:rPr lang="en-IN" sz="1800">
                <a:latin typeface="Segoe UI" panose="020B0502040204020203" pitchFamily="34" charset="0"/>
                <a:cs typeface="Segoe UI" panose="020B0502040204020203" pitchFamily="34" charset="0"/>
              </a:rPr>
              <a:t>November 2023 | Team Seekers</a:t>
            </a:r>
          </a:p>
        </p:txBody>
      </p:sp>
      <p:pic>
        <p:nvPicPr>
          <p:cNvPr id="3074" name="Picture 2" descr="Free six sigma - Vector Art">
            <a:extLst>
              <a:ext uri="{FF2B5EF4-FFF2-40B4-BE49-F238E27FC236}">
                <a16:creationId xmlns:a16="http://schemas.microsoft.com/office/drawing/2014/main" id="{9F0AF68D-1D47-3F92-24AE-746414581D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6"/>
          <a:stretch/>
        </p:blipFill>
        <p:spPr bwMode="auto">
          <a:xfrm>
            <a:off x="139700" y="101919"/>
            <a:ext cx="1143000" cy="113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B1EFEB-59F1-B3A4-7AAD-BB12AA5D0C14}"/>
              </a:ext>
            </a:extLst>
          </p:cNvPr>
          <p:cNvSpPr txBox="1"/>
          <p:nvPr/>
        </p:nvSpPr>
        <p:spPr>
          <a:xfrm>
            <a:off x="112742" y="6509860"/>
            <a:ext cx="6480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>
                <a:latin typeface="Segoe Print" panose="02000600000000000000" pitchFamily="2" charset="0"/>
              </a:rPr>
              <a:t>Pragya	               </a:t>
            </a:r>
            <a:r>
              <a:rPr lang="en-IN" sz="1000" err="1">
                <a:latin typeface="Segoe Print" panose="02000600000000000000" pitchFamily="2" charset="0"/>
              </a:rPr>
              <a:t>Harshal</a:t>
            </a:r>
            <a:r>
              <a:rPr lang="en-IN" sz="1000">
                <a:latin typeface="Segoe Print" panose="02000600000000000000" pitchFamily="2" charset="0"/>
              </a:rPr>
              <a:t>	             	Michelle                Abhishek</a:t>
            </a:r>
          </a:p>
        </p:txBody>
      </p:sp>
      <p:pic>
        <p:nvPicPr>
          <p:cNvPr id="1026" name="Picture 2" descr="Laboratory Services | Gentech Diagnostics">
            <a:extLst>
              <a:ext uri="{FF2B5EF4-FFF2-40B4-BE49-F238E27FC236}">
                <a16:creationId xmlns:a16="http://schemas.microsoft.com/office/drawing/2014/main" id="{B89F8D8D-9FE2-2074-69E7-0AE6B49AF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861187"/>
            <a:ext cx="5496235" cy="108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52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622DD7-A181-7017-D4A0-BE8192F009AF}"/>
              </a:ext>
            </a:extLst>
          </p:cNvPr>
          <p:cNvCxnSpPr/>
          <p:nvPr/>
        </p:nvCxnSpPr>
        <p:spPr>
          <a:xfrm>
            <a:off x="0" y="894737"/>
            <a:ext cx="114604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Gentech - Crunchbase Company Profile &amp; Funding">
            <a:extLst>
              <a:ext uri="{FF2B5EF4-FFF2-40B4-BE49-F238E27FC236}">
                <a16:creationId xmlns:a16="http://schemas.microsoft.com/office/drawing/2014/main" id="{7D0C1B43-05FF-4300-9878-232615A0D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599" y="0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312F546-0838-9EFB-8C81-90E2EFBA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460480" cy="840652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Segoe UI"/>
                <a:cs typeface="Segoe UI"/>
              </a:rPr>
              <a:t>Gen-tech Proposal Cycle | </a:t>
            </a:r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Segoe UI"/>
                <a:cs typeface="Segoe UI"/>
              </a:rPr>
              <a:t>Fishbone Diagram of cause and effect</a:t>
            </a:r>
            <a:endParaRPr lang="en-IN" sz="3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6A451051-F27C-8788-46B6-4490243B028A}"/>
              </a:ext>
            </a:extLst>
          </p:cNvPr>
          <p:cNvSpPr/>
          <p:nvPr/>
        </p:nvSpPr>
        <p:spPr>
          <a:xfrm>
            <a:off x="10967720" y="6640891"/>
            <a:ext cx="1188720" cy="15862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err="1"/>
              <a:t>Analyze</a:t>
            </a:r>
            <a:endParaRPr lang="en-IN" sz="1200"/>
          </a:p>
        </p:txBody>
      </p:sp>
      <p:pic>
        <p:nvPicPr>
          <p:cNvPr id="8" name="Picture 7" descr="A diagram of a product&#10;&#10;Description automatically generated">
            <a:extLst>
              <a:ext uri="{FF2B5EF4-FFF2-40B4-BE49-F238E27FC236}">
                <a16:creationId xmlns:a16="http://schemas.microsoft.com/office/drawing/2014/main" id="{38D40B17-54BA-3327-F828-FACC0BB14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85" y="947892"/>
            <a:ext cx="11079078" cy="563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3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622DD7-A181-7017-D4A0-BE8192F009AF}"/>
              </a:ext>
            </a:extLst>
          </p:cNvPr>
          <p:cNvCxnSpPr/>
          <p:nvPr/>
        </p:nvCxnSpPr>
        <p:spPr>
          <a:xfrm>
            <a:off x="0" y="904569"/>
            <a:ext cx="114604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Gentech - Crunchbase Company Profile &amp; Funding">
            <a:extLst>
              <a:ext uri="{FF2B5EF4-FFF2-40B4-BE49-F238E27FC236}">
                <a16:creationId xmlns:a16="http://schemas.microsoft.com/office/drawing/2014/main" id="{7D0C1B43-05FF-4300-9878-232615A0D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599" y="0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312F546-0838-9EFB-8C81-90E2EFBA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70" y="-205582"/>
            <a:ext cx="11187939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Segoe UI"/>
                <a:cs typeface="Segoe UI"/>
              </a:rPr>
              <a:t>Gen-tech Proposal Cycle | </a:t>
            </a:r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Segoe UI"/>
                <a:cs typeface="Segoe UI"/>
              </a:rPr>
              <a:t>Recommendation &amp; Control</a:t>
            </a:r>
            <a:endParaRPr lang="en-IN" sz="3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A4C646FC-9860-D876-9959-FCE7F70FA48E}"/>
              </a:ext>
            </a:extLst>
          </p:cNvPr>
          <p:cNvSpPr/>
          <p:nvPr/>
        </p:nvSpPr>
        <p:spPr>
          <a:xfrm>
            <a:off x="10520516" y="6632091"/>
            <a:ext cx="1635924" cy="16742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/>
              <a:t>Improve &amp; Control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B90E68-B810-C83A-B227-40A52598103B}"/>
              </a:ext>
            </a:extLst>
          </p:cNvPr>
          <p:cNvGrpSpPr/>
          <p:nvPr/>
        </p:nvGrpSpPr>
        <p:grpSpPr>
          <a:xfrm>
            <a:off x="895918" y="3143301"/>
            <a:ext cx="2053617" cy="562378"/>
            <a:chOff x="936558" y="3073400"/>
            <a:chExt cx="1540213" cy="124291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07509EA-D444-1004-4484-480F5BBE955A}"/>
                </a:ext>
              </a:extLst>
            </p:cNvPr>
            <p:cNvSpPr/>
            <p:nvPr/>
          </p:nvSpPr>
          <p:spPr>
            <a:xfrm>
              <a:off x="936558" y="3073400"/>
              <a:ext cx="1540213" cy="12429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TextBox 3">
              <a:extLst>
                <a:ext uri="{FF2B5EF4-FFF2-40B4-BE49-F238E27FC236}">
                  <a16:creationId xmlns:a16="http://schemas.microsoft.com/office/drawing/2014/main" id="{4AC5D767-392C-6EF9-ED73-D3D86DE4EF99}"/>
                </a:ext>
              </a:extLst>
            </p:cNvPr>
            <p:cNvSpPr txBox="1"/>
            <p:nvPr/>
          </p:nvSpPr>
          <p:spPr>
            <a:xfrm>
              <a:off x="1572613" y="3512042"/>
              <a:ext cx="268103" cy="37411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>
                  <a:latin typeface="Segoe UI" panose="020B0502040204020203" pitchFamily="34" charset="0"/>
                  <a:cs typeface="Segoe UI" panose="020B0502040204020203" pitchFamily="34" charset="0"/>
                </a:rPr>
                <a:t>ZQT3</a:t>
              </a:r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4D78F5-DC7D-E954-4B93-C30C1D247B13}"/>
              </a:ext>
            </a:extLst>
          </p:cNvPr>
          <p:cNvGrpSpPr/>
          <p:nvPr/>
        </p:nvGrpSpPr>
        <p:grpSpPr>
          <a:xfrm>
            <a:off x="2962236" y="3143303"/>
            <a:ext cx="2053617" cy="562378"/>
            <a:chOff x="3002876" y="3073402"/>
            <a:chExt cx="1540213" cy="124291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704E7D3-757A-D8F9-2B3B-6805E3071B2C}"/>
                </a:ext>
              </a:extLst>
            </p:cNvPr>
            <p:cNvSpPr/>
            <p:nvPr/>
          </p:nvSpPr>
          <p:spPr>
            <a:xfrm>
              <a:off x="3002876" y="3073402"/>
              <a:ext cx="1540213" cy="12429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extBox 6">
              <a:extLst>
                <a:ext uri="{FF2B5EF4-FFF2-40B4-BE49-F238E27FC236}">
                  <a16:creationId xmlns:a16="http://schemas.microsoft.com/office/drawing/2014/main" id="{22BB42A1-7599-A008-CA9C-698A4C2EF57A}"/>
                </a:ext>
              </a:extLst>
            </p:cNvPr>
            <p:cNvSpPr txBox="1"/>
            <p:nvPr/>
          </p:nvSpPr>
          <p:spPr>
            <a:xfrm>
              <a:off x="3638932" y="3512042"/>
              <a:ext cx="268103" cy="37411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>
                  <a:latin typeface="Segoe UI" panose="020B0502040204020203" pitchFamily="34" charset="0"/>
                  <a:cs typeface="Segoe UI" panose="020B0502040204020203" pitchFamily="34" charset="0"/>
                </a:rPr>
                <a:t>ZQT4</a:t>
              </a:r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457F67-A6CC-5B60-6591-C7138E25B343}"/>
              </a:ext>
            </a:extLst>
          </p:cNvPr>
          <p:cNvGrpSpPr/>
          <p:nvPr/>
        </p:nvGrpSpPr>
        <p:grpSpPr>
          <a:xfrm>
            <a:off x="5028553" y="3143304"/>
            <a:ext cx="2053617" cy="562380"/>
            <a:chOff x="5069193" y="3073403"/>
            <a:chExt cx="1540213" cy="124291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D62941C-607E-34CB-CB64-65AED26C08C6}"/>
                </a:ext>
              </a:extLst>
            </p:cNvPr>
            <p:cNvSpPr/>
            <p:nvPr/>
          </p:nvSpPr>
          <p:spPr>
            <a:xfrm>
              <a:off x="5069193" y="3073403"/>
              <a:ext cx="1540213" cy="12429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TextBox 9">
              <a:extLst>
                <a:ext uri="{FF2B5EF4-FFF2-40B4-BE49-F238E27FC236}">
                  <a16:creationId xmlns:a16="http://schemas.microsoft.com/office/drawing/2014/main" id="{91D039DF-6215-676D-8D68-F23A7F26D372}"/>
                </a:ext>
              </a:extLst>
            </p:cNvPr>
            <p:cNvSpPr txBox="1"/>
            <p:nvPr/>
          </p:nvSpPr>
          <p:spPr>
            <a:xfrm>
              <a:off x="5705249" y="3512042"/>
              <a:ext cx="268103" cy="37411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>
                  <a:latin typeface="Segoe UI" panose="020B0502040204020203" pitchFamily="34" charset="0"/>
                  <a:cs typeface="Segoe UI" panose="020B0502040204020203" pitchFamily="34" charset="0"/>
                </a:rPr>
                <a:t>ZQT6</a:t>
              </a:r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C436F5-8B14-D373-BFD8-EDAB99425A69}"/>
              </a:ext>
            </a:extLst>
          </p:cNvPr>
          <p:cNvGrpSpPr/>
          <p:nvPr/>
        </p:nvGrpSpPr>
        <p:grpSpPr>
          <a:xfrm>
            <a:off x="7094869" y="3143301"/>
            <a:ext cx="2053617" cy="562378"/>
            <a:chOff x="7135509" y="3073401"/>
            <a:chExt cx="1540213" cy="1242909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6CA0A13-D605-ED86-A63E-EDD5486ADF36}"/>
                </a:ext>
              </a:extLst>
            </p:cNvPr>
            <p:cNvSpPr/>
            <p:nvPr/>
          </p:nvSpPr>
          <p:spPr>
            <a:xfrm>
              <a:off x="7135509" y="3073401"/>
              <a:ext cx="1540213" cy="1242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TextBox 12">
              <a:extLst>
                <a:ext uri="{FF2B5EF4-FFF2-40B4-BE49-F238E27FC236}">
                  <a16:creationId xmlns:a16="http://schemas.microsoft.com/office/drawing/2014/main" id="{DCD8C696-254B-07B6-6E27-EA960BCBF1FC}"/>
                </a:ext>
              </a:extLst>
            </p:cNvPr>
            <p:cNvSpPr txBox="1"/>
            <p:nvPr/>
          </p:nvSpPr>
          <p:spPr>
            <a:xfrm>
              <a:off x="7771564" y="3512045"/>
              <a:ext cx="268103" cy="37411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>
                  <a:latin typeface="Segoe UI" panose="020B0502040204020203" pitchFamily="34" charset="0"/>
                  <a:cs typeface="Segoe UI" panose="020B0502040204020203" pitchFamily="34" charset="0"/>
                </a:rPr>
                <a:t>ZQT7</a:t>
              </a:r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16069B-DDEE-8282-F7FC-381738AD1DA1}"/>
              </a:ext>
            </a:extLst>
          </p:cNvPr>
          <p:cNvGrpSpPr/>
          <p:nvPr/>
        </p:nvGrpSpPr>
        <p:grpSpPr>
          <a:xfrm>
            <a:off x="9161186" y="3143301"/>
            <a:ext cx="2053617" cy="562378"/>
            <a:chOff x="9201826" y="3073401"/>
            <a:chExt cx="1540213" cy="124290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A94BC71-AB94-464C-4E0D-6D3E2E1EBA2D}"/>
                </a:ext>
              </a:extLst>
            </p:cNvPr>
            <p:cNvSpPr/>
            <p:nvPr/>
          </p:nvSpPr>
          <p:spPr>
            <a:xfrm>
              <a:off x="9201826" y="3073401"/>
              <a:ext cx="1540213" cy="12429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TextBox 15">
              <a:extLst>
                <a:ext uri="{FF2B5EF4-FFF2-40B4-BE49-F238E27FC236}">
                  <a16:creationId xmlns:a16="http://schemas.microsoft.com/office/drawing/2014/main" id="{E18255EE-A5DA-D70F-091E-C86395B7783C}"/>
                </a:ext>
              </a:extLst>
            </p:cNvPr>
            <p:cNvSpPr txBox="1"/>
            <p:nvPr/>
          </p:nvSpPr>
          <p:spPr>
            <a:xfrm>
              <a:off x="9837882" y="3512045"/>
              <a:ext cx="268103" cy="37411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>
                  <a:latin typeface="Segoe UI" panose="020B0502040204020203" pitchFamily="34" charset="0"/>
                  <a:cs typeface="Segoe UI" panose="020B0502040204020203" pitchFamily="34" charset="0"/>
                </a:rPr>
                <a:t>ZQT8</a:t>
              </a:r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C85FCE-AB16-D717-F0E5-8CC923A04F9E}"/>
              </a:ext>
            </a:extLst>
          </p:cNvPr>
          <p:cNvGrpSpPr/>
          <p:nvPr/>
        </p:nvGrpSpPr>
        <p:grpSpPr>
          <a:xfrm>
            <a:off x="5028554" y="1334978"/>
            <a:ext cx="2053617" cy="1877597"/>
            <a:chOff x="5069193" y="1409703"/>
            <a:chExt cx="1540213" cy="1408198"/>
          </a:xfrm>
        </p:grpSpPr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9CDEDAE-31C8-A3D9-8A63-A2E3C7F1D518}"/>
                </a:ext>
              </a:extLst>
            </p:cNvPr>
            <p:cNvSpPr/>
            <p:nvPr/>
          </p:nvSpPr>
          <p:spPr>
            <a:xfrm flipV="1">
              <a:off x="5648799" y="2628901"/>
              <a:ext cx="381000" cy="189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5025FBB-2B0C-F365-059F-562B41B8A512}"/>
                </a:ext>
              </a:extLst>
            </p:cNvPr>
            <p:cNvGrpSpPr/>
            <p:nvPr/>
          </p:nvGrpSpPr>
          <p:grpSpPr>
            <a:xfrm>
              <a:off x="5069193" y="1409703"/>
              <a:ext cx="1540213" cy="1327509"/>
              <a:chOff x="5069193" y="1409703"/>
              <a:chExt cx="784417" cy="1675616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CA20850-2546-F0A9-0CC4-BB5DD9E0DC80}"/>
                  </a:ext>
                </a:extLst>
              </p:cNvPr>
              <p:cNvSpPr/>
              <p:nvPr/>
            </p:nvSpPr>
            <p:spPr>
              <a:xfrm>
                <a:off x="5069193" y="1516484"/>
                <a:ext cx="784417" cy="156883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27B53CA-7929-4BC4-2BE9-693D2EA159F8}"/>
                  </a:ext>
                </a:extLst>
              </p:cNvPr>
              <p:cNvSpPr/>
              <p:nvPr/>
            </p:nvSpPr>
            <p:spPr>
              <a:xfrm>
                <a:off x="5069193" y="1409703"/>
                <a:ext cx="784417" cy="156883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AFACF2A-A204-1655-CD7D-165063C0B42C}"/>
              </a:ext>
            </a:extLst>
          </p:cNvPr>
          <p:cNvGrpSpPr/>
          <p:nvPr/>
        </p:nvGrpSpPr>
        <p:grpSpPr>
          <a:xfrm>
            <a:off x="895918" y="1334975"/>
            <a:ext cx="2053617" cy="1877600"/>
            <a:chOff x="936558" y="1409700"/>
            <a:chExt cx="1540213" cy="1408200"/>
          </a:xfrm>
        </p:grpSpPr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43B02E97-AC6E-E63D-AA5B-21E918103E23}"/>
                </a:ext>
              </a:extLst>
            </p:cNvPr>
            <p:cNvSpPr/>
            <p:nvPr/>
          </p:nvSpPr>
          <p:spPr>
            <a:xfrm flipV="1">
              <a:off x="1516164" y="2628900"/>
              <a:ext cx="381000" cy="1890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E198405-6EE2-BE85-6671-EA98E8F8E45E}"/>
                </a:ext>
              </a:extLst>
            </p:cNvPr>
            <p:cNvGrpSpPr/>
            <p:nvPr/>
          </p:nvGrpSpPr>
          <p:grpSpPr>
            <a:xfrm>
              <a:off x="936558" y="1409700"/>
              <a:ext cx="1540213" cy="1327509"/>
              <a:chOff x="936558" y="1409700"/>
              <a:chExt cx="784417" cy="1675617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85BE27A-769B-0422-9794-A27F7EE52430}"/>
                  </a:ext>
                </a:extLst>
              </p:cNvPr>
              <p:cNvSpPr/>
              <p:nvPr/>
            </p:nvSpPr>
            <p:spPr>
              <a:xfrm>
                <a:off x="936558" y="1516481"/>
                <a:ext cx="784417" cy="156883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54EE7F3-E7FF-EBB2-7439-A45E8E16141F}"/>
                  </a:ext>
                </a:extLst>
              </p:cNvPr>
              <p:cNvSpPr/>
              <p:nvPr/>
            </p:nvSpPr>
            <p:spPr>
              <a:xfrm>
                <a:off x="936558" y="1409700"/>
                <a:ext cx="784417" cy="15688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C54E90E-60A0-D735-60FE-91396AD08F16}"/>
              </a:ext>
            </a:extLst>
          </p:cNvPr>
          <p:cNvGrpSpPr/>
          <p:nvPr/>
        </p:nvGrpSpPr>
        <p:grpSpPr>
          <a:xfrm>
            <a:off x="7094869" y="1334975"/>
            <a:ext cx="2053617" cy="1877600"/>
            <a:chOff x="7135509" y="1409700"/>
            <a:chExt cx="1540213" cy="1408200"/>
          </a:xfrm>
        </p:grpSpPr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597882C9-CEEA-9D24-F59E-B1DF7EA3B394}"/>
                </a:ext>
              </a:extLst>
            </p:cNvPr>
            <p:cNvSpPr/>
            <p:nvPr/>
          </p:nvSpPr>
          <p:spPr>
            <a:xfrm flipV="1">
              <a:off x="7715115" y="2628900"/>
              <a:ext cx="381000" cy="189000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49FB683-3533-EBBF-23C8-11AE01BE6344}"/>
                </a:ext>
              </a:extLst>
            </p:cNvPr>
            <p:cNvGrpSpPr/>
            <p:nvPr/>
          </p:nvGrpSpPr>
          <p:grpSpPr>
            <a:xfrm>
              <a:off x="7135509" y="1409700"/>
              <a:ext cx="1540213" cy="1327508"/>
              <a:chOff x="7135509" y="1409700"/>
              <a:chExt cx="784417" cy="1675617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040FF9F-3CE3-9327-1D84-CE940B255358}"/>
                  </a:ext>
                </a:extLst>
              </p:cNvPr>
              <p:cNvSpPr/>
              <p:nvPr/>
            </p:nvSpPr>
            <p:spPr>
              <a:xfrm>
                <a:off x="7135509" y="1516482"/>
                <a:ext cx="784417" cy="156883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00EAE4C-3401-C9CA-F04E-5670EB89668C}"/>
                  </a:ext>
                </a:extLst>
              </p:cNvPr>
              <p:cNvSpPr/>
              <p:nvPr/>
            </p:nvSpPr>
            <p:spPr>
              <a:xfrm>
                <a:off x="7135509" y="1409700"/>
                <a:ext cx="784417" cy="156883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EEA0029-A734-171F-FDA5-9D1B15FC9B6C}"/>
              </a:ext>
            </a:extLst>
          </p:cNvPr>
          <p:cNvGrpSpPr/>
          <p:nvPr/>
        </p:nvGrpSpPr>
        <p:grpSpPr>
          <a:xfrm>
            <a:off x="2962236" y="1334976"/>
            <a:ext cx="2053617" cy="1877599"/>
            <a:chOff x="3002876" y="1409702"/>
            <a:chExt cx="1540213" cy="1408199"/>
          </a:xfrm>
        </p:grpSpPr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EB274A4B-5A21-C656-B5AA-17CAE2C9A7D3}"/>
                </a:ext>
              </a:extLst>
            </p:cNvPr>
            <p:cNvSpPr/>
            <p:nvPr/>
          </p:nvSpPr>
          <p:spPr>
            <a:xfrm flipV="1">
              <a:off x="3582482" y="2628901"/>
              <a:ext cx="381000" cy="189000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E8EE335-A0C4-3A85-EE1A-B09B74A63BB2}"/>
                </a:ext>
              </a:extLst>
            </p:cNvPr>
            <p:cNvGrpSpPr/>
            <p:nvPr/>
          </p:nvGrpSpPr>
          <p:grpSpPr>
            <a:xfrm>
              <a:off x="3002876" y="1409702"/>
              <a:ext cx="1540213" cy="1327509"/>
              <a:chOff x="3002876" y="1409702"/>
              <a:chExt cx="784417" cy="1675617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36276A8-B2EC-D301-0C9E-F0A10D1045CD}"/>
                  </a:ext>
                </a:extLst>
              </p:cNvPr>
              <p:cNvSpPr/>
              <p:nvPr/>
            </p:nvSpPr>
            <p:spPr>
              <a:xfrm>
                <a:off x="3002876" y="1516484"/>
                <a:ext cx="784417" cy="156883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389741F-7F35-A7C6-A231-EB4D2069FECE}"/>
                  </a:ext>
                </a:extLst>
              </p:cNvPr>
              <p:cNvSpPr/>
              <p:nvPr/>
            </p:nvSpPr>
            <p:spPr>
              <a:xfrm>
                <a:off x="3002876" y="1409702"/>
                <a:ext cx="784417" cy="15688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099B2FE-E03B-7E60-2281-471FA0E2E26E}"/>
              </a:ext>
            </a:extLst>
          </p:cNvPr>
          <p:cNvGrpSpPr/>
          <p:nvPr/>
        </p:nvGrpSpPr>
        <p:grpSpPr>
          <a:xfrm>
            <a:off x="9161186" y="1334975"/>
            <a:ext cx="2053617" cy="1877600"/>
            <a:chOff x="9201826" y="1409700"/>
            <a:chExt cx="1540213" cy="1408200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F8C07EFB-5511-CAD9-3B5B-4CE4BAAC729C}"/>
                </a:ext>
              </a:extLst>
            </p:cNvPr>
            <p:cNvSpPr/>
            <p:nvPr/>
          </p:nvSpPr>
          <p:spPr>
            <a:xfrm flipV="1">
              <a:off x="9781432" y="2628900"/>
              <a:ext cx="381000" cy="189000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C20DEE8-B6FC-187C-7392-CE9DB226CE29}"/>
                </a:ext>
              </a:extLst>
            </p:cNvPr>
            <p:cNvGrpSpPr/>
            <p:nvPr/>
          </p:nvGrpSpPr>
          <p:grpSpPr>
            <a:xfrm>
              <a:off x="9201826" y="1409700"/>
              <a:ext cx="1540213" cy="1327508"/>
              <a:chOff x="9201826" y="1409700"/>
              <a:chExt cx="784417" cy="1675617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D05EBAB-67D1-7741-BC42-04257773D22C}"/>
                  </a:ext>
                </a:extLst>
              </p:cNvPr>
              <p:cNvSpPr/>
              <p:nvPr/>
            </p:nvSpPr>
            <p:spPr>
              <a:xfrm>
                <a:off x="9201826" y="1516482"/>
                <a:ext cx="784417" cy="156883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A33E988-B06C-DC71-F73D-F70D32B746BD}"/>
                  </a:ext>
                </a:extLst>
              </p:cNvPr>
              <p:cNvSpPr/>
              <p:nvPr/>
            </p:nvSpPr>
            <p:spPr>
              <a:xfrm>
                <a:off x="9201826" y="1409700"/>
                <a:ext cx="784417" cy="156883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F10E2DC-899A-9896-772C-3AEA2330BD22}"/>
              </a:ext>
            </a:extLst>
          </p:cNvPr>
          <p:cNvGrpSpPr/>
          <p:nvPr/>
        </p:nvGrpSpPr>
        <p:grpSpPr>
          <a:xfrm>
            <a:off x="786051" y="3622612"/>
            <a:ext cx="2221309" cy="1894350"/>
            <a:chOff x="826691" y="4459334"/>
            <a:chExt cx="1665982" cy="142076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AB24E4E-88A0-CCB4-C57B-9F595B4F68EA}"/>
                </a:ext>
              </a:extLst>
            </p:cNvPr>
            <p:cNvGrpSpPr/>
            <p:nvPr/>
          </p:nvGrpSpPr>
          <p:grpSpPr>
            <a:xfrm flipV="1">
              <a:off x="909091" y="4459334"/>
              <a:ext cx="1540213" cy="1420762"/>
              <a:chOff x="909091" y="4356101"/>
              <a:chExt cx="1540213" cy="1420762"/>
            </a:xfrm>
          </p:grpSpPr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1BE6DDAB-77F1-BDCC-A5D9-4E463C607046}"/>
                  </a:ext>
                </a:extLst>
              </p:cNvPr>
              <p:cNvSpPr/>
              <p:nvPr/>
            </p:nvSpPr>
            <p:spPr>
              <a:xfrm flipV="1">
                <a:off x="1488697" y="5587863"/>
                <a:ext cx="381000" cy="189000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4ADC05A0-46F6-D052-C1A8-460E5F80D6A5}"/>
                  </a:ext>
                </a:extLst>
              </p:cNvPr>
              <p:cNvGrpSpPr/>
              <p:nvPr/>
            </p:nvGrpSpPr>
            <p:grpSpPr>
              <a:xfrm>
                <a:off x="909091" y="4356101"/>
                <a:ext cx="1540213" cy="1327509"/>
                <a:chOff x="909091" y="4356101"/>
                <a:chExt cx="784417" cy="1675617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8982E6C-0B05-F9B3-4DC6-AD149DFABB33}"/>
                    </a:ext>
                  </a:extLst>
                </p:cNvPr>
                <p:cNvSpPr/>
                <p:nvPr/>
              </p:nvSpPr>
              <p:spPr>
                <a:xfrm>
                  <a:off x="909091" y="4462882"/>
                  <a:ext cx="784417" cy="156883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B40B5DE5-0E69-2384-E7E7-29CBF2CA83FC}"/>
                    </a:ext>
                  </a:extLst>
                </p:cNvPr>
                <p:cNvSpPr/>
                <p:nvPr/>
              </p:nvSpPr>
              <p:spPr>
                <a:xfrm>
                  <a:off x="909091" y="4356101"/>
                  <a:ext cx="784417" cy="156883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0" name="TextBox 53">
              <a:extLst>
                <a:ext uri="{FF2B5EF4-FFF2-40B4-BE49-F238E27FC236}">
                  <a16:creationId xmlns:a16="http://schemas.microsoft.com/office/drawing/2014/main" id="{34B5ACD4-0302-115B-B660-81ABC35B29D2}"/>
                </a:ext>
              </a:extLst>
            </p:cNvPr>
            <p:cNvSpPr txBox="1"/>
            <p:nvPr/>
          </p:nvSpPr>
          <p:spPr>
            <a:xfrm>
              <a:off x="826691" y="4700575"/>
              <a:ext cx="16659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100" b="0" i="0">
                  <a:solidFill>
                    <a:schemeClr val="bg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Conduct periodic usability testing to ensure user-friendliness and efficiency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100" b="0" i="0">
                  <a:solidFill>
                    <a:schemeClr val="bg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Maintain records of seller attendance at training sessions</a:t>
              </a:r>
              <a:endPara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49A740-C3C8-3E40-62AC-B2734BCB6518}"/>
              </a:ext>
            </a:extLst>
          </p:cNvPr>
          <p:cNvGrpSpPr/>
          <p:nvPr/>
        </p:nvGrpSpPr>
        <p:grpSpPr>
          <a:xfrm>
            <a:off x="2856962" y="3602953"/>
            <a:ext cx="2221309" cy="1914014"/>
            <a:chOff x="2897602" y="4444590"/>
            <a:chExt cx="1665982" cy="143551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2930296-86D7-1A61-FCEA-370C8AA5B980}"/>
                </a:ext>
              </a:extLst>
            </p:cNvPr>
            <p:cNvGrpSpPr/>
            <p:nvPr/>
          </p:nvGrpSpPr>
          <p:grpSpPr>
            <a:xfrm flipV="1">
              <a:off x="2976557" y="4444590"/>
              <a:ext cx="1540213" cy="1435510"/>
              <a:chOff x="2976557" y="4356102"/>
              <a:chExt cx="1540213" cy="1435510"/>
            </a:xfrm>
          </p:grpSpPr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9CDD792A-4172-F746-312E-2252F121B9E4}"/>
                  </a:ext>
                </a:extLst>
              </p:cNvPr>
              <p:cNvSpPr/>
              <p:nvPr/>
            </p:nvSpPr>
            <p:spPr>
              <a:xfrm flipV="1">
                <a:off x="3556163" y="5602612"/>
                <a:ext cx="381000" cy="189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D43F63B5-A756-00C9-ED97-10F5B58FA05A}"/>
                  </a:ext>
                </a:extLst>
              </p:cNvPr>
              <p:cNvGrpSpPr/>
              <p:nvPr/>
            </p:nvGrpSpPr>
            <p:grpSpPr>
              <a:xfrm>
                <a:off x="2976557" y="4356102"/>
                <a:ext cx="1540213" cy="1327509"/>
                <a:chOff x="2976557" y="4356102"/>
                <a:chExt cx="784417" cy="1675617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576442DB-5097-92A1-8C56-F605E261366F}"/>
                    </a:ext>
                  </a:extLst>
                </p:cNvPr>
                <p:cNvSpPr/>
                <p:nvPr/>
              </p:nvSpPr>
              <p:spPr>
                <a:xfrm>
                  <a:off x="2976557" y="4462884"/>
                  <a:ext cx="784417" cy="156883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959CA36-1A24-8C8E-2E01-3EF72DE99463}"/>
                    </a:ext>
                  </a:extLst>
                </p:cNvPr>
                <p:cNvSpPr/>
                <p:nvPr/>
              </p:nvSpPr>
              <p:spPr>
                <a:xfrm>
                  <a:off x="2976557" y="4356102"/>
                  <a:ext cx="784417" cy="156883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44" name="TextBox 60">
              <a:extLst>
                <a:ext uri="{FF2B5EF4-FFF2-40B4-BE49-F238E27FC236}">
                  <a16:creationId xmlns:a16="http://schemas.microsoft.com/office/drawing/2014/main" id="{73D23F1F-B1EA-23A6-5AD3-A7930B6F6687}"/>
                </a:ext>
              </a:extLst>
            </p:cNvPr>
            <p:cNvSpPr txBox="1"/>
            <p:nvPr/>
          </p:nvSpPr>
          <p:spPr>
            <a:xfrm>
              <a:off x="2897602" y="4876941"/>
              <a:ext cx="1665982" cy="450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100" b="0" i="0">
                  <a:solidFill>
                    <a:schemeClr val="bg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Compliance assessment with the guidelines, and track any deviations or issues</a:t>
              </a:r>
              <a:endPara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ADD6ED-3378-2FF5-F1E4-E78B71287071}"/>
              </a:ext>
            </a:extLst>
          </p:cNvPr>
          <p:cNvGrpSpPr/>
          <p:nvPr/>
        </p:nvGrpSpPr>
        <p:grpSpPr>
          <a:xfrm>
            <a:off x="4927872" y="3602952"/>
            <a:ext cx="2221309" cy="1914010"/>
            <a:chOff x="4968512" y="4444590"/>
            <a:chExt cx="1665982" cy="143550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B42953E-741D-D4E7-49AD-6F42AAB5941E}"/>
                </a:ext>
              </a:extLst>
            </p:cNvPr>
            <p:cNvGrpSpPr/>
            <p:nvPr/>
          </p:nvGrpSpPr>
          <p:grpSpPr>
            <a:xfrm flipV="1">
              <a:off x="5044022" y="4444590"/>
              <a:ext cx="1540213" cy="1435508"/>
              <a:chOff x="5044022" y="4356100"/>
              <a:chExt cx="1540213" cy="1435508"/>
            </a:xfrm>
          </p:grpSpPr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BE19CDA-B005-160F-591F-D7B9977F2629}"/>
                  </a:ext>
                </a:extLst>
              </p:cNvPr>
              <p:cNvSpPr/>
              <p:nvPr/>
            </p:nvSpPr>
            <p:spPr>
              <a:xfrm flipV="1">
                <a:off x="5623628" y="5602608"/>
                <a:ext cx="381000" cy="189000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3D65ED3-0B5D-DB27-4E9B-0A1FB9DDF7A5}"/>
                  </a:ext>
                </a:extLst>
              </p:cNvPr>
              <p:cNvGrpSpPr/>
              <p:nvPr/>
            </p:nvGrpSpPr>
            <p:grpSpPr>
              <a:xfrm>
                <a:off x="5044022" y="4356100"/>
                <a:ext cx="1540213" cy="1327509"/>
                <a:chOff x="5044022" y="4356100"/>
                <a:chExt cx="784417" cy="1675616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70FDD33-CE26-B6D3-F802-71D09D5438FF}"/>
                    </a:ext>
                  </a:extLst>
                </p:cNvPr>
                <p:cNvSpPr/>
                <p:nvPr/>
              </p:nvSpPr>
              <p:spPr>
                <a:xfrm>
                  <a:off x="5044022" y="4462881"/>
                  <a:ext cx="784417" cy="1568835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BB116F8-16FB-CCD5-FD54-9FF104567D9E}"/>
                    </a:ext>
                  </a:extLst>
                </p:cNvPr>
                <p:cNvSpPr/>
                <p:nvPr/>
              </p:nvSpPr>
              <p:spPr>
                <a:xfrm>
                  <a:off x="5044022" y="4356100"/>
                  <a:ext cx="784417" cy="156883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38" name="TextBox 67">
              <a:extLst>
                <a:ext uri="{FF2B5EF4-FFF2-40B4-BE49-F238E27FC236}">
                  <a16:creationId xmlns:a16="http://schemas.microsoft.com/office/drawing/2014/main" id="{2AFC6561-1B20-9A03-9AF4-07C79DF9D68F}"/>
                </a:ext>
              </a:extLst>
            </p:cNvPr>
            <p:cNvSpPr txBox="1"/>
            <p:nvPr/>
          </p:nvSpPr>
          <p:spPr>
            <a:xfrm>
              <a:off x="4968512" y="4876939"/>
              <a:ext cx="166598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r>
                <a:rPr lang="en-US" sz="1100" b="0" i="0">
                  <a:solidFill>
                    <a:schemeClr val="bg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ssess the progress of team members through skill evaluations and performance reviews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FC77B3-EE97-F992-3FBA-86886087385C}"/>
              </a:ext>
            </a:extLst>
          </p:cNvPr>
          <p:cNvGrpSpPr/>
          <p:nvPr/>
        </p:nvGrpSpPr>
        <p:grpSpPr>
          <a:xfrm>
            <a:off x="6998783" y="3602953"/>
            <a:ext cx="2221309" cy="1914014"/>
            <a:chOff x="7039423" y="4444589"/>
            <a:chExt cx="1665982" cy="14355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AC615C-CBBB-B646-A8B8-02D9C3719C96}"/>
                </a:ext>
              </a:extLst>
            </p:cNvPr>
            <p:cNvGrpSpPr/>
            <p:nvPr/>
          </p:nvGrpSpPr>
          <p:grpSpPr>
            <a:xfrm flipV="1">
              <a:off x="7111487" y="4444589"/>
              <a:ext cx="1540213" cy="1435510"/>
              <a:chOff x="7111487" y="4356101"/>
              <a:chExt cx="1540213" cy="1435511"/>
            </a:xfrm>
          </p:grpSpPr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F0D3CFB2-E983-7EB2-3722-4D28A06D9F4B}"/>
                  </a:ext>
                </a:extLst>
              </p:cNvPr>
              <p:cNvSpPr/>
              <p:nvPr/>
            </p:nvSpPr>
            <p:spPr>
              <a:xfrm flipV="1">
                <a:off x="7691093" y="5602612"/>
                <a:ext cx="381000" cy="189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30F9FA0-B9E8-CBFA-57A7-80BA7113138C}"/>
                  </a:ext>
                </a:extLst>
              </p:cNvPr>
              <p:cNvGrpSpPr/>
              <p:nvPr/>
            </p:nvGrpSpPr>
            <p:grpSpPr>
              <a:xfrm>
                <a:off x="7111487" y="4356101"/>
                <a:ext cx="1540213" cy="1327508"/>
                <a:chOff x="7111487" y="4356101"/>
                <a:chExt cx="784417" cy="1675617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919616A3-5A5A-6272-9F66-9D910630DBE0}"/>
                    </a:ext>
                  </a:extLst>
                </p:cNvPr>
                <p:cNvSpPr/>
                <p:nvPr/>
              </p:nvSpPr>
              <p:spPr>
                <a:xfrm>
                  <a:off x="7111487" y="4462883"/>
                  <a:ext cx="784417" cy="1568835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F611BC5-E40D-9ABB-EB7F-6D6FFB60990C}"/>
                    </a:ext>
                  </a:extLst>
                </p:cNvPr>
                <p:cNvSpPr/>
                <p:nvPr/>
              </p:nvSpPr>
              <p:spPr>
                <a:xfrm>
                  <a:off x="7111487" y="4356101"/>
                  <a:ext cx="784417" cy="156883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32" name="TextBox 74">
              <a:extLst>
                <a:ext uri="{FF2B5EF4-FFF2-40B4-BE49-F238E27FC236}">
                  <a16:creationId xmlns:a16="http://schemas.microsoft.com/office/drawing/2014/main" id="{A59BEADA-0B08-4E28-16A1-7D4ADA06CE22}"/>
                </a:ext>
              </a:extLst>
            </p:cNvPr>
            <p:cNvSpPr txBox="1"/>
            <p:nvPr/>
          </p:nvSpPr>
          <p:spPr>
            <a:xfrm>
              <a:off x="7039423" y="4786703"/>
              <a:ext cx="1665982" cy="70403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/>
                <a:buChar char="•"/>
              </a:pPr>
              <a:r>
                <a:rPr lang="en-US" sz="1100">
                  <a:solidFill>
                    <a:schemeClr val="bg1"/>
                  </a:solidFill>
                  <a:latin typeface="Segoe UI" panose="020B0502040204020203" pitchFamily="34" charset="0"/>
                  <a:ea typeface="+mn-lt"/>
                  <a:cs typeface="Segoe UI" panose="020B0502040204020203" pitchFamily="34" charset="0"/>
                </a:rPr>
                <a:t>Foster collaboration between your pricing team and data scientists or ML experts to align pricing strategies with business objectives</a:t>
              </a:r>
              <a:endParaRPr lang="en-US" sz="1100">
                <a:solidFill>
                  <a:schemeClr val="bg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FFB918-8EB6-BAF6-6C62-602CD01F6BC8}"/>
              </a:ext>
            </a:extLst>
          </p:cNvPr>
          <p:cNvGrpSpPr/>
          <p:nvPr/>
        </p:nvGrpSpPr>
        <p:grpSpPr>
          <a:xfrm>
            <a:off x="9079720" y="3602953"/>
            <a:ext cx="2221309" cy="1914014"/>
            <a:chOff x="9117853" y="4444589"/>
            <a:chExt cx="1665982" cy="14355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CD3C4BB-81EB-4910-584C-99334D7B8C9B}"/>
                </a:ext>
              </a:extLst>
            </p:cNvPr>
            <p:cNvGrpSpPr/>
            <p:nvPr/>
          </p:nvGrpSpPr>
          <p:grpSpPr>
            <a:xfrm flipV="1">
              <a:off x="9178953" y="4444589"/>
              <a:ext cx="1540213" cy="1435510"/>
              <a:chOff x="9178953" y="4356101"/>
              <a:chExt cx="1540213" cy="1435511"/>
            </a:xfrm>
          </p:grpSpPr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64B8F12F-4B0E-DCAC-B6B6-4B62065C0FD2}"/>
                  </a:ext>
                </a:extLst>
              </p:cNvPr>
              <p:cNvSpPr/>
              <p:nvPr/>
            </p:nvSpPr>
            <p:spPr>
              <a:xfrm flipV="1">
                <a:off x="9758559" y="5602612"/>
                <a:ext cx="381000" cy="189000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8460030-2907-2E26-99D4-8B92017FE2F9}"/>
                  </a:ext>
                </a:extLst>
              </p:cNvPr>
              <p:cNvGrpSpPr/>
              <p:nvPr/>
            </p:nvGrpSpPr>
            <p:grpSpPr>
              <a:xfrm>
                <a:off x="9178953" y="4356101"/>
                <a:ext cx="1540213" cy="1327508"/>
                <a:chOff x="9178953" y="4356101"/>
                <a:chExt cx="784417" cy="1675617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F7BCCCF-A5BE-48FF-1CA5-0C6045D2FFB1}"/>
                    </a:ext>
                  </a:extLst>
                </p:cNvPr>
                <p:cNvSpPr/>
                <p:nvPr/>
              </p:nvSpPr>
              <p:spPr>
                <a:xfrm>
                  <a:off x="9178953" y="4462883"/>
                  <a:ext cx="784417" cy="156883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3CCAD4B-9737-9613-1E47-05DE30D8EDC1}"/>
                    </a:ext>
                  </a:extLst>
                </p:cNvPr>
                <p:cNvSpPr/>
                <p:nvPr/>
              </p:nvSpPr>
              <p:spPr>
                <a:xfrm>
                  <a:off x="9178953" y="4356101"/>
                  <a:ext cx="784417" cy="156883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6" name="TextBox 81">
              <a:extLst>
                <a:ext uri="{FF2B5EF4-FFF2-40B4-BE49-F238E27FC236}">
                  <a16:creationId xmlns:a16="http://schemas.microsoft.com/office/drawing/2014/main" id="{276938E6-38F8-B117-A6A6-40FB6E459111}"/>
                </a:ext>
              </a:extLst>
            </p:cNvPr>
            <p:cNvSpPr txBox="1"/>
            <p:nvPr/>
          </p:nvSpPr>
          <p:spPr>
            <a:xfrm>
              <a:off x="9117853" y="4929578"/>
              <a:ext cx="1665982" cy="4501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/>
                <a:buChar char="•"/>
              </a:pPr>
              <a:r>
                <a:rPr lang="en-US" sz="1100">
                  <a:solidFill>
                    <a:schemeClr val="bg1"/>
                  </a:solidFill>
                  <a:latin typeface="Segoe UI" panose="020B0502040204020203" pitchFamily="34" charset="0"/>
                  <a:ea typeface="+mn-lt"/>
                  <a:cs typeface="Segoe UI" panose="020B0502040204020203" pitchFamily="34" charset="0"/>
                </a:rPr>
                <a:t>Having clear guidelines and workflows ensures consistency and efficiency</a:t>
              </a:r>
            </a:p>
          </p:txBody>
        </p:sp>
      </p:grpSp>
      <p:sp>
        <p:nvSpPr>
          <p:cNvPr id="16" name="TextBox 53">
            <a:extLst>
              <a:ext uri="{FF2B5EF4-FFF2-40B4-BE49-F238E27FC236}">
                <a16:creationId xmlns:a16="http://schemas.microsoft.com/office/drawing/2014/main" id="{611C166C-B1D6-AC8E-807C-76916D893CDB}"/>
              </a:ext>
            </a:extLst>
          </p:cNvPr>
          <p:cNvSpPr txBox="1"/>
          <p:nvPr/>
        </p:nvSpPr>
        <p:spPr>
          <a:xfrm>
            <a:off x="919947" y="1716413"/>
            <a:ext cx="1896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ea typeface="+mj-lt"/>
                <a:cs typeface="Segoe UI" panose="020B0502040204020203" pitchFamily="34" charset="0"/>
              </a:rPr>
              <a:t>Improved UI portal with mandatory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ea typeface="+mj-lt"/>
                <a:cs typeface="Segoe UI" panose="020B0502040204020203" pitchFamily="34" charset="0"/>
              </a:rPr>
              <a:t>Training Workshop for Sellers</a:t>
            </a:r>
          </a:p>
        </p:txBody>
      </p:sp>
      <p:sp>
        <p:nvSpPr>
          <p:cNvPr id="17" name="TextBox 53">
            <a:extLst>
              <a:ext uri="{FF2B5EF4-FFF2-40B4-BE49-F238E27FC236}">
                <a16:creationId xmlns:a16="http://schemas.microsoft.com/office/drawing/2014/main" id="{3957880F-943F-758F-427C-761DD2AB6301}"/>
              </a:ext>
            </a:extLst>
          </p:cNvPr>
          <p:cNvSpPr txBox="1"/>
          <p:nvPr/>
        </p:nvSpPr>
        <p:spPr>
          <a:xfrm>
            <a:off x="2912936" y="1639661"/>
            <a:ext cx="21762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Preset review guidelines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Delegate review authority to an alternate hierarchical role, such as a team lead, in the absence of the manager</a:t>
            </a:r>
          </a:p>
        </p:txBody>
      </p:sp>
      <p:sp>
        <p:nvSpPr>
          <p:cNvPr id="18" name="TextBox 53">
            <a:extLst>
              <a:ext uri="{FF2B5EF4-FFF2-40B4-BE49-F238E27FC236}">
                <a16:creationId xmlns:a16="http://schemas.microsoft.com/office/drawing/2014/main" id="{DEEFA699-DCC3-2369-88FD-2D7006AB5207}"/>
              </a:ext>
            </a:extLst>
          </p:cNvPr>
          <p:cNvSpPr txBox="1"/>
          <p:nvPr/>
        </p:nvSpPr>
        <p:spPr>
          <a:xfrm>
            <a:off x="4954840" y="1793357"/>
            <a:ext cx="222130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ea typeface="+mj-lt"/>
                <a:cs typeface="Segoe UI" panose="020B0502040204020203" pitchFamily="34" charset="0"/>
              </a:rPr>
              <a:t>Upskill resources in Product design team to ensure less error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ea typeface="+mj-lt"/>
                <a:cs typeface="Segoe UI" panose="020B0502040204020203" pitchFamily="34" charset="0"/>
              </a:rPr>
              <a:t>Final Design to pass through QC checklist</a:t>
            </a:r>
            <a:endParaRPr lang="en-US" sz="11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53">
            <a:extLst>
              <a:ext uri="{FF2B5EF4-FFF2-40B4-BE49-F238E27FC236}">
                <a16:creationId xmlns:a16="http://schemas.microsoft.com/office/drawing/2014/main" id="{DC220EB3-190A-6841-C616-E564BF8525AE}"/>
              </a:ext>
            </a:extLst>
          </p:cNvPr>
          <p:cNvSpPr txBox="1"/>
          <p:nvPr/>
        </p:nvSpPr>
        <p:spPr>
          <a:xfrm>
            <a:off x="6998783" y="1742221"/>
            <a:ext cx="222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Increase efficiency of the pricing team using Automation/ML approach to streamline the process</a:t>
            </a:r>
          </a:p>
        </p:txBody>
      </p:sp>
      <p:sp>
        <p:nvSpPr>
          <p:cNvPr id="56" name="TextBox 53">
            <a:extLst>
              <a:ext uri="{FF2B5EF4-FFF2-40B4-BE49-F238E27FC236}">
                <a16:creationId xmlns:a16="http://schemas.microsoft.com/office/drawing/2014/main" id="{0F80B25F-5DBC-BDDB-40DB-C406A67762D2}"/>
              </a:ext>
            </a:extLst>
          </p:cNvPr>
          <p:cNvSpPr txBox="1"/>
          <p:nvPr/>
        </p:nvSpPr>
        <p:spPr>
          <a:xfrm>
            <a:off x="9090037" y="1742221"/>
            <a:ext cx="222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Upskilling BSS agents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Training Workshops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Hiring experienced resource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1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2084DC-30F0-D50C-1BF7-E10CF252B267}"/>
              </a:ext>
            </a:extLst>
          </p:cNvPr>
          <p:cNvSpPr txBox="1"/>
          <p:nvPr/>
        </p:nvSpPr>
        <p:spPr>
          <a:xfrm rot="16200000">
            <a:off x="-214067" y="2089175"/>
            <a:ext cx="1770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>
                <a:latin typeface="Segoe UI" panose="020B0502040204020203" pitchFamily="34" charset="0"/>
                <a:cs typeface="Segoe UI" panose="020B0502040204020203" pitchFamily="34" charset="0"/>
              </a:rPr>
              <a:t>Recommendation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4A5945-8743-6701-6B2C-76CE9ABAF861}"/>
              </a:ext>
            </a:extLst>
          </p:cNvPr>
          <p:cNvSpPr txBox="1"/>
          <p:nvPr/>
        </p:nvSpPr>
        <p:spPr>
          <a:xfrm rot="16200000">
            <a:off x="-192384" y="4477731"/>
            <a:ext cx="1805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>
                <a:latin typeface="Segoe UI" panose="020B0502040204020203" pitchFamily="34" charset="0"/>
                <a:cs typeface="Segoe UI" panose="020B0502040204020203" pitchFamily="34" charset="0"/>
              </a:rPr>
              <a:t>Control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1A9842-22F8-BB5A-FAF4-9477BB47CC43}"/>
              </a:ext>
            </a:extLst>
          </p:cNvPr>
          <p:cNvCxnSpPr/>
          <p:nvPr/>
        </p:nvCxnSpPr>
        <p:spPr>
          <a:xfrm>
            <a:off x="214981" y="1124198"/>
            <a:ext cx="11642722" cy="26942"/>
          </a:xfrm>
          <a:prstGeom prst="line">
            <a:avLst/>
          </a:prstGeom>
          <a:ln w="9525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E5D1832C-6818-8FE9-FE24-1EB02D1A3692}"/>
              </a:ext>
            </a:extLst>
          </p:cNvPr>
          <p:cNvSpPr/>
          <p:nvPr/>
        </p:nvSpPr>
        <p:spPr>
          <a:xfrm>
            <a:off x="4129190" y="979594"/>
            <a:ext cx="3927987" cy="23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/>
                </a:solidFill>
              </a:rPr>
              <a:t>Phase 1 : Improving Efficiency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656036-5346-AB8C-C58C-D1901AF54E63}"/>
              </a:ext>
            </a:extLst>
          </p:cNvPr>
          <p:cNvCxnSpPr/>
          <p:nvPr/>
        </p:nvCxnSpPr>
        <p:spPr>
          <a:xfrm>
            <a:off x="200233" y="5887944"/>
            <a:ext cx="11642722" cy="26942"/>
          </a:xfrm>
          <a:prstGeom prst="line">
            <a:avLst/>
          </a:prstGeom>
          <a:ln w="9525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D135B075-0FCF-AD5F-2689-E73076B27E58}"/>
              </a:ext>
            </a:extLst>
          </p:cNvPr>
          <p:cNvSpPr/>
          <p:nvPr/>
        </p:nvSpPr>
        <p:spPr>
          <a:xfrm>
            <a:off x="4114442" y="5763004"/>
            <a:ext cx="3927987" cy="23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/>
                </a:solidFill>
              </a:rPr>
              <a:t>Phase 2 : Improving Effectiveness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474344-1A68-984F-68AD-EEFC4CB710AC}"/>
              </a:ext>
            </a:extLst>
          </p:cNvPr>
          <p:cNvSpPr/>
          <p:nvPr/>
        </p:nvSpPr>
        <p:spPr>
          <a:xfrm>
            <a:off x="1316211" y="5195226"/>
            <a:ext cx="9478297" cy="209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>
                <a:solidFill>
                  <a:srgbClr val="37415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Define and track KPIs related each stage for holistic evaluation on efficiency</a:t>
            </a:r>
            <a:endParaRPr lang="en-IN" sz="11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6781BC-13B5-6244-5981-AF52813C2749}"/>
              </a:ext>
            </a:extLst>
          </p:cNvPr>
          <p:cNvSpPr/>
          <p:nvPr/>
        </p:nvSpPr>
        <p:spPr>
          <a:xfrm>
            <a:off x="1282445" y="6243129"/>
            <a:ext cx="9478297" cy="209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>
                <a:solidFill>
                  <a:srgbClr val="37415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Shifting Focus from quantity to improving the quality of the proposal, thus ensuring more conversions/wins</a:t>
            </a:r>
            <a:endParaRPr lang="en-IN" sz="11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39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81E4D40-6360-8019-AB32-3EA0917861E9}"/>
              </a:ext>
            </a:extLst>
          </p:cNvPr>
          <p:cNvSpPr/>
          <p:nvPr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rgbClr val="0644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24FBD-2487-BF45-1740-8DAEE1783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8826"/>
            <a:ext cx="6238240" cy="1840348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500" b="1">
                <a:solidFill>
                  <a:srgbClr val="0644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  <p:pic>
        <p:nvPicPr>
          <p:cNvPr id="3074" name="Picture 2" descr="Free six sigma - Vector Art">
            <a:extLst>
              <a:ext uri="{FF2B5EF4-FFF2-40B4-BE49-F238E27FC236}">
                <a16:creationId xmlns:a16="http://schemas.microsoft.com/office/drawing/2014/main" id="{9F0AF68D-1D47-3F92-24AE-746414581D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6"/>
          <a:stretch/>
        </p:blipFill>
        <p:spPr bwMode="auto">
          <a:xfrm>
            <a:off x="139700" y="101919"/>
            <a:ext cx="1143000" cy="113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aboratory Services | Gentech Diagnostics">
            <a:extLst>
              <a:ext uri="{FF2B5EF4-FFF2-40B4-BE49-F238E27FC236}">
                <a16:creationId xmlns:a16="http://schemas.microsoft.com/office/drawing/2014/main" id="{B89F8D8D-9FE2-2074-69E7-0AE6B49AF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861187"/>
            <a:ext cx="5496235" cy="108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533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1430-9BBE-D3EA-3E50-089BC68D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01281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020107"/>
              </p:ext>
            </p:extLst>
          </p:nvPr>
        </p:nvGraphicFramePr>
        <p:xfrm>
          <a:off x="1377389" y="467444"/>
          <a:ext cx="9243052" cy="3808032"/>
        </p:xfrm>
        <a:graphic>
          <a:graphicData uri="http://schemas.openxmlformats.org/drawingml/2006/table">
            <a:tbl>
              <a:tblPr/>
              <a:tblGrid>
                <a:gridCol w="4441341">
                  <a:extLst>
                    <a:ext uri="{9D8B030D-6E8A-4147-A177-3AD203B41FA5}">
                      <a16:colId xmlns:a16="http://schemas.microsoft.com/office/drawing/2014/main" val="3764029172"/>
                    </a:ext>
                  </a:extLst>
                </a:gridCol>
                <a:gridCol w="2127919">
                  <a:extLst>
                    <a:ext uri="{9D8B030D-6E8A-4147-A177-3AD203B41FA5}">
                      <a16:colId xmlns:a16="http://schemas.microsoft.com/office/drawing/2014/main" val="3815431520"/>
                    </a:ext>
                  </a:extLst>
                </a:gridCol>
                <a:gridCol w="2673792">
                  <a:extLst>
                    <a:ext uri="{9D8B030D-6E8A-4147-A177-3AD203B41FA5}">
                      <a16:colId xmlns:a16="http://schemas.microsoft.com/office/drawing/2014/main" val="2213948541"/>
                    </a:ext>
                  </a:extLst>
                </a:gridCol>
              </a:tblGrid>
              <a:tr h="381000">
                <a:tc gridSpan="3"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23018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45878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684213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91440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3716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18288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2860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27432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egoe UI"/>
                          <a:cs typeface="Segoe UI"/>
                        </a:rPr>
                        <a:t>Title of Project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24716"/>
                  </a:ext>
                </a:extLst>
              </a:tr>
              <a:tr h="952500">
                <a:tc gridSpan="2"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23018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45878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684213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91440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3716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18288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2860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27432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IE" altLang="en-US" sz="1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Business Problem:</a:t>
                      </a:r>
                      <a:r>
                        <a:rPr lang="en-IE" altLang="en-US" sz="1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 </a:t>
                      </a:r>
                      <a:r>
                        <a:rPr lang="en-IE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 </a:t>
                      </a:r>
                      <a:endParaRPr kumimoji="0" lang="en-IE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23018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45878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684213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91440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3716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18288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2860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27432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Executive Sponsor: </a:t>
                      </a:r>
                      <a:r>
                        <a:rPr kumimoji="0" lang="en-IE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Elliot Smith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IE" altLang="en-US" sz="12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Black Belt Champion: </a:t>
                      </a:r>
                      <a:r>
                        <a:rPr kumimoji="0" lang="en-IE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Jeff Hugh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077606"/>
                  </a:ext>
                </a:extLst>
              </a:tr>
              <a:tr h="1044575">
                <a:tc gridSpan="2">
                  <a:txBody>
                    <a:bodyPr/>
                    <a:lstStyle>
                      <a:lvl1pPr marL="304800" indent="-30480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96888" indent="-26670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87388" indent="-22860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874713" indent="-19050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085850" indent="-17145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543050" indent="-17145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000250" indent="-17145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457450" indent="-17145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2914650" indent="-17145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04800" marR="0" lvl="0" indent="-304800" algn="l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Objective and Scope</a:t>
                      </a:r>
                      <a:r>
                        <a:rPr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  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304800" marR="0" lvl="0" indent="-304800" algn="l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Objective</a:t>
                      </a: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:</a:t>
                      </a:r>
                      <a:r>
                        <a:rPr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 </a:t>
                      </a: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/>
                        <a:cs typeface="Segoe UI"/>
                      </a:endParaRPr>
                    </a:p>
                    <a:p>
                      <a:pPr marL="171450" indent="-171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889FB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00" i="0" dirty="0">
                          <a:effectLst/>
                          <a:latin typeface="Segoe UI"/>
                          <a:cs typeface="Segoe UI"/>
                        </a:rPr>
                        <a:t>Need to understand the existing bottlenecks and inefficiencies within the process</a:t>
                      </a:r>
                    </a:p>
                    <a:p>
                      <a:pPr marL="171450" indent="-171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889FB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00" i="0" dirty="0">
                          <a:solidFill>
                            <a:srgbClr val="374151"/>
                          </a:solidFill>
                          <a:effectLst/>
                          <a:latin typeface="Segoe UI"/>
                          <a:cs typeface="Segoe UI"/>
                        </a:rPr>
                        <a:t>Reduction of approximately 20% in the overall cycle time.</a:t>
                      </a:r>
                    </a:p>
                    <a:p>
                      <a:pPr marL="304800" marR="0" lvl="0" indent="-304800" algn="l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Sc</a:t>
                      </a:r>
                      <a:r>
                        <a:rPr kumimoji="0" lang="en-US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ope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:</a:t>
                      </a:r>
                      <a:r>
                        <a:rPr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 </a:t>
                      </a: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/>
                        <a:cs typeface="Segoe UI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Optimize the proposal creation process for efficiency, with a lesser balance on proposal quantity and quality.</a:t>
                      </a:r>
                      <a:endParaRPr kumimoji="0" lang="en-US" altLang="en-US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egoe UI"/>
                        <a:cs typeface="Segoe U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23018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45878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684213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91440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3716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18288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2860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27432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Steering Committee:</a:t>
                      </a: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lang="en-IE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Elliot Smith (CEO, Gentech)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IE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</a:rPr>
                        <a:t>Grace Monroe (VP of Supply Chain Operations)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IE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</a:rPr>
                        <a:t>Jeff Hugh (Lean Six Sigma Black Belt)</a:t>
                      </a:r>
                      <a:r>
                        <a:rPr lang="en-IE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D1D5DB"/>
                          </a:solidFill>
                          <a:effectLst/>
                          <a:latin typeface="Segoe UI"/>
                        </a:rPr>
                        <a:t> </a:t>
                      </a:r>
                      <a:endParaRPr lang="en-IE" sz="1200" b="0">
                        <a:solidFill>
                          <a:schemeClr val="tx1"/>
                        </a:solidFill>
                        <a:latin typeface="Segoe UI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IE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</a:rPr>
                        <a:t>Sales Team Representatives</a:t>
                      </a:r>
                      <a:endParaRPr lang="en-IE" sz="1200" b="0" dirty="0">
                        <a:solidFill>
                          <a:schemeClr val="tx1"/>
                        </a:solidFill>
                        <a:latin typeface="Segoe U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856546"/>
                  </a:ext>
                </a:extLst>
              </a:tr>
              <a:tr h="1047750">
                <a:tc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23018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45878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684213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91440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3716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18288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2860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27432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05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Process Owner</a:t>
                      </a: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:</a:t>
                      </a:r>
                      <a:r>
                        <a:rPr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 </a:t>
                      </a:r>
                      <a:endParaRPr kumimoji="0" lang="en-US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Grace Monroe, VP of Supply Chain Operations</a:t>
                      </a:r>
                      <a:r>
                        <a:rPr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 </a:t>
                      </a:r>
                      <a:endParaRPr kumimoji="0" lang="en-US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/>
                        <a:cs typeface="Segoe UI"/>
                      </a:endParaRPr>
                    </a:p>
                    <a:p>
                      <a:pPr marL="0" marR="0" lvl="0" indent="0" algn="l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05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Black Belt</a:t>
                      </a: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:</a:t>
                      </a:r>
                      <a:r>
                        <a:rPr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 </a:t>
                      </a:r>
                    </a:p>
                    <a:p>
                      <a:pPr marL="0" marR="0" lvl="0" indent="0" algn="l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 </a:t>
                      </a: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Jeff Hugh</a:t>
                      </a:r>
                      <a:r>
                        <a:rPr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 </a:t>
                      </a:r>
                      <a:endParaRPr kumimoji="0" lang="en-US" altLang="en-US" sz="105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23018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45878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684213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91440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3716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18288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2860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27432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5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Investment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Internal Budget &amp; Funds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5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RISKS:</a:t>
                      </a:r>
                    </a:p>
                    <a:p>
                      <a:pPr marL="0" marR="0" lvl="0" indent="0" algn="l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Scope Creep</a:t>
                      </a:r>
                    </a:p>
                    <a:p>
                      <a:pPr marL="0" marR="0" lvl="0" indent="0" algn="l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Vendor Risks</a:t>
                      </a:r>
                      <a:endParaRPr kumimoji="0" lang="en-US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23018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45878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684213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91440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3716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18288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2860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27432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IE" altLang="en-US" sz="1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Team Members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Bid Support Team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Pricing Team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/>
                          <a:cs typeface="Segoe UI"/>
                        </a:rPr>
                        <a:t>Product Design Team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IE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049444"/>
                  </a:ext>
                </a:extLst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957543"/>
              </p:ext>
            </p:extLst>
          </p:nvPr>
        </p:nvGraphicFramePr>
        <p:xfrm>
          <a:off x="1377389" y="4275476"/>
          <a:ext cx="9243052" cy="2241224"/>
        </p:xfrm>
        <a:graphic>
          <a:graphicData uri="http://schemas.openxmlformats.org/drawingml/2006/table">
            <a:tbl>
              <a:tblPr/>
              <a:tblGrid>
                <a:gridCol w="858336">
                  <a:extLst>
                    <a:ext uri="{9D8B030D-6E8A-4147-A177-3AD203B41FA5}">
                      <a16:colId xmlns:a16="http://schemas.microsoft.com/office/drawing/2014/main" val="3094618922"/>
                    </a:ext>
                  </a:extLst>
                </a:gridCol>
                <a:gridCol w="1048854">
                  <a:extLst>
                    <a:ext uri="{9D8B030D-6E8A-4147-A177-3AD203B41FA5}">
                      <a16:colId xmlns:a16="http://schemas.microsoft.com/office/drawing/2014/main" val="1025698031"/>
                    </a:ext>
                  </a:extLst>
                </a:gridCol>
                <a:gridCol w="4751666">
                  <a:extLst>
                    <a:ext uri="{9D8B030D-6E8A-4147-A177-3AD203B41FA5}">
                      <a16:colId xmlns:a16="http://schemas.microsoft.com/office/drawing/2014/main" val="2422100845"/>
                    </a:ext>
                  </a:extLst>
                </a:gridCol>
                <a:gridCol w="893261">
                  <a:extLst>
                    <a:ext uri="{9D8B030D-6E8A-4147-A177-3AD203B41FA5}">
                      <a16:colId xmlns:a16="http://schemas.microsoft.com/office/drawing/2014/main" val="3610729797"/>
                    </a:ext>
                  </a:extLst>
                </a:gridCol>
                <a:gridCol w="1690935">
                  <a:extLst>
                    <a:ext uri="{9D8B030D-6E8A-4147-A177-3AD203B41FA5}">
                      <a16:colId xmlns:a16="http://schemas.microsoft.com/office/drawing/2014/main" val="667855884"/>
                    </a:ext>
                  </a:extLst>
                </a:gridCol>
              </a:tblGrid>
              <a:tr h="308345">
                <a:tc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513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DMAIC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513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/ End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513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Operational Metric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513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513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135190"/>
                  </a:ext>
                </a:extLst>
              </a:tr>
              <a:tr h="326798">
                <a:tc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513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513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1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04800" indent="-30480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93738" indent="-22860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04800" marR="0" lvl="0" indent="-30480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513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 days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513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Reducing Average proposal time to &lt;25 days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120897"/>
                  </a:ext>
                </a:extLst>
              </a:tr>
              <a:tr h="326798">
                <a:tc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513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Measure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513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2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39812"/>
                  </a:ext>
                </a:extLst>
              </a:tr>
              <a:tr h="284586">
                <a:tc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513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Analyze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513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3 to Week 8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513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Benefits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513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Projected Savings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290412"/>
                  </a:ext>
                </a:extLst>
              </a:tr>
              <a:tr h="325436">
                <a:tc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513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513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9 – Week 12 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513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7145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>
                          <a:solidFill>
                            <a:srgbClr val="37415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Realized substantial revenue</a:t>
                      </a:r>
                      <a:r>
                        <a:rPr lang="en-US" sz="1100" b="1" i="0">
                          <a:solidFill>
                            <a:srgbClr val="37415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of $830 M/year </a:t>
                      </a:r>
                      <a:r>
                        <a:rPr lang="en-US" sz="1100" b="0" i="0">
                          <a:solidFill>
                            <a:srgbClr val="37415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through Six Sigma methodologies.</a:t>
                      </a: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>
                          <a:solidFill>
                            <a:srgbClr val="37415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Aiming for a targeted reduction of </a:t>
                      </a:r>
                      <a:r>
                        <a:rPr lang="en-US" sz="1100" b="1" i="0">
                          <a:solidFill>
                            <a:srgbClr val="37415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approximately 15% in the overall cycle time.</a:t>
                      </a: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>
                          <a:solidFill>
                            <a:srgbClr val="37415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Enhanced efficiency and competitiveness within Gen-Tech's supply chain operations.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513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$ 830M/year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473758"/>
                  </a:ext>
                </a:extLst>
              </a:tr>
              <a:tr h="398881">
                <a:tc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513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513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Font typeface="Times New Roman" panose="02020603050405020304" pitchFamily="18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73C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10– Week 12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48429"/>
                  </a:ext>
                </a:extLst>
              </a:tr>
            </a:tbl>
          </a:graphicData>
        </a:graphic>
      </p:graphicFrame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1406885" y="1020104"/>
            <a:ext cx="6579202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45720" rIns="45720">
            <a:spAutoFit/>
          </a:bodyPr>
          <a:lstStyle>
            <a:lvl1pPr marL="225425" indent="-225425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39825" indent="-4508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97025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4225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511425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968625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425825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883025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340225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52388" lvl="1" indent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0" i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Gen-Tech is losing multiple bids to competitors, </a:t>
            </a:r>
            <a:r>
              <a:rPr lang="en-US" sz="1200" i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primarily due to its extended cycle time in the proposal creation process. </a:t>
            </a:r>
            <a:r>
              <a:rPr lang="en-US" sz="1200" b="1">
                <a:latin typeface="Segoe UI" panose="020B0502040204020203" pitchFamily="34" charset="0"/>
                <a:cs typeface="Segoe UI" panose="020B0502040204020203" pitchFamily="34" charset="0"/>
              </a:rPr>
              <a:t>~</a:t>
            </a:r>
            <a:r>
              <a:rPr lang="en-US" sz="1200" b="1" i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28% </a:t>
            </a:r>
            <a:r>
              <a:rPr lang="en-US" sz="1200" i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of the proposals took more than the upper limit of 35 days causing a potential </a:t>
            </a:r>
            <a:r>
              <a:rPr lang="en-US" sz="1200" b="1" i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loss of $2.5 B </a:t>
            </a:r>
            <a:r>
              <a:rPr lang="en-US" sz="1200" i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from 2018 to 2020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2388" lvl="1" indent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200" b="1"/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3310798" y="4677304"/>
            <a:ext cx="4535083" cy="397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45720" rIns="45720">
            <a:spAutoFit/>
          </a:bodyPr>
          <a:lstStyle>
            <a:lvl1pPr marL="165100" indent="-1651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39825" indent="-4508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97025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4225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511425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968625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425825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883025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340225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100">
                <a:solidFill>
                  <a:srgbClr val="000000"/>
                </a:solidFill>
              </a:rPr>
              <a:t>Average Duration/Bid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100" b="1">
                <a:solidFill>
                  <a:srgbClr val="000000"/>
                </a:solidFill>
              </a:rPr>
              <a:t>Defect: Proposal with total Duration &gt;35 days</a:t>
            </a:r>
          </a:p>
        </p:txBody>
      </p:sp>
    </p:spTree>
    <p:extLst>
      <p:ext uri="{BB962C8B-B14F-4D97-AF65-F5344CB8AC3E}">
        <p14:creationId xmlns:p14="http://schemas.microsoft.com/office/powerpoint/2010/main" val="234617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entech - Crunchbase Company Profile &amp; Funding">
            <a:extLst>
              <a:ext uri="{FF2B5EF4-FFF2-40B4-BE49-F238E27FC236}">
                <a16:creationId xmlns:a16="http://schemas.microsoft.com/office/drawing/2014/main" id="{A9BD184D-9EFF-63A0-4840-60FFA376D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599" y="0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34F040-9970-F8FF-2A87-EF82AEFA3504}"/>
              </a:ext>
            </a:extLst>
          </p:cNvPr>
          <p:cNvSpPr txBox="1"/>
          <p:nvPr/>
        </p:nvSpPr>
        <p:spPr>
          <a:xfrm>
            <a:off x="993058" y="1248697"/>
            <a:ext cx="68039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b="1">
                <a:solidFill>
                  <a:srgbClr val="0644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E0F22-9BDB-394B-D361-B926AB595ADC}"/>
              </a:ext>
            </a:extLst>
          </p:cNvPr>
          <p:cNvSpPr txBox="1"/>
          <p:nvPr/>
        </p:nvSpPr>
        <p:spPr>
          <a:xfrm>
            <a:off x="993058" y="2016650"/>
            <a:ext cx="6803923" cy="2804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Define: </a:t>
            </a: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Problem Definition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Measure: </a:t>
            </a: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Process map &amp; Baseline Metrics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Analyse: </a:t>
            </a: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Exploratory Data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Improve: </a:t>
            </a: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Recommendation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Control: </a:t>
            </a: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Implementation Plan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41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86FDF4-EA36-B07C-DA1A-4DF077FBCEBB}"/>
              </a:ext>
            </a:extLst>
          </p:cNvPr>
          <p:cNvSpPr/>
          <p:nvPr/>
        </p:nvSpPr>
        <p:spPr>
          <a:xfrm>
            <a:off x="481782" y="1740310"/>
            <a:ext cx="43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EA8B7B-EF92-1C5C-58F4-EB0BE65872CC}"/>
              </a:ext>
            </a:extLst>
          </p:cNvPr>
          <p:cNvSpPr/>
          <p:nvPr/>
        </p:nvSpPr>
        <p:spPr>
          <a:xfrm>
            <a:off x="7329258" y="1760405"/>
            <a:ext cx="43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9A93A-09D9-4886-D1FB-16F13679852D}"/>
              </a:ext>
            </a:extLst>
          </p:cNvPr>
          <p:cNvSpPr/>
          <p:nvPr/>
        </p:nvSpPr>
        <p:spPr>
          <a:xfrm>
            <a:off x="493434" y="1051592"/>
            <a:ext cx="4296696" cy="551067"/>
          </a:xfrm>
          <a:prstGeom prst="rect">
            <a:avLst/>
          </a:prstGeom>
          <a:solidFill>
            <a:srgbClr val="06446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>
                <a:latin typeface="Segoe UI" panose="020B0502040204020203" pitchFamily="34" charset="0"/>
                <a:cs typeface="Segoe UI" panose="020B0502040204020203" pitchFamily="34" charset="0"/>
              </a:rPr>
              <a:t>Current State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F8B20-BECF-1594-19EB-209F3097DCB4}"/>
              </a:ext>
            </a:extLst>
          </p:cNvPr>
          <p:cNvSpPr/>
          <p:nvPr/>
        </p:nvSpPr>
        <p:spPr>
          <a:xfrm>
            <a:off x="7329258" y="1051592"/>
            <a:ext cx="4296696" cy="551067"/>
          </a:xfrm>
          <a:prstGeom prst="rect">
            <a:avLst/>
          </a:prstGeom>
          <a:solidFill>
            <a:srgbClr val="06446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>
                <a:latin typeface="Segoe UI" panose="020B0502040204020203" pitchFamily="34" charset="0"/>
                <a:cs typeface="Segoe UI" panose="020B0502040204020203" pitchFamily="34" charset="0"/>
              </a:rPr>
              <a:t>Desired Future State</a:t>
            </a:r>
          </a:p>
        </p:txBody>
      </p:sp>
      <p:pic>
        <p:nvPicPr>
          <p:cNvPr id="14" name="Graphic 13" descr="Bridge scene outline">
            <a:hlinkClick r:id="rId2" action="ppaction://hlinksldjump"/>
            <a:extLst>
              <a:ext uri="{FF2B5EF4-FFF2-40B4-BE49-F238E27FC236}">
                <a16:creationId xmlns:a16="http://schemas.microsoft.com/office/drawing/2014/main" id="{7D9D7847-50B6-DB9C-C573-F8824FBCA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2742" y="2466005"/>
            <a:ext cx="2295833" cy="9144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785916-9C90-F128-93A5-ED2E29F4F5E0}"/>
              </a:ext>
            </a:extLst>
          </p:cNvPr>
          <p:cNvCxnSpPr/>
          <p:nvPr/>
        </p:nvCxnSpPr>
        <p:spPr>
          <a:xfrm>
            <a:off x="0" y="894737"/>
            <a:ext cx="11460480" cy="0"/>
          </a:xfrm>
          <a:prstGeom prst="line">
            <a:avLst/>
          </a:prstGeom>
          <a:ln w="28575">
            <a:solidFill>
              <a:srgbClr val="064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entech - Crunchbase Company Profile &amp; Funding">
            <a:extLst>
              <a:ext uri="{FF2B5EF4-FFF2-40B4-BE49-F238E27FC236}">
                <a16:creationId xmlns:a16="http://schemas.microsoft.com/office/drawing/2014/main" id="{04E4DDB7-C4FD-6566-6FBA-2C9FEB939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599" y="0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1AF0B6-F360-6AFD-99BE-C25FFFD95C31}"/>
              </a:ext>
            </a:extLst>
          </p:cNvPr>
          <p:cNvSpPr txBox="1"/>
          <p:nvPr/>
        </p:nvSpPr>
        <p:spPr>
          <a:xfrm>
            <a:off x="542742" y="1931993"/>
            <a:ext cx="4208207" cy="28278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Gen-Tech is losing multiple bids to competitors, </a:t>
            </a:r>
            <a:r>
              <a:rPr lang="en-US" sz="12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primarily due to its extended cycle time in the proposal creation process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~</a:t>
            </a:r>
            <a:r>
              <a:rPr lang="en-US" sz="12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28% </a:t>
            </a:r>
            <a:r>
              <a:rPr lang="en-US" sz="12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of the proposals from 2018 to 2020 took more than 35* days causing a potential </a:t>
            </a:r>
            <a:r>
              <a:rPr lang="en-US" sz="12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loss of $2.5 B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supply chain operations team wants to </a:t>
            </a:r>
            <a:r>
              <a:rPr lang="en-US" sz="12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understand the existing bottlenecks and inefficiencies within the process </a:t>
            </a:r>
            <a:r>
              <a:rPr lang="en-US" sz="12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leveraging the Six Sigma approach to streamline operations, reduce cycle time, and regain </a:t>
            </a:r>
            <a:r>
              <a:rPr lang="en-US" sz="12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Gentech’s</a:t>
            </a:r>
            <a:r>
              <a:rPr lang="en-US" sz="12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competitive edge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D3FFC-EFF6-C778-1C11-9237C17696E3}"/>
              </a:ext>
            </a:extLst>
          </p:cNvPr>
          <p:cNvSpPr/>
          <p:nvPr/>
        </p:nvSpPr>
        <p:spPr>
          <a:xfrm>
            <a:off x="1936954" y="5257800"/>
            <a:ext cx="9202994" cy="1337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02BD73-6F63-99C0-AAC9-68F83FE7F3B0}"/>
              </a:ext>
            </a:extLst>
          </p:cNvPr>
          <p:cNvSpPr/>
          <p:nvPr/>
        </p:nvSpPr>
        <p:spPr>
          <a:xfrm>
            <a:off x="4994149" y="4546603"/>
            <a:ext cx="2207344" cy="551067"/>
          </a:xfrm>
          <a:prstGeom prst="rect">
            <a:avLst/>
          </a:prstGeom>
          <a:solidFill>
            <a:srgbClr val="06446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atin typeface="Segoe UI" panose="020B0502040204020203" pitchFamily="34" charset="0"/>
                <a:cs typeface="Segoe UI" panose="020B0502040204020203" pitchFamily="34" charset="0"/>
              </a:rPr>
              <a:t>         Key Questions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22F16-BE80-3B00-0624-AFDDC6C1DFDA}"/>
              </a:ext>
            </a:extLst>
          </p:cNvPr>
          <p:cNvSpPr txBox="1"/>
          <p:nvPr/>
        </p:nvSpPr>
        <p:spPr>
          <a:xfrm>
            <a:off x="7403689" y="2071342"/>
            <a:ext cx="4208207" cy="25508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Successful implementation of a comprehensive framework to identify and address root causes of delays in the proposal creation process.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7415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1200" b="1" i="0" dirty="0">
                <a:solidFill>
                  <a:srgbClr val="37415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pproximately </a:t>
            </a:r>
            <a:r>
              <a:rPr lang="en-US" sz="1200" b="1" dirty="0">
                <a:solidFill>
                  <a:srgbClr val="37415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1200" b="1" i="0" dirty="0">
                <a:solidFill>
                  <a:srgbClr val="37415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% reduction in the overall cycle time.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7415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treamlined </a:t>
            </a:r>
            <a:r>
              <a:rPr lang="en-US" sz="1200" dirty="0">
                <a:solidFill>
                  <a:srgbClr val="37415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proposal creation cycle and regained the </a:t>
            </a:r>
            <a:r>
              <a:rPr lang="en-US" sz="1200" dirty="0">
                <a:solidFill>
                  <a:srgbClr val="37415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company’s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competitive edge.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7415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otential generation of substantial revenue</a:t>
            </a:r>
            <a:r>
              <a:rPr lang="en-US" sz="1200" b="1" i="0" dirty="0">
                <a:solidFill>
                  <a:srgbClr val="37415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of $830 M/year 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through Six Sigma methodologies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919F33-B4E1-E1C2-C63F-92E06E40EF1F}"/>
              </a:ext>
            </a:extLst>
          </p:cNvPr>
          <p:cNvSpPr txBox="1"/>
          <p:nvPr/>
        </p:nvSpPr>
        <p:spPr>
          <a:xfrm>
            <a:off x="2303206" y="5401245"/>
            <a:ext cx="8836742" cy="11658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Which specific steps or stages in the proposal creation process are taking the most time, and why?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Are there recurring issues or patterns in proposal delays that can be identified and addressed?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What data and metrics should be collected to assess and measure the performance and efficiency of the proposal creation process?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34D73F43-C59D-C20D-309C-4D04DF1E8AFB}"/>
              </a:ext>
            </a:extLst>
          </p:cNvPr>
          <p:cNvSpPr/>
          <p:nvPr/>
        </p:nvSpPr>
        <p:spPr>
          <a:xfrm>
            <a:off x="11017536" y="6640891"/>
            <a:ext cx="1188720" cy="158627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Segoe UI" panose="020B0502040204020203" pitchFamily="34" charset="0"/>
                <a:cs typeface="Segoe UI" panose="020B0502040204020203" pitchFamily="34" charset="0"/>
              </a:rPr>
              <a:t>Define</a:t>
            </a:r>
          </a:p>
        </p:txBody>
      </p:sp>
      <p:pic>
        <p:nvPicPr>
          <p:cNvPr id="13" name="Picture 2" descr="Problem ">
            <a:extLst>
              <a:ext uri="{FF2B5EF4-FFF2-40B4-BE49-F238E27FC236}">
                <a16:creationId xmlns:a16="http://schemas.microsoft.com/office/drawing/2014/main" id="{0ACAA336-B35F-A770-6D61-132FC0B3F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42" y="1089099"/>
            <a:ext cx="505208" cy="50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blem solve ">
            <a:extLst>
              <a:ext uri="{FF2B5EF4-FFF2-40B4-BE49-F238E27FC236}">
                <a16:creationId xmlns:a16="http://schemas.microsoft.com/office/drawing/2014/main" id="{4448AE4F-878B-AEA0-ADAE-EAF0F3EB0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91" y="1092213"/>
            <a:ext cx="498981" cy="49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FF00A2-62C2-8C38-115C-F30BDEFCF48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5061189" y="4546604"/>
            <a:ext cx="551067" cy="551067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EB42D132-3F1B-AB54-EC1D-8D58A885E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2080"/>
            <a:ext cx="11277599" cy="647129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Gen-tech Proposal Cycle | </a:t>
            </a:r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Definition</a:t>
            </a:r>
            <a:endParaRPr lang="en-IN" sz="3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6F56A9-69D7-0DA7-1910-8921CDB21752}"/>
              </a:ext>
            </a:extLst>
          </p:cNvPr>
          <p:cNvSpPr txBox="1"/>
          <p:nvPr/>
        </p:nvSpPr>
        <p:spPr>
          <a:xfrm>
            <a:off x="144962" y="6640891"/>
            <a:ext cx="5191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>
                <a:latin typeface="Segoe Print" panose="02000600000000000000" pitchFamily="2" charset="0"/>
              </a:rPr>
              <a:t>*Proposal creation cycle, longer than 35 days is considered as defect</a:t>
            </a:r>
          </a:p>
        </p:txBody>
      </p:sp>
    </p:spTree>
    <p:extLst>
      <p:ext uri="{BB962C8B-B14F-4D97-AF65-F5344CB8AC3E}">
        <p14:creationId xmlns:p14="http://schemas.microsoft.com/office/powerpoint/2010/main" val="265743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29C712-59AE-04F8-9923-A9832C311BAB}"/>
              </a:ext>
            </a:extLst>
          </p:cNvPr>
          <p:cNvCxnSpPr/>
          <p:nvPr/>
        </p:nvCxnSpPr>
        <p:spPr>
          <a:xfrm>
            <a:off x="0" y="894737"/>
            <a:ext cx="114604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Gentech - Crunchbase Company Profile &amp; Funding">
            <a:extLst>
              <a:ext uri="{FF2B5EF4-FFF2-40B4-BE49-F238E27FC236}">
                <a16:creationId xmlns:a16="http://schemas.microsoft.com/office/drawing/2014/main" id="{3547ED8A-C6B5-73E3-56BE-9C5A04337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599" y="0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diagram of a flowchart&#10;&#10;Description automatically generated">
            <a:extLst>
              <a:ext uri="{FF2B5EF4-FFF2-40B4-BE49-F238E27FC236}">
                <a16:creationId xmlns:a16="http://schemas.microsoft.com/office/drawing/2014/main" id="{4F900021-DD53-4AFD-14A5-52F7BFF227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4"/>
          <a:stretch/>
        </p:blipFill>
        <p:spPr>
          <a:xfrm>
            <a:off x="35561" y="1116000"/>
            <a:ext cx="8833136" cy="56823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8CFC70-A38D-24B8-7CD3-2D06EDB9AA07}"/>
              </a:ext>
            </a:extLst>
          </p:cNvPr>
          <p:cNvSpPr/>
          <p:nvPr/>
        </p:nvSpPr>
        <p:spPr>
          <a:xfrm>
            <a:off x="8947356" y="1720651"/>
            <a:ext cx="3146323" cy="471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E4E73-8D4B-730B-BEFC-096CC58CA2B4}"/>
              </a:ext>
            </a:extLst>
          </p:cNvPr>
          <p:cNvSpPr/>
          <p:nvPr/>
        </p:nvSpPr>
        <p:spPr>
          <a:xfrm>
            <a:off x="8947357" y="1099555"/>
            <a:ext cx="3146322" cy="483673"/>
          </a:xfrm>
          <a:prstGeom prst="rect">
            <a:avLst/>
          </a:prstGeom>
          <a:solidFill>
            <a:srgbClr val="06446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9D1AE1-71C0-ED15-E87B-BAE3CD73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2080"/>
            <a:ext cx="11277599" cy="647129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Gen-tech Proposal Cycle | </a:t>
            </a:r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 Understanding</a:t>
            </a:r>
            <a:endParaRPr lang="en-IN" sz="3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EE41B5-4972-6F74-0521-ADBF61267CB5}"/>
              </a:ext>
            </a:extLst>
          </p:cNvPr>
          <p:cNvSpPr txBox="1"/>
          <p:nvPr/>
        </p:nvSpPr>
        <p:spPr>
          <a:xfrm>
            <a:off x="9109588" y="5614000"/>
            <a:ext cx="2821858" cy="3753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FAE8568-7459-AB93-C087-D3AD7BE9902C}"/>
              </a:ext>
            </a:extLst>
          </p:cNvPr>
          <p:cNvCxnSpPr/>
          <p:nvPr/>
        </p:nvCxnSpPr>
        <p:spPr>
          <a:xfrm>
            <a:off x="970038" y="891418"/>
            <a:ext cx="19353" cy="5540829"/>
          </a:xfrm>
          <a:prstGeom prst="straightConnector1">
            <a:avLst/>
          </a:prstGeom>
          <a:ln w="3175">
            <a:solidFill>
              <a:schemeClr val="bg2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3BBAF3C-A779-1A85-3088-97CE7FE12243}"/>
              </a:ext>
            </a:extLst>
          </p:cNvPr>
          <p:cNvCxnSpPr/>
          <p:nvPr/>
        </p:nvCxnSpPr>
        <p:spPr>
          <a:xfrm flipH="1">
            <a:off x="2142218" y="889151"/>
            <a:ext cx="4838" cy="5558970"/>
          </a:xfrm>
          <a:prstGeom prst="straightConnector1">
            <a:avLst/>
          </a:prstGeom>
          <a:ln w="3175">
            <a:solidFill>
              <a:schemeClr val="bg2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BDA06D-429A-7CF8-12AA-727EEE4BF852}"/>
              </a:ext>
            </a:extLst>
          </p:cNvPr>
          <p:cNvCxnSpPr/>
          <p:nvPr/>
        </p:nvCxnSpPr>
        <p:spPr>
          <a:xfrm>
            <a:off x="3142646" y="911075"/>
            <a:ext cx="7257" cy="5516636"/>
          </a:xfrm>
          <a:prstGeom prst="straightConnector1">
            <a:avLst/>
          </a:prstGeom>
          <a:ln w="3175">
            <a:solidFill>
              <a:schemeClr val="bg2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F343A2-7216-16B0-6338-2307663FF208}"/>
              </a:ext>
            </a:extLst>
          </p:cNvPr>
          <p:cNvCxnSpPr>
            <a:cxnSpLocks/>
          </p:cNvCxnSpPr>
          <p:nvPr/>
        </p:nvCxnSpPr>
        <p:spPr>
          <a:xfrm>
            <a:off x="3783693" y="886884"/>
            <a:ext cx="13304" cy="5565017"/>
          </a:xfrm>
          <a:prstGeom prst="straightConnector1">
            <a:avLst/>
          </a:prstGeom>
          <a:ln w="3175">
            <a:solidFill>
              <a:schemeClr val="bg2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529E9E-E923-EB20-853D-AA78ED7F5C3F}"/>
              </a:ext>
            </a:extLst>
          </p:cNvPr>
          <p:cNvCxnSpPr>
            <a:cxnSpLocks/>
          </p:cNvCxnSpPr>
          <p:nvPr/>
        </p:nvCxnSpPr>
        <p:spPr>
          <a:xfrm>
            <a:off x="4539645" y="917123"/>
            <a:ext cx="34775" cy="5510587"/>
          </a:xfrm>
          <a:prstGeom prst="straightConnector1">
            <a:avLst/>
          </a:prstGeom>
          <a:ln w="3175">
            <a:solidFill>
              <a:schemeClr val="bg2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FC9F36-FE16-5824-814D-90127BB0C8CD}"/>
              </a:ext>
            </a:extLst>
          </p:cNvPr>
          <p:cNvCxnSpPr>
            <a:cxnSpLocks/>
          </p:cNvCxnSpPr>
          <p:nvPr/>
        </p:nvCxnSpPr>
        <p:spPr>
          <a:xfrm>
            <a:off x="5809645" y="911075"/>
            <a:ext cx="19352" cy="5528733"/>
          </a:xfrm>
          <a:prstGeom prst="straightConnector1">
            <a:avLst/>
          </a:prstGeom>
          <a:ln w="3175">
            <a:solidFill>
              <a:schemeClr val="bg2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366B0F-2B37-96CB-EB7C-59398D2573DA}"/>
              </a:ext>
            </a:extLst>
          </p:cNvPr>
          <p:cNvCxnSpPr>
            <a:cxnSpLocks/>
          </p:cNvCxnSpPr>
          <p:nvPr/>
        </p:nvCxnSpPr>
        <p:spPr>
          <a:xfrm>
            <a:off x="6650264" y="929219"/>
            <a:ext cx="19352" cy="5498491"/>
          </a:xfrm>
          <a:prstGeom prst="straightConnector1">
            <a:avLst/>
          </a:prstGeom>
          <a:ln w="3175">
            <a:solidFill>
              <a:schemeClr val="bg2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4ED918-C643-F90C-E9E4-990E750D11E0}"/>
              </a:ext>
            </a:extLst>
          </p:cNvPr>
          <p:cNvCxnSpPr>
            <a:cxnSpLocks/>
          </p:cNvCxnSpPr>
          <p:nvPr/>
        </p:nvCxnSpPr>
        <p:spPr>
          <a:xfrm>
            <a:off x="7992836" y="989694"/>
            <a:ext cx="0" cy="5438016"/>
          </a:xfrm>
          <a:prstGeom prst="straightConnector1">
            <a:avLst/>
          </a:prstGeom>
          <a:ln w="3175">
            <a:solidFill>
              <a:schemeClr val="bg2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C1F480-1E7D-A1C7-5EDD-DA2FFF392E8E}"/>
              </a:ext>
            </a:extLst>
          </p:cNvPr>
          <p:cNvCxnSpPr>
            <a:cxnSpLocks/>
          </p:cNvCxnSpPr>
          <p:nvPr/>
        </p:nvCxnSpPr>
        <p:spPr>
          <a:xfrm>
            <a:off x="195943" y="1116000"/>
            <a:ext cx="732972" cy="1208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17E25B-8274-A010-686A-78AEA73B1627}"/>
              </a:ext>
            </a:extLst>
          </p:cNvPr>
          <p:cNvCxnSpPr>
            <a:cxnSpLocks/>
          </p:cNvCxnSpPr>
          <p:nvPr/>
        </p:nvCxnSpPr>
        <p:spPr>
          <a:xfrm>
            <a:off x="1036562" y="1116000"/>
            <a:ext cx="1065590" cy="7255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8431CC-46A8-1B3C-3F9F-D79E02BAD96F}"/>
              </a:ext>
            </a:extLst>
          </p:cNvPr>
          <p:cNvCxnSpPr>
            <a:cxnSpLocks/>
          </p:cNvCxnSpPr>
          <p:nvPr/>
        </p:nvCxnSpPr>
        <p:spPr>
          <a:xfrm>
            <a:off x="2264228" y="1116000"/>
            <a:ext cx="732972" cy="1208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48E642-D5D4-D71E-9A13-CA846D178A7E}"/>
              </a:ext>
            </a:extLst>
          </p:cNvPr>
          <p:cNvCxnSpPr>
            <a:cxnSpLocks/>
          </p:cNvCxnSpPr>
          <p:nvPr/>
        </p:nvCxnSpPr>
        <p:spPr>
          <a:xfrm>
            <a:off x="3171369" y="1116000"/>
            <a:ext cx="605973" cy="7255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7EE91A-1FAF-58DC-5CB0-81849B488482}"/>
              </a:ext>
            </a:extLst>
          </p:cNvPr>
          <p:cNvCxnSpPr>
            <a:cxnSpLocks/>
          </p:cNvCxnSpPr>
          <p:nvPr/>
        </p:nvCxnSpPr>
        <p:spPr>
          <a:xfrm>
            <a:off x="3897085" y="1116000"/>
            <a:ext cx="569686" cy="1208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D5F65B-A35E-D982-D3D3-8733E2778C67}"/>
              </a:ext>
            </a:extLst>
          </p:cNvPr>
          <p:cNvCxnSpPr>
            <a:cxnSpLocks/>
          </p:cNvCxnSpPr>
          <p:nvPr/>
        </p:nvCxnSpPr>
        <p:spPr>
          <a:xfrm>
            <a:off x="4574420" y="1116000"/>
            <a:ext cx="1144208" cy="7255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E2DD11-7BFF-2976-535C-BFFD0EFE1AB2}"/>
              </a:ext>
            </a:extLst>
          </p:cNvPr>
          <p:cNvCxnSpPr>
            <a:cxnSpLocks/>
          </p:cNvCxnSpPr>
          <p:nvPr/>
        </p:nvCxnSpPr>
        <p:spPr>
          <a:xfrm>
            <a:off x="5880705" y="1116000"/>
            <a:ext cx="732972" cy="1208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10B803-275F-D41D-5629-B17C45391086}"/>
              </a:ext>
            </a:extLst>
          </p:cNvPr>
          <p:cNvCxnSpPr>
            <a:cxnSpLocks/>
          </p:cNvCxnSpPr>
          <p:nvPr/>
        </p:nvCxnSpPr>
        <p:spPr>
          <a:xfrm flipV="1">
            <a:off x="6703181" y="1116000"/>
            <a:ext cx="1168398" cy="16934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798DF8-EDDE-4423-E4E3-C3D2DAF881FB}"/>
              </a:ext>
            </a:extLst>
          </p:cNvPr>
          <p:cNvCxnSpPr>
            <a:cxnSpLocks/>
          </p:cNvCxnSpPr>
          <p:nvPr/>
        </p:nvCxnSpPr>
        <p:spPr>
          <a:xfrm>
            <a:off x="8027609" y="1116000"/>
            <a:ext cx="732972" cy="1208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E5D579A-2836-5EAA-76BD-871AD6590977}"/>
              </a:ext>
            </a:extLst>
          </p:cNvPr>
          <p:cNvSpPr txBox="1"/>
          <p:nvPr/>
        </p:nvSpPr>
        <p:spPr>
          <a:xfrm>
            <a:off x="234951" y="898551"/>
            <a:ext cx="860938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Calibri"/>
                <a:cs typeface="Calibri"/>
              </a:rPr>
              <a:t>    *2                           2                             3                     4                   2                           7                            3                              7                              2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59CB20-2FE0-193E-D64E-52AF7C298701}"/>
              </a:ext>
            </a:extLst>
          </p:cNvPr>
          <p:cNvSpPr txBox="1"/>
          <p:nvPr/>
        </p:nvSpPr>
        <p:spPr>
          <a:xfrm>
            <a:off x="9048147" y="1850712"/>
            <a:ext cx="2968458" cy="4212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b="0" i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review and approval processes exhibit notable inefficiencies, in the 'ZQT6' and 'ZQT8' stages, where substantial time is consumed in iterative reviews and document preparation.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b="0" i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proposal manager's review emerges within two of the top three most time-consuming stages.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b="0" i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Furthermore, with durations exceeding 35 days categorized as defects, </a:t>
            </a:r>
            <a:r>
              <a:rPr lang="en-US" sz="1200" b="0" i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Gentech's</a:t>
            </a:r>
            <a:r>
              <a:rPr lang="en-US" sz="1200" b="0" i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b="1" i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DPMO  (Defects Per Million Opportunities) level is 281,049,</a:t>
            </a:r>
            <a:r>
              <a:rPr lang="en-US" sz="1200" b="0" i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resulting in a </a:t>
            </a:r>
            <a:r>
              <a:rPr lang="en-US" sz="1200" b="1" i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Sigma Level of 2.27.</a:t>
            </a:r>
            <a:endParaRPr lang="en-IN" sz="1200" b="1">
              <a:latin typeface="Segoe UI" panose="020B0502040204020203" pitchFamily="34" charset="0"/>
              <a:ea typeface="Calibri" panose="020F0502020204030204"/>
              <a:cs typeface="Segoe UI" panose="020B0502040204020203" pitchFamily="34" charset="0"/>
            </a:endParaRPr>
          </a:p>
        </p:txBody>
      </p:sp>
      <p:pic>
        <p:nvPicPr>
          <p:cNvPr id="2050" name="Picture 2" descr="Lightbulb ">
            <a:extLst>
              <a:ext uri="{FF2B5EF4-FFF2-40B4-BE49-F238E27FC236}">
                <a16:creationId xmlns:a16="http://schemas.microsoft.com/office/drawing/2014/main" id="{E40420BB-C94A-AE21-13E0-C2C648E4F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147" y="1094911"/>
            <a:ext cx="481226" cy="4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784B0AB-23A4-1D4F-B406-CDAA6D9D8A4A}"/>
              </a:ext>
            </a:extLst>
          </p:cNvPr>
          <p:cNvSpPr/>
          <p:nvPr/>
        </p:nvSpPr>
        <p:spPr>
          <a:xfrm>
            <a:off x="4615060" y="911289"/>
            <a:ext cx="1151467" cy="5895719"/>
          </a:xfrm>
          <a:prstGeom prst="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498C13-E6A3-624C-ED1D-C2B1CE2CA49F}"/>
              </a:ext>
            </a:extLst>
          </p:cNvPr>
          <p:cNvSpPr/>
          <p:nvPr/>
        </p:nvSpPr>
        <p:spPr>
          <a:xfrm>
            <a:off x="6727611" y="911289"/>
            <a:ext cx="1246986" cy="5895719"/>
          </a:xfrm>
          <a:prstGeom prst="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C3E6A5-7A6C-D3D0-D4FE-C17926DF90A5}"/>
              </a:ext>
            </a:extLst>
          </p:cNvPr>
          <p:cNvSpPr/>
          <p:nvPr/>
        </p:nvSpPr>
        <p:spPr>
          <a:xfrm>
            <a:off x="3183469" y="911289"/>
            <a:ext cx="580090" cy="5895719"/>
          </a:xfrm>
          <a:prstGeom prst="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F7FF9E69-1E5E-0C76-6575-F74C721A8007}"/>
              </a:ext>
            </a:extLst>
          </p:cNvPr>
          <p:cNvSpPr/>
          <p:nvPr/>
        </p:nvSpPr>
        <p:spPr>
          <a:xfrm>
            <a:off x="11017536" y="6640891"/>
            <a:ext cx="1188720" cy="158627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/>
              <a:t>Measure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363519-B335-0CB5-6F33-4F67E2FF9742}"/>
              </a:ext>
            </a:extLst>
          </p:cNvPr>
          <p:cNvSpPr txBox="1"/>
          <p:nvPr/>
        </p:nvSpPr>
        <p:spPr>
          <a:xfrm>
            <a:off x="8864600" y="6594187"/>
            <a:ext cx="2786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>
                <a:latin typeface="Segoe Print" panose="02000600000000000000" pitchFamily="2" charset="0"/>
              </a:rPr>
              <a:t>*Average no. of days across each stage</a:t>
            </a:r>
          </a:p>
        </p:txBody>
      </p:sp>
    </p:spTree>
    <p:extLst>
      <p:ext uri="{BB962C8B-B14F-4D97-AF65-F5344CB8AC3E}">
        <p14:creationId xmlns:p14="http://schemas.microsoft.com/office/powerpoint/2010/main" val="40222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30189-6778-ABA5-663F-0BD945305F39}"/>
              </a:ext>
            </a:extLst>
          </p:cNvPr>
          <p:cNvSpPr/>
          <p:nvPr/>
        </p:nvSpPr>
        <p:spPr>
          <a:xfrm>
            <a:off x="0" y="904240"/>
            <a:ext cx="12192000" cy="2541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622DD7-A181-7017-D4A0-BE8192F009AF}"/>
              </a:ext>
            </a:extLst>
          </p:cNvPr>
          <p:cNvCxnSpPr/>
          <p:nvPr/>
        </p:nvCxnSpPr>
        <p:spPr>
          <a:xfrm>
            <a:off x="0" y="894737"/>
            <a:ext cx="114604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Gentech - Crunchbase Company Profile &amp; Funding">
            <a:extLst>
              <a:ext uri="{FF2B5EF4-FFF2-40B4-BE49-F238E27FC236}">
                <a16:creationId xmlns:a16="http://schemas.microsoft.com/office/drawing/2014/main" id="{7D0C1B43-05FF-4300-9878-232615A0D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599" y="0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312F546-0838-9EFB-8C81-90E2EFBA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277599" cy="840652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Gen-tech Proposal Cycle | </a:t>
            </a:r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Duration Across Geography &amp; Brands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00D89C9-48FD-DCF7-902D-A85E4EB43C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2908052"/>
              </p:ext>
            </p:extLst>
          </p:nvPr>
        </p:nvGraphicFramePr>
        <p:xfrm>
          <a:off x="288232" y="1373183"/>
          <a:ext cx="5598647" cy="2013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230415-D59F-F2D1-2591-F032B541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11306"/>
              </p:ext>
            </p:extLst>
          </p:nvPr>
        </p:nvGraphicFramePr>
        <p:xfrm>
          <a:off x="82916" y="3583208"/>
          <a:ext cx="5026580" cy="3131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645">
                  <a:extLst>
                    <a:ext uri="{9D8B030D-6E8A-4147-A177-3AD203B41FA5}">
                      <a16:colId xmlns:a16="http://schemas.microsoft.com/office/drawing/2014/main" val="2117503252"/>
                    </a:ext>
                  </a:extLst>
                </a:gridCol>
                <a:gridCol w="1256645">
                  <a:extLst>
                    <a:ext uri="{9D8B030D-6E8A-4147-A177-3AD203B41FA5}">
                      <a16:colId xmlns:a16="http://schemas.microsoft.com/office/drawing/2014/main" val="3120804405"/>
                    </a:ext>
                  </a:extLst>
                </a:gridCol>
                <a:gridCol w="1256645">
                  <a:extLst>
                    <a:ext uri="{9D8B030D-6E8A-4147-A177-3AD203B41FA5}">
                      <a16:colId xmlns:a16="http://schemas.microsoft.com/office/drawing/2014/main" val="162761885"/>
                    </a:ext>
                  </a:extLst>
                </a:gridCol>
                <a:gridCol w="1256645">
                  <a:extLst>
                    <a:ext uri="{9D8B030D-6E8A-4147-A177-3AD203B41FA5}">
                      <a16:colId xmlns:a16="http://schemas.microsoft.com/office/drawing/2014/main" val="1785522031"/>
                    </a:ext>
                  </a:extLst>
                </a:gridCol>
              </a:tblGrid>
              <a:tr h="379904"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Cycle Point</a:t>
                      </a:r>
                    </a:p>
                  </a:txBody>
                  <a:tcPr anchor="ctr">
                    <a:solidFill>
                      <a:srgbClr val="0644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Average Duration in Japan</a:t>
                      </a:r>
                    </a:p>
                  </a:txBody>
                  <a:tcPr anchor="ctr">
                    <a:solidFill>
                      <a:srgbClr val="0644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Overall Average Duration</a:t>
                      </a:r>
                    </a:p>
                  </a:txBody>
                  <a:tcPr anchor="ctr">
                    <a:solidFill>
                      <a:srgbClr val="0644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Japan Vs Overall Duration</a:t>
                      </a:r>
                    </a:p>
                  </a:txBody>
                  <a:tcPr anchor="ctr">
                    <a:solidFill>
                      <a:srgbClr val="0644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70158"/>
                  </a:ext>
                </a:extLst>
              </a:tr>
              <a:tr h="3039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STS1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0339706"/>
                  </a:ext>
                </a:extLst>
              </a:tr>
              <a:tr h="3039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ZQT2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9195548"/>
                  </a:ext>
                </a:extLst>
              </a:tr>
              <a:tr h="3039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ZQT3*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9196159"/>
                  </a:ext>
                </a:extLst>
              </a:tr>
              <a:tr h="3039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ZQT4^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0358048"/>
                  </a:ext>
                </a:extLst>
              </a:tr>
              <a:tr h="3039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ZQT5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93505002"/>
                  </a:ext>
                </a:extLst>
              </a:tr>
              <a:tr h="3039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ZQT6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3255142"/>
                  </a:ext>
                </a:extLst>
              </a:tr>
              <a:tr h="3039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ZQT7”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86115170"/>
                  </a:ext>
                </a:extLst>
              </a:tr>
              <a:tr h="3039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ZQT8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28125380"/>
                  </a:ext>
                </a:extLst>
              </a:tr>
              <a:tr h="3039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STSX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36138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3081C44-A1D6-2946-C237-B1A8D503E2F2}"/>
              </a:ext>
            </a:extLst>
          </p:cNvPr>
          <p:cNvSpPr txBox="1"/>
          <p:nvPr/>
        </p:nvSpPr>
        <p:spPr>
          <a:xfrm>
            <a:off x="-28847" y="1321804"/>
            <a:ext cx="5191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>
                <a:latin typeface="Segoe Print" panose="02000600000000000000" pitchFamily="2" charset="0"/>
              </a:rPr>
              <a:t>* Average duration for proposal cycle is least in Japan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66EB53-322B-449C-80DD-F7A6F2969DDC}"/>
              </a:ext>
            </a:extLst>
          </p:cNvPr>
          <p:cNvSpPr/>
          <p:nvPr/>
        </p:nvSpPr>
        <p:spPr>
          <a:xfrm>
            <a:off x="6289036" y="3755922"/>
            <a:ext cx="5785631" cy="282617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89AE37-FE2E-DB71-0FC2-6C18294341B6}"/>
              </a:ext>
            </a:extLst>
          </p:cNvPr>
          <p:cNvSpPr/>
          <p:nvPr/>
        </p:nvSpPr>
        <p:spPr>
          <a:xfrm>
            <a:off x="288229" y="949295"/>
            <a:ext cx="5598653" cy="297698"/>
          </a:xfrm>
          <a:prstGeom prst="rect">
            <a:avLst/>
          </a:prstGeom>
          <a:solidFill>
            <a:srgbClr val="06446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Average Cycle Duration Across Geography (in days)</a:t>
            </a:r>
          </a:p>
        </p:txBody>
      </p:sp>
      <p:pic>
        <p:nvPicPr>
          <p:cNvPr id="17" name="Graphic 16" descr="Line arrow: Counter-clockwise curve outline">
            <a:extLst>
              <a:ext uri="{FF2B5EF4-FFF2-40B4-BE49-F238E27FC236}">
                <a16:creationId xmlns:a16="http://schemas.microsoft.com/office/drawing/2014/main" id="{F43F6594-3D76-26B4-7D78-6520F5379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972635" flipH="1">
            <a:off x="938495" y="1451145"/>
            <a:ext cx="192735" cy="343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64945CA-E445-65E8-27D0-2247D86BDED6}"/>
              </a:ext>
            </a:extLst>
          </p:cNvPr>
          <p:cNvSpPr/>
          <p:nvPr/>
        </p:nvSpPr>
        <p:spPr>
          <a:xfrm>
            <a:off x="6392445" y="949295"/>
            <a:ext cx="5527359" cy="297698"/>
          </a:xfrm>
          <a:prstGeom prst="rect">
            <a:avLst/>
          </a:prstGeom>
          <a:solidFill>
            <a:srgbClr val="06446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>
                <a:solidFill>
                  <a:schemeClr val="bg1"/>
                </a:solidFill>
                <a:latin typeface="Segoe UI"/>
                <a:cs typeface="Segoe UI"/>
              </a:rPr>
              <a:t>Average Cycle Duration Across Brands (in days)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550B6E7-C6BF-AE10-FA17-0E6307926E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910088"/>
              </p:ext>
            </p:extLst>
          </p:nvPr>
        </p:nvGraphicFramePr>
        <p:xfrm>
          <a:off x="6389881" y="1373183"/>
          <a:ext cx="5532487" cy="2013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8B9DE9A-730C-020D-D7BB-6A510F39D672}"/>
              </a:ext>
            </a:extLst>
          </p:cNvPr>
          <p:cNvSpPr txBox="1"/>
          <p:nvPr/>
        </p:nvSpPr>
        <p:spPr>
          <a:xfrm>
            <a:off x="6291411" y="3928345"/>
            <a:ext cx="5684787" cy="264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All brands have similar process cycles, whereas, across geographies,  Japan has the least cycle duration, consistently below the company benchmark of 35 days.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In Japan, 75% of proposals are processed within 30-days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The accuracy of inputs from sellers in Japan is a major contributing factor to its efficiency, with less than 50% of the time spent in stage ZQT3 compared to other locations.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Review and approval steps are also comparatively faster in Japan</a:t>
            </a:r>
            <a:endParaRPr lang="en-IN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B67789CF-CFC1-2FF5-30C0-827CE2917EA3}"/>
              </a:ext>
            </a:extLst>
          </p:cNvPr>
          <p:cNvSpPr/>
          <p:nvPr/>
        </p:nvSpPr>
        <p:spPr>
          <a:xfrm>
            <a:off x="10967720" y="6640891"/>
            <a:ext cx="1188720" cy="158627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err="1"/>
              <a:t>Analyze</a:t>
            </a:r>
            <a:endParaRPr lang="en-IN" sz="1200"/>
          </a:p>
        </p:txBody>
      </p:sp>
      <p:pic>
        <p:nvPicPr>
          <p:cNvPr id="18" name="Graphic 17" descr="Line arrow: Counter-clockwise curve outline">
            <a:extLst>
              <a:ext uri="{FF2B5EF4-FFF2-40B4-BE49-F238E27FC236}">
                <a16:creationId xmlns:a16="http://schemas.microsoft.com/office/drawing/2014/main" id="{A3AE2F8A-B767-E5D0-1ECA-04F0125ACA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4741273">
            <a:off x="4826778" y="4522579"/>
            <a:ext cx="711198" cy="5071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A6ED33C-9F5A-EB14-8C3E-EC9C1B685423}"/>
              </a:ext>
            </a:extLst>
          </p:cNvPr>
          <p:cNvSpPr txBox="1"/>
          <p:nvPr/>
        </p:nvSpPr>
        <p:spPr>
          <a:xfrm>
            <a:off x="5090406" y="3954674"/>
            <a:ext cx="11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>
                <a:latin typeface="Segoe Print" panose="02000600000000000000" pitchFamily="2" charset="0"/>
              </a:rPr>
              <a:t>Lesser iteration for seller inputs and quick review from proposal manager </a:t>
            </a:r>
          </a:p>
        </p:txBody>
      </p:sp>
      <p:pic>
        <p:nvPicPr>
          <p:cNvPr id="20" name="Graphic 19" descr="Line arrow: Counter-clockwise curve outline">
            <a:extLst>
              <a:ext uri="{FF2B5EF4-FFF2-40B4-BE49-F238E27FC236}">
                <a16:creationId xmlns:a16="http://schemas.microsoft.com/office/drawing/2014/main" id="{F94AA3F7-CC8B-FD32-92F5-0C87357307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6001177">
            <a:off x="4821755" y="5682404"/>
            <a:ext cx="711198" cy="5071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2134455-19EF-4581-7E87-E908E9A1E6FB}"/>
              </a:ext>
            </a:extLst>
          </p:cNvPr>
          <p:cNvSpPr txBox="1"/>
          <p:nvPr/>
        </p:nvSpPr>
        <p:spPr>
          <a:xfrm>
            <a:off x="5121297" y="5365851"/>
            <a:ext cx="1198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>
                <a:latin typeface="Segoe Print" panose="02000600000000000000" pitchFamily="2" charset="0"/>
              </a:rPr>
              <a:t>Quick creation and approval of pricing proposal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497416-6C02-C511-9342-ED226C20AF4D}"/>
              </a:ext>
            </a:extLst>
          </p:cNvPr>
          <p:cNvSpPr txBox="1"/>
          <p:nvPr/>
        </p:nvSpPr>
        <p:spPr>
          <a:xfrm>
            <a:off x="-18687" y="1484564"/>
            <a:ext cx="106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>
                <a:latin typeface="Segoe Print" panose="02000600000000000000" pitchFamily="2" charset="0"/>
              </a:rPr>
              <a:t>25%: &lt;24days</a:t>
            </a:r>
          </a:p>
          <a:p>
            <a:r>
              <a:rPr lang="en-IN" sz="800">
                <a:latin typeface="Segoe Print" panose="02000600000000000000" pitchFamily="2" charset="0"/>
              </a:rPr>
              <a:t>50</a:t>
            </a:r>
            <a:r>
              <a:rPr lang="en-IN" sz="800" baseline="30000">
                <a:latin typeface="Segoe Print" panose="02000600000000000000" pitchFamily="2" charset="0"/>
              </a:rPr>
              <a:t>%</a:t>
            </a:r>
            <a:r>
              <a:rPr lang="en-IN" sz="800">
                <a:latin typeface="Segoe Print" panose="02000600000000000000" pitchFamily="2" charset="0"/>
              </a:rPr>
              <a:t>: &lt;27days</a:t>
            </a:r>
          </a:p>
          <a:p>
            <a:r>
              <a:rPr lang="en-IN" sz="800">
                <a:latin typeface="Segoe Print" panose="02000600000000000000" pitchFamily="2" charset="0"/>
              </a:rPr>
              <a:t>75</a:t>
            </a:r>
            <a:r>
              <a:rPr lang="en-IN" sz="800" baseline="30000">
                <a:latin typeface="Segoe Print" panose="02000600000000000000" pitchFamily="2" charset="0"/>
              </a:rPr>
              <a:t>%</a:t>
            </a:r>
            <a:r>
              <a:rPr lang="en-IN" sz="800">
                <a:latin typeface="Segoe Print" panose="02000600000000000000" pitchFamily="2" charset="0"/>
              </a:rPr>
              <a:t>: &lt;30 days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D6943E-F1F3-6680-936C-13DFFCA91B15}"/>
              </a:ext>
            </a:extLst>
          </p:cNvPr>
          <p:cNvCxnSpPr>
            <a:cxnSpLocks/>
            <a:stCxn id="15" idx="0"/>
            <a:endCxn id="15" idx="2"/>
          </p:cNvCxnSpPr>
          <p:nvPr/>
        </p:nvCxnSpPr>
        <p:spPr>
          <a:xfrm>
            <a:off x="6096000" y="904240"/>
            <a:ext cx="0" cy="254138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6D2222-820D-06BF-D99A-9DF65F3346F5}"/>
              </a:ext>
            </a:extLst>
          </p:cNvPr>
          <p:cNvSpPr txBox="1"/>
          <p:nvPr/>
        </p:nvSpPr>
        <p:spPr>
          <a:xfrm>
            <a:off x="1395034" y="3213556"/>
            <a:ext cx="1610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Eutope</a:t>
            </a:r>
            <a:r>
              <a:rPr lang="en-IN" sz="8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IN" sz="80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MiddleEast</a:t>
            </a:r>
            <a:r>
              <a:rPr lang="en-IN" sz="8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Asia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F74A7B-8D12-628F-6AAF-BB866B3BD54C}"/>
              </a:ext>
            </a:extLst>
          </p:cNvPr>
          <p:cNvSpPr/>
          <p:nvPr/>
        </p:nvSpPr>
        <p:spPr>
          <a:xfrm>
            <a:off x="6508959" y="3577285"/>
            <a:ext cx="2376000" cy="298800"/>
          </a:xfrm>
          <a:prstGeom prst="rect">
            <a:avLst/>
          </a:prstGeom>
          <a:solidFill>
            <a:srgbClr val="06446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</p:txBody>
      </p:sp>
      <p:pic>
        <p:nvPicPr>
          <p:cNvPr id="23" name="Picture 2" descr="Lightbulb ">
            <a:extLst>
              <a:ext uri="{FF2B5EF4-FFF2-40B4-BE49-F238E27FC236}">
                <a16:creationId xmlns:a16="http://schemas.microsoft.com/office/drawing/2014/main" id="{36ED098D-726A-B0ED-530C-16578564D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15" y="3603415"/>
            <a:ext cx="242198" cy="24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27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340AADD-F238-1136-CC19-723576959A44}"/>
              </a:ext>
            </a:extLst>
          </p:cNvPr>
          <p:cNvSpPr/>
          <p:nvPr/>
        </p:nvSpPr>
        <p:spPr>
          <a:xfrm>
            <a:off x="254205" y="1002564"/>
            <a:ext cx="6673562" cy="2524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622DD7-A181-7017-D4A0-BE8192F009AF}"/>
              </a:ext>
            </a:extLst>
          </p:cNvPr>
          <p:cNvCxnSpPr/>
          <p:nvPr/>
        </p:nvCxnSpPr>
        <p:spPr>
          <a:xfrm>
            <a:off x="0" y="894737"/>
            <a:ext cx="114604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Gentech - Crunchbase Company Profile &amp; Funding">
            <a:extLst>
              <a:ext uri="{FF2B5EF4-FFF2-40B4-BE49-F238E27FC236}">
                <a16:creationId xmlns:a16="http://schemas.microsoft.com/office/drawing/2014/main" id="{7D0C1B43-05FF-4300-9878-232615A0D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599" y="0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312F546-0838-9EFB-8C81-90E2EFBA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277599" cy="84065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Gen-tech Proposal Cycle | </a:t>
            </a:r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Seller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614BB7C-F66B-52A1-903D-2BE72E8AE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2305070"/>
              </p:ext>
            </p:extLst>
          </p:nvPr>
        </p:nvGraphicFramePr>
        <p:xfrm>
          <a:off x="176980" y="1833712"/>
          <a:ext cx="6828013" cy="1675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F08FBE4-BB08-74FD-DACB-CF6A231DC240}"/>
              </a:ext>
            </a:extLst>
          </p:cNvPr>
          <p:cNvSpPr/>
          <p:nvPr/>
        </p:nvSpPr>
        <p:spPr>
          <a:xfrm>
            <a:off x="254205" y="1075886"/>
            <a:ext cx="6673562" cy="322867"/>
          </a:xfrm>
          <a:prstGeom prst="rect">
            <a:avLst/>
          </a:prstGeom>
          <a:solidFill>
            <a:srgbClr val="06446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>
                <a:latin typeface="Segoe UI" panose="020B0502040204020203" pitchFamily="34" charset="0"/>
                <a:cs typeface="Segoe UI" panose="020B0502040204020203" pitchFamily="34" charset="0"/>
              </a:rPr>
              <a:t>Proposal Cycle of Sellers involved in longer Bid Process (&gt;35days)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8A203-61B9-B0F8-D5B2-74A58E31280C}"/>
              </a:ext>
            </a:extLst>
          </p:cNvPr>
          <p:cNvSpPr txBox="1"/>
          <p:nvPr/>
        </p:nvSpPr>
        <p:spPr>
          <a:xfrm>
            <a:off x="258913" y="1435058"/>
            <a:ext cx="6668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>
                <a:latin typeface="Segoe Print" panose="02000600000000000000" pitchFamily="2" charset="0"/>
              </a:rPr>
              <a:t>Out of 25 sellers, 5 sellers had an average proposal creation cycle of greater than 35 days. </a:t>
            </a:r>
          </a:p>
          <a:p>
            <a:pPr algn="ctr"/>
            <a:r>
              <a:rPr lang="en-IN" sz="800">
                <a:latin typeface="Segoe Print" panose="02000600000000000000" pitchFamily="2" charset="0"/>
              </a:rPr>
              <a:t>Comparing their average duration (in days) across stages with the overall baseline values below: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042243-3551-8A50-187C-9D2C90A664F1}"/>
              </a:ext>
            </a:extLst>
          </p:cNvPr>
          <p:cNvSpPr/>
          <p:nvPr/>
        </p:nvSpPr>
        <p:spPr>
          <a:xfrm>
            <a:off x="254205" y="3795252"/>
            <a:ext cx="6673562" cy="26842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DA7712-2890-F8BF-CE7B-BEC8085F5766}"/>
              </a:ext>
            </a:extLst>
          </p:cNvPr>
          <p:cNvSpPr/>
          <p:nvPr/>
        </p:nvSpPr>
        <p:spPr>
          <a:xfrm>
            <a:off x="839673" y="3644393"/>
            <a:ext cx="1942855" cy="317889"/>
          </a:xfrm>
          <a:prstGeom prst="rect">
            <a:avLst/>
          </a:prstGeom>
          <a:solidFill>
            <a:srgbClr val="06446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59ACD4-092A-C394-268B-33FEB1779E6E}"/>
              </a:ext>
            </a:extLst>
          </p:cNvPr>
          <p:cNvSpPr txBox="1"/>
          <p:nvPr/>
        </p:nvSpPr>
        <p:spPr>
          <a:xfrm>
            <a:off x="444497" y="4022382"/>
            <a:ext cx="6483269" cy="2321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Lower-performing sellers cause an increment of over 2 times the duration of regular proposals in the request phase. The 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increased duration is mostly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due to incomplete/ incorrect requests.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4151"/>
                </a:solidFill>
                <a:latin typeface="Söhne"/>
              </a:rPr>
              <a:t>More than 50% of their proposals are flagged by BSS as incomplete or missing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4151"/>
                </a:solidFill>
                <a:latin typeface="Söhne"/>
              </a:rPr>
              <a:t>Apart from sellers' input, the review duration with the proposal support manager and pricing proposal cycle are also contributing to the delay in these processes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92570B79-81A2-E9D5-4E70-3BE2E2088C91}"/>
              </a:ext>
            </a:extLst>
          </p:cNvPr>
          <p:cNvSpPr/>
          <p:nvPr/>
        </p:nvSpPr>
        <p:spPr>
          <a:xfrm>
            <a:off x="10967720" y="6640891"/>
            <a:ext cx="1188720" cy="158627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err="1"/>
              <a:t>Analyze</a:t>
            </a:r>
            <a:endParaRPr lang="en-IN" sz="120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0DA5A1E-A7D3-4254-DCF3-64F99D92A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53783"/>
              </p:ext>
            </p:extLst>
          </p:nvPr>
        </p:nvGraphicFramePr>
        <p:xfrm>
          <a:off x="7345270" y="1575734"/>
          <a:ext cx="4296124" cy="4903725"/>
        </p:xfrm>
        <a:graphic>
          <a:graphicData uri="http://schemas.openxmlformats.org/drawingml/2006/table">
            <a:tbl>
              <a:tblPr/>
              <a:tblGrid>
                <a:gridCol w="2060386">
                  <a:extLst>
                    <a:ext uri="{9D8B030D-6E8A-4147-A177-3AD203B41FA5}">
                      <a16:colId xmlns:a16="http://schemas.microsoft.com/office/drawing/2014/main" val="1250615197"/>
                    </a:ext>
                  </a:extLst>
                </a:gridCol>
                <a:gridCol w="1183626">
                  <a:extLst>
                    <a:ext uri="{9D8B030D-6E8A-4147-A177-3AD203B41FA5}">
                      <a16:colId xmlns:a16="http://schemas.microsoft.com/office/drawing/2014/main" val="3456575595"/>
                    </a:ext>
                  </a:extLst>
                </a:gridCol>
                <a:gridCol w="1052112">
                  <a:extLst>
                    <a:ext uri="{9D8B030D-6E8A-4147-A177-3AD203B41FA5}">
                      <a16:colId xmlns:a16="http://schemas.microsoft.com/office/drawing/2014/main" val="1175400499"/>
                    </a:ext>
                  </a:extLst>
                </a:gridCol>
              </a:tblGrid>
              <a:tr h="3269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Seoge UI"/>
                        </a:rPr>
                        <a:t>BSS Feedback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bg1"/>
                          </a:solidFill>
                          <a:effectLst/>
                          <a:latin typeface="Seoge UI"/>
                        </a:rPr>
                        <a:t>% Of 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bg1"/>
                          </a:solidFill>
                          <a:effectLst/>
                          <a:latin typeface="Seoge UI"/>
                        </a:rPr>
                        <a:t>Seller Vs Overall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92592"/>
                  </a:ext>
                </a:extLst>
              </a:tr>
              <a:tr h="3269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Incomplete information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10%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1.02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426777"/>
                  </a:ext>
                </a:extLst>
              </a:tr>
              <a:tr h="3269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Missing configuration details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10%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0.97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058391"/>
                  </a:ext>
                </a:extLst>
              </a:tr>
              <a:tr h="3269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Error in address provided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10%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1.08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2742"/>
                  </a:ext>
                </a:extLst>
              </a:tr>
              <a:tr h="3269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Missing seller information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10%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1.10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44960"/>
                  </a:ext>
                </a:extLst>
              </a:tr>
              <a:tr h="3269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Documentation provided late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10%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1.00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114182"/>
                  </a:ext>
                </a:extLst>
              </a:tr>
              <a:tr h="3269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Missing Customer address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10%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1.11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470908"/>
                  </a:ext>
                </a:extLst>
              </a:tr>
              <a:tr h="326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Brand approval takes too long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1.06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253590"/>
                  </a:ext>
                </a:extLst>
              </a:tr>
              <a:tr h="3269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Bid manager on vacation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1.00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987573"/>
                  </a:ext>
                </a:extLst>
              </a:tr>
              <a:tr h="326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Pricing approval takes too long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0.94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9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404337"/>
                  </a:ext>
                </a:extLst>
              </a:tr>
              <a:tr h="3269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Multiple quote submissions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0.94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9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355968"/>
                  </a:ext>
                </a:extLst>
              </a:tr>
              <a:tr h="3269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Multiple submissions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0.91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403335"/>
                  </a:ext>
                </a:extLst>
              </a:tr>
              <a:tr h="3269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Configuration changed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0.89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2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699008"/>
                  </a:ext>
                </a:extLst>
              </a:tr>
              <a:tr h="3269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customer not in database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0.91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364319"/>
                  </a:ext>
                </a:extLst>
              </a:tr>
              <a:tr h="3269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System outage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Seoge UI"/>
                        </a:rPr>
                        <a:t>0.66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26844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44A2FD7-118D-07CA-2CE5-E85373751577}"/>
              </a:ext>
            </a:extLst>
          </p:cNvPr>
          <p:cNvSpPr txBox="1"/>
          <p:nvPr/>
        </p:nvSpPr>
        <p:spPr>
          <a:xfrm>
            <a:off x="7203808" y="1051849"/>
            <a:ext cx="4579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400">
                <a:latin typeface="Segoe UI" panose="020B0502040204020203" pitchFamily="34" charset="0"/>
                <a:cs typeface="Segoe UI" panose="020B0502040204020203" pitchFamily="34" charset="0"/>
              </a:rPr>
              <a:t>Distribution of BSS Feedback on the processes involving 5 underperforming Sellers</a:t>
            </a:r>
          </a:p>
        </p:txBody>
      </p:sp>
      <p:pic>
        <p:nvPicPr>
          <p:cNvPr id="2" name="Picture 2" descr="Lightbulb ">
            <a:extLst>
              <a:ext uri="{FF2B5EF4-FFF2-40B4-BE49-F238E27FC236}">
                <a16:creationId xmlns:a16="http://schemas.microsoft.com/office/drawing/2014/main" id="{DF077083-90A6-1127-2284-FF5D152D3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74" y="3685294"/>
            <a:ext cx="242198" cy="24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37E825-7A56-C564-916E-2AE14A4C2452}"/>
              </a:ext>
            </a:extLst>
          </p:cNvPr>
          <p:cNvSpPr txBox="1"/>
          <p:nvPr/>
        </p:nvSpPr>
        <p:spPr>
          <a:xfrm>
            <a:off x="7201326" y="6469621"/>
            <a:ext cx="4874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>
                <a:latin typeface="Segoe Print" panose="02000600000000000000" pitchFamily="2" charset="0"/>
              </a:rPr>
              <a:t>% Total= Distribution of each BSS feedback in processes involving low-performing BSS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>
                <a:latin typeface="Segoe Print" panose="02000600000000000000" pitchFamily="2" charset="0"/>
              </a:rPr>
              <a:t>BSS Vs Overall: %Total/ % distribution in all proposals</a:t>
            </a:r>
          </a:p>
        </p:txBody>
      </p:sp>
    </p:spTree>
    <p:extLst>
      <p:ext uri="{BB962C8B-B14F-4D97-AF65-F5344CB8AC3E}">
        <p14:creationId xmlns:p14="http://schemas.microsoft.com/office/powerpoint/2010/main" val="368070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007C58-DAFE-20AC-8079-DB8957C46C91}"/>
              </a:ext>
            </a:extLst>
          </p:cNvPr>
          <p:cNvSpPr/>
          <p:nvPr/>
        </p:nvSpPr>
        <p:spPr>
          <a:xfrm>
            <a:off x="195926" y="1140212"/>
            <a:ext cx="6673562" cy="2802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622DD7-A181-7017-D4A0-BE8192F009AF}"/>
              </a:ext>
            </a:extLst>
          </p:cNvPr>
          <p:cNvCxnSpPr/>
          <p:nvPr/>
        </p:nvCxnSpPr>
        <p:spPr>
          <a:xfrm>
            <a:off x="0" y="894737"/>
            <a:ext cx="114604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Gentech - Crunchbase Company Profile &amp; Funding">
            <a:extLst>
              <a:ext uri="{FF2B5EF4-FFF2-40B4-BE49-F238E27FC236}">
                <a16:creationId xmlns:a16="http://schemas.microsoft.com/office/drawing/2014/main" id="{7D0C1B43-05FF-4300-9878-232615A0D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599" y="0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312F546-0838-9EFB-8C81-90E2EFBA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277599" cy="84065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Gen-tech Proposal Cycle | </a:t>
            </a:r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BSS Agent Analysis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9BBF7A9-7DF3-74AA-8BEB-EE30C474C9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752084"/>
              </p:ext>
            </p:extLst>
          </p:nvPr>
        </p:nvGraphicFramePr>
        <p:xfrm>
          <a:off x="118701" y="1907459"/>
          <a:ext cx="6828013" cy="2120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CFD70-E1E4-0DB5-BA1A-CCE0FDD83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34592"/>
              </p:ext>
            </p:extLst>
          </p:nvPr>
        </p:nvGraphicFramePr>
        <p:xfrm>
          <a:off x="221224" y="1471743"/>
          <a:ext cx="17170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520">
                  <a:extLst>
                    <a:ext uri="{9D8B030D-6E8A-4147-A177-3AD203B41FA5}">
                      <a16:colId xmlns:a16="http://schemas.microsoft.com/office/drawing/2014/main" val="1016646718"/>
                    </a:ext>
                  </a:extLst>
                </a:gridCol>
                <a:gridCol w="858520">
                  <a:extLst>
                    <a:ext uri="{9D8B030D-6E8A-4147-A177-3AD203B41FA5}">
                      <a16:colId xmlns:a16="http://schemas.microsoft.com/office/drawing/2014/main" val="3036835463"/>
                    </a:ext>
                  </a:extLst>
                </a:gridCol>
              </a:tblGrid>
              <a:tr h="267190"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BSS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717708"/>
                  </a:ext>
                </a:extLst>
              </a:tr>
              <a:tr h="267190"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&lt;35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576690"/>
                  </a:ext>
                </a:extLst>
              </a:tr>
              <a:tr h="267190"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30-35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312820"/>
                  </a:ext>
                </a:extLst>
              </a:tr>
              <a:tr h="267190"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35+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939830"/>
                  </a:ext>
                </a:extLst>
              </a:tr>
            </a:tbl>
          </a:graphicData>
        </a:graphic>
      </p:graphicFrame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53CEA2E-5180-BD76-C2F9-AB409BAE2121}"/>
              </a:ext>
            </a:extLst>
          </p:cNvPr>
          <p:cNvSpPr/>
          <p:nvPr/>
        </p:nvSpPr>
        <p:spPr>
          <a:xfrm>
            <a:off x="10967720" y="6640891"/>
            <a:ext cx="1188720" cy="15862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err="1"/>
              <a:t>Analyze</a:t>
            </a:r>
            <a:endParaRPr lang="en-IN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5AF3-09DD-078A-04F0-C68C5DE813AB}"/>
              </a:ext>
            </a:extLst>
          </p:cNvPr>
          <p:cNvSpPr/>
          <p:nvPr/>
        </p:nvSpPr>
        <p:spPr>
          <a:xfrm>
            <a:off x="195926" y="1066051"/>
            <a:ext cx="6673562" cy="322867"/>
          </a:xfrm>
          <a:prstGeom prst="rect">
            <a:avLst/>
          </a:prstGeom>
          <a:solidFill>
            <a:srgbClr val="06446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>
                <a:latin typeface="Segoe UI" panose="020B0502040204020203" pitchFamily="34" charset="0"/>
                <a:cs typeface="Segoe UI" panose="020B0502040204020203" pitchFamily="34" charset="0"/>
              </a:rPr>
              <a:t>Proposal Cycle of BSS involved in longer Bid Process (&gt;30days)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819AF3-0B25-886A-C54A-D1D7B699959F}"/>
              </a:ext>
            </a:extLst>
          </p:cNvPr>
          <p:cNvSpPr/>
          <p:nvPr/>
        </p:nvSpPr>
        <p:spPr>
          <a:xfrm>
            <a:off x="195926" y="4251001"/>
            <a:ext cx="6673562" cy="22467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2B2C35-C7D0-E885-2B8A-9C1FBB39EAEA}"/>
              </a:ext>
            </a:extLst>
          </p:cNvPr>
          <p:cNvSpPr/>
          <p:nvPr/>
        </p:nvSpPr>
        <p:spPr>
          <a:xfrm>
            <a:off x="488662" y="4104710"/>
            <a:ext cx="1769806" cy="376999"/>
          </a:xfrm>
          <a:prstGeom prst="rect">
            <a:avLst/>
          </a:prstGeom>
          <a:solidFill>
            <a:srgbClr val="06446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>
                <a:latin typeface="Segoe UI" panose="020B0502040204020203" pitchFamily="34" charset="0"/>
                <a:cs typeface="Segoe UI" panose="020B0502040204020203" pitchFamily="34" charset="0"/>
              </a:rPr>
              <a:t>Key Findings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0AC24E-DC85-25B1-BF15-A698C6F3C55D}"/>
              </a:ext>
            </a:extLst>
          </p:cNvPr>
          <p:cNvSpPr txBox="1"/>
          <p:nvPr/>
        </p:nvSpPr>
        <p:spPr>
          <a:xfrm>
            <a:off x="313588" y="4439058"/>
            <a:ext cx="6555900" cy="199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18 of the 100 BSS agents are involved in the proposal cycle with an average duration of more than 35 days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These segments tend to be spending more time than the average across almost all the stages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More than 50% of their proposal errors are flagged as issues from the BSS agent end by sellers (such as inexperience, lacks domain knowledge, lower response, etc)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B35DD13-0FD4-14B1-43EE-686C4E4C7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75046"/>
              </p:ext>
            </p:extLst>
          </p:nvPr>
        </p:nvGraphicFramePr>
        <p:xfrm>
          <a:off x="7281993" y="1579896"/>
          <a:ext cx="4596419" cy="4889725"/>
        </p:xfrm>
        <a:graphic>
          <a:graphicData uri="http://schemas.openxmlformats.org/drawingml/2006/table">
            <a:tbl>
              <a:tblPr firstRow="1" bandRow="1"/>
              <a:tblGrid>
                <a:gridCol w="2653319">
                  <a:extLst>
                    <a:ext uri="{9D8B030D-6E8A-4147-A177-3AD203B41FA5}">
                      <a16:colId xmlns:a16="http://schemas.microsoft.com/office/drawing/2014/main" val="3876548951"/>
                    </a:ext>
                  </a:extLst>
                </a:gridCol>
                <a:gridCol w="1067592">
                  <a:extLst>
                    <a:ext uri="{9D8B030D-6E8A-4147-A177-3AD203B41FA5}">
                      <a16:colId xmlns:a16="http://schemas.microsoft.com/office/drawing/2014/main" val="3190198903"/>
                    </a:ext>
                  </a:extLst>
                </a:gridCol>
                <a:gridCol w="875508">
                  <a:extLst>
                    <a:ext uri="{9D8B030D-6E8A-4147-A177-3AD203B41FA5}">
                      <a16:colId xmlns:a16="http://schemas.microsoft.com/office/drawing/2014/main" val="2158166313"/>
                    </a:ext>
                  </a:extLst>
                </a:gridCol>
              </a:tblGrid>
              <a:tr h="3537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Seller Feedback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*% 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BSS Vs Overall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523800"/>
                  </a:ext>
                </a:extLst>
              </a:tr>
              <a:tr h="323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Difficult to identify BSS agent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581816"/>
                  </a:ext>
                </a:extLst>
              </a:tr>
              <a:tr h="3239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BSS inexperienced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29188"/>
                  </a:ext>
                </a:extLst>
              </a:tr>
              <a:tr h="3239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BSS lacks domain knowledge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047617"/>
                  </a:ext>
                </a:extLst>
              </a:tr>
              <a:tr h="3239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Incorrect configuration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801141"/>
                  </a:ext>
                </a:extLst>
              </a:tr>
              <a:tr h="3239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Proposal takes too long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456324"/>
                  </a:ext>
                </a:extLst>
              </a:tr>
              <a:tr h="3239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Submission process is tedious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BF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589493"/>
                  </a:ext>
                </a:extLst>
              </a:tr>
              <a:tr h="323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Responses rate is too slow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C2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057721"/>
                  </a:ext>
                </a:extLst>
              </a:tr>
              <a:tr h="3239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 much churn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340962"/>
                  </a:ext>
                </a:extLst>
              </a:tr>
              <a:tr h="323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 many errors by BSS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411998"/>
                  </a:ext>
                </a:extLst>
              </a:tr>
              <a:tr h="3239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pricing is not competitive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051685"/>
                  </a:ext>
                </a:extLst>
              </a:tr>
              <a:tr h="3239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Errors in configuration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608110"/>
                  </a:ext>
                </a:extLst>
              </a:tr>
              <a:tr h="323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Terms and conditions had errors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879299"/>
                  </a:ext>
                </a:extLst>
              </a:tr>
              <a:tr h="3239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Incomplete requirements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4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046177"/>
                  </a:ext>
                </a:extLst>
              </a:tr>
              <a:tr h="323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ERP system doesn't work well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98452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B654658-FEC5-5B18-61BA-7B501023458B}"/>
              </a:ext>
            </a:extLst>
          </p:cNvPr>
          <p:cNvSpPr txBox="1"/>
          <p:nvPr/>
        </p:nvSpPr>
        <p:spPr>
          <a:xfrm>
            <a:off x="7085100" y="1002150"/>
            <a:ext cx="510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400">
                <a:latin typeface="Segoe UI" panose="020B0502040204020203" pitchFamily="34" charset="0"/>
                <a:cs typeface="Segoe UI" panose="020B0502040204020203" pitchFamily="34" charset="0"/>
              </a:rPr>
              <a:t>Distribution of Seller Feedback on the processes with low-performing BSS (35+ days)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D6FA93-B7CB-5484-7BEB-AC43C70AA7B9}"/>
              </a:ext>
            </a:extLst>
          </p:cNvPr>
          <p:cNvSpPr txBox="1"/>
          <p:nvPr/>
        </p:nvSpPr>
        <p:spPr>
          <a:xfrm>
            <a:off x="7201326" y="6469621"/>
            <a:ext cx="4874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>
                <a:latin typeface="Segoe Print" panose="02000600000000000000" pitchFamily="2" charset="0"/>
              </a:rPr>
              <a:t>% Total= Distribution of each seller feedback in processes involving low-performing BSS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>
                <a:latin typeface="Segoe Print" panose="02000600000000000000" pitchFamily="2" charset="0"/>
              </a:rPr>
              <a:t>BSS Vs Overall: %Total/ % distribution in all proposals</a:t>
            </a:r>
          </a:p>
        </p:txBody>
      </p:sp>
    </p:spTree>
    <p:extLst>
      <p:ext uri="{BB962C8B-B14F-4D97-AF65-F5344CB8AC3E}">
        <p14:creationId xmlns:p14="http://schemas.microsoft.com/office/powerpoint/2010/main" val="100196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622DD7-A181-7017-D4A0-BE8192F009AF}"/>
              </a:ext>
            </a:extLst>
          </p:cNvPr>
          <p:cNvCxnSpPr/>
          <p:nvPr/>
        </p:nvCxnSpPr>
        <p:spPr>
          <a:xfrm>
            <a:off x="0" y="894737"/>
            <a:ext cx="114604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Gentech - Crunchbase Company Profile &amp; Funding">
            <a:extLst>
              <a:ext uri="{FF2B5EF4-FFF2-40B4-BE49-F238E27FC236}">
                <a16:creationId xmlns:a16="http://schemas.microsoft.com/office/drawing/2014/main" id="{7D0C1B43-05FF-4300-9878-232615A0D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599" y="0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312F546-0838-9EFB-8C81-90E2EFBA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277599" cy="840652"/>
          </a:xfrm>
        </p:spPr>
        <p:txBody>
          <a:bodyPr>
            <a:normAutofit/>
          </a:bodyPr>
          <a:lstStyle/>
          <a:p>
            <a:r>
              <a:rPr lang="en-IN" sz="3600" b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Gen-tech Proposal Cycle | </a:t>
            </a:r>
            <a:r>
              <a:rPr lang="en-IN" sz="320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BSS &amp; Seller feedback Analysis</a:t>
            </a: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CE35F1B7-3F7D-A5B4-9CB9-9CDA373CF645}"/>
              </a:ext>
            </a:extLst>
          </p:cNvPr>
          <p:cNvSpPr/>
          <p:nvPr/>
        </p:nvSpPr>
        <p:spPr>
          <a:xfrm>
            <a:off x="10967720" y="6640891"/>
            <a:ext cx="1188720" cy="15862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/>
              <a:t>Analyze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3E37A-0B69-AF0D-C8B9-47BE46A0EFD6}"/>
              </a:ext>
            </a:extLst>
          </p:cNvPr>
          <p:cNvSpPr txBox="1"/>
          <p:nvPr/>
        </p:nvSpPr>
        <p:spPr>
          <a:xfrm>
            <a:off x="428324" y="1735389"/>
            <a:ext cx="106038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https://public.tableau.com/app/profile/harshal.gajera/viz/SellerReviewVsBidSize/Dashboard1?publish=yes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129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622DD7-A181-7017-D4A0-BE8192F009AF}"/>
              </a:ext>
            </a:extLst>
          </p:cNvPr>
          <p:cNvCxnSpPr/>
          <p:nvPr/>
        </p:nvCxnSpPr>
        <p:spPr>
          <a:xfrm>
            <a:off x="0" y="894737"/>
            <a:ext cx="114604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Gentech - Crunchbase Company Profile &amp; Funding">
            <a:extLst>
              <a:ext uri="{FF2B5EF4-FFF2-40B4-BE49-F238E27FC236}">
                <a16:creationId xmlns:a16="http://schemas.microsoft.com/office/drawing/2014/main" id="{7D0C1B43-05FF-4300-9878-232615A0D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599" y="0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312F546-0838-9EFB-8C81-90E2EFBA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277599" cy="84065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Segoe UI"/>
                <a:cs typeface="Segoe UI"/>
              </a:rPr>
              <a:t>Gen-tech Proposal Cycle | </a:t>
            </a:r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Segoe UI"/>
                <a:cs typeface="Segoe UI"/>
              </a:rPr>
              <a:t>Statistical Assessment</a:t>
            </a:r>
            <a:endParaRPr lang="en-IN" sz="3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6A451051-F27C-8788-46B6-4490243B028A}"/>
              </a:ext>
            </a:extLst>
          </p:cNvPr>
          <p:cNvSpPr/>
          <p:nvPr/>
        </p:nvSpPr>
        <p:spPr>
          <a:xfrm>
            <a:off x="10967720" y="6640891"/>
            <a:ext cx="1188720" cy="15862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err="1"/>
              <a:t>Analyze</a:t>
            </a:r>
            <a:endParaRPr lang="en-IN" sz="1200"/>
          </a:p>
        </p:txBody>
      </p:sp>
      <p:pic>
        <p:nvPicPr>
          <p:cNvPr id="3" name="Picture 2" descr="A graph with red lines&#10;&#10;Description automatically generated">
            <a:extLst>
              <a:ext uri="{FF2B5EF4-FFF2-40B4-BE49-F238E27FC236}">
                <a16:creationId xmlns:a16="http://schemas.microsoft.com/office/drawing/2014/main" id="{3CD21D14-D6F1-499E-5C49-14498F74E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0" y="1193195"/>
            <a:ext cx="5561798" cy="3228770"/>
          </a:xfrm>
          <a:prstGeom prst="rect">
            <a:avLst/>
          </a:prstGeom>
        </p:spPr>
      </p:pic>
      <p:pic>
        <p:nvPicPr>
          <p:cNvPr id="10" name="Picture 9" descr="A graph with a line going up&#10;&#10;Description automatically generated">
            <a:extLst>
              <a:ext uri="{FF2B5EF4-FFF2-40B4-BE49-F238E27FC236}">
                <a16:creationId xmlns:a16="http://schemas.microsoft.com/office/drawing/2014/main" id="{D722475C-03B8-1FBD-E2A2-EA28EA7128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5" t="1957" r="1544" b="1253"/>
          <a:stretch/>
        </p:blipFill>
        <p:spPr>
          <a:xfrm>
            <a:off x="6424004" y="1193401"/>
            <a:ext cx="4899342" cy="29628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A1F710-AB12-F652-D0D3-44AEFB18655A}"/>
              </a:ext>
            </a:extLst>
          </p:cNvPr>
          <p:cNvSpPr/>
          <p:nvPr/>
        </p:nvSpPr>
        <p:spPr>
          <a:xfrm>
            <a:off x="195926" y="4525321"/>
            <a:ext cx="11885642" cy="20232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284E33-2DA3-C7B5-8F13-B81B51554EE9}"/>
              </a:ext>
            </a:extLst>
          </p:cNvPr>
          <p:cNvSpPr/>
          <p:nvPr/>
        </p:nvSpPr>
        <p:spPr>
          <a:xfrm>
            <a:off x="488662" y="4379030"/>
            <a:ext cx="1769806" cy="376999"/>
          </a:xfrm>
          <a:prstGeom prst="rect">
            <a:avLst/>
          </a:prstGeom>
          <a:solidFill>
            <a:srgbClr val="06446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>
                <a:latin typeface="Segoe UI" panose="020B0502040204020203" pitchFamily="34" charset="0"/>
                <a:cs typeface="Segoe UI" panose="020B0502040204020203" pitchFamily="34" charset="0"/>
              </a:rPr>
              <a:t>Key Findings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2E6568-7B3C-4D94-EB49-65D6EE5E3106}"/>
              </a:ext>
            </a:extLst>
          </p:cNvPr>
          <p:cNvSpPr txBox="1"/>
          <p:nvPr/>
        </p:nvSpPr>
        <p:spPr>
          <a:xfrm>
            <a:off x="313588" y="4713378"/>
            <a:ext cx="11715180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ea typeface="+mn-lt"/>
                <a:cs typeface="+mn-lt"/>
              </a:rPr>
              <a:t>Analysis of our process has revealed two distinct normal distributions: </a:t>
            </a:r>
            <a:endParaRPr lang="en-US" sz="1400" b="1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IN" sz="1400" dirty="0">
                <a:ea typeface="+mn-lt"/>
                <a:cs typeface="+mn-lt"/>
              </a:rPr>
              <a:t>Cycles under 35 days and cycles exceeding 35 days.</a:t>
            </a:r>
            <a:endParaRPr lang="en-IN" sz="1400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ea typeface="+mn-lt"/>
                <a:cs typeface="+mn-lt"/>
              </a:rPr>
              <a:t>Our improvement strategy involves the application of Lean Six Sigma principles to enhance efficiency (Lean) and effectiveness (Six Sigma).</a:t>
            </a:r>
            <a:endParaRPr lang="en-IN" sz="1400" b="1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IN" sz="1400" dirty="0">
                <a:ea typeface="+mn-lt"/>
                <a:cs typeface="+mn-lt"/>
              </a:rPr>
              <a:t>This dual approach aims to shift the distribution to the left, reducing cycle times, and narrow it for consistent quality.</a:t>
            </a:r>
            <a:endParaRPr lang="en-IN" sz="14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ea typeface="+mn-lt"/>
                <a:cs typeface="+mn-lt"/>
              </a:rPr>
              <a:t>A Pareto analysis has identified ZQT6 and ZQT4 as the primary sources of prolonged cycle times.</a:t>
            </a:r>
            <a:endParaRPr lang="en-IN" sz="1400" b="1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IN" sz="1400" dirty="0">
                <a:ea typeface="+mn-lt"/>
                <a:cs typeface="+mn-lt"/>
              </a:rPr>
              <a:t>Utilizing the 80/20 rule, we recognize ZQT6 and ZQT4 as critical bottlenecks requiring focused attention to improve cycle time efficiency.</a:t>
            </a:r>
            <a:endParaRPr lang="en-IN" sz="14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ea typeface="+mn-lt"/>
                <a:cs typeface="+mn-lt"/>
              </a:rPr>
              <a:t>Prioritizing these areas will contribute significantly to our goal of process improvement and operational excellence.</a:t>
            </a:r>
            <a:endParaRPr lang="en-IN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721E5B-4310-77A8-6AC5-39A14F821783}"/>
              </a:ext>
            </a:extLst>
          </p:cNvPr>
          <p:cNvSpPr/>
          <p:nvPr/>
        </p:nvSpPr>
        <p:spPr>
          <a:xfrm>
            <a:off x="1260229" y="1047695"/>
            <a:ext cx="3498584" cy="376999"/>
          </a:xfrm>
          <a:prstGeom prst="rect">
            <a:avLst/>
          </a:prstGeom>
          <a:solidFill>
            <a:srgbClr val="06446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>
                <a:solidFill>
                  <a:schemeClr val="bg1"/>
                </a:solidFill>
                <a:latin typeface="Segoe UI"/>
                <a:cs typeface="Segoe UI"/>
              </a:rPr>
              <a:t>Histogram of Total Process 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9F6D9-2DBF-0811-A3C3-90AC85AF14DC}"/>
              </a:ext>
            </a:extLst>
          </p:cNvPr>
          <p:cNvSpPr/>
          <p:nvPr/>
        </p:nvSpPr>
        <p:spPr>
          <a:xfrm>
            <a:off x="7114486" y="1047695"/>
            <a:ext cx="3627091" cy="405698"/>
          </a:xfrm>
          <a:prstGeom prst="rect">
            <a:avLst/>
          </a:prstGeom>
          <a:solidFill>
            <a:srgbClr val="06446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Wingdings"/>
              <a:buChar char="Ø"/>
            </a:pPr>
            <a:r>
              <a:rPr lang="en-IN" sz="1600">
                <a:solidFill>
                  <a:schemeClr val="bg1"/>
                </a:solidFill>
                <a:latin typeface="Segoe UI"/>
                <a:cs typeface="Segoe UI"/>
              </a:rPr>
              <a:t>Pareto Chart for Cycle time &gt;35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0_New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1771</Words>
  <Application>Microsoft Office PowerPoint</Application>
  <PresentationFormat>Widescreen</PresentationFormat>
  <Paragraphs>313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FontAwesome</vt:lpstr>
      <vt:lpstr>Roboto Condensed</vt:lpstr>
      <vt:lpstr>Roboto Medium</vt:lpstr>
      <vt:lpstr>Segoe Print</vt:lpstr>
      <vt:lpstr>Segoe UI</vt:lpstr>
      <vt:lpstr>Seoge UI</vt:lpstr>
      <vt:lpstr>Söhne</vt:lpstr>
      <vt:lpstr>Wingdings</vt:lpstr>
      <vt:lpstr>Office Theme</vt:lpstr>
      <vt:lpstr>1_Custom Design</vt:lpstr>
      <vt:lpstr>Six-Sigma Approach to Problem Solving Proposal Creation Cycle in GenTech </vt:lpstr>
      <vt:lpstr>PowerPoint Presentation</vt:lpstr>
      <vt:lpstr>Gen-tech Proposal Cycle | Problem Definition</vt:lpstr>
      <vt:lpstr>Gen-tech Proposal Cycle | Process Understanding</vt:lpstr>
      <vt:lpstr>Gen-tech Proposal Cycle | Duration Across Geography &amp; Brands</vt:lpstr>
      <vt:lpstr>Gen-tech Proposal Cycle | Seller Analysis</vt:lpstr>
      <vt:lpstr>Gen-tech Proposal Cycle | BSS Agent Analysis</vt:lpstr>
      <vt:lpstr>Gen-tech Proposal Cycle | BSS &amp; Seller feedback Analysis</vt:lpstr>
      <vt:lpstr>Gen-tech Proposal Cycle | Statistical Assessment</vt:lpstr>
      <vt:lpstr>Gen-tech Proposal Cycle | Fishbone Diagram of cause and effect</vt:lpstr>
      <vt:lpstr>Gen-tech Proposal Cycle | Recommendation &amp; Control</vt:lpstr>
      <vt:lpstr>Thank You!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Pragya Nepal</dc:creator>
  <cp:lastModifiedBy>HarshalGajera</cp:lastModifiedBy>
  <cp:revision>34</cp:revision>
  <dcterms:created xsi:type="dcterms:W3CDTF">2023-11-01T21:02:36Z</dcterms:created>
  <dcterms:modified xsi:type="dcterms:W3CDTF">2024-01-07T17:22:42Z</dcterms:modified>
</cp:coreProperties>
</file>