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6" r:id="rId6"/>
    <p:sldId id="263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03864"/>
    <a:srgbClr val="8FAADC"/>
    <a:srgbClr val="00B0F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21F4-8A57-8F1D-2FAA-DA2BC33CB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1846E-EC16-F17B-386C-D7822DED2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40D87-1CA9-FDC2-12B1-F16AEFB9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D8B2-5065-4352-92C2-5F62D31C3F21}" type="datetimeFigureOut">
              <a:rPr lang="en-IN" smtClean="0"/>
              <a:t>07/12/23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2CCD9-CC34-81EC-F588-50397899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F08A6-BEE9-49E1-93E0-061C42C4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23E3-0343-4F78-A545-9EB7435C0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75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3ACA-5C7F-6636-A1A9-62B5CB69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AF94F-0AFB-DE75-510B-1340F19DB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2A740-B272-FBAF-C6BC-424741DE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D8B2-5065-4352-92C2-5F62D31C3F21}" type="datetimeFigureOut">
              <a:rPr lang="en-IN" smtClean="0"/>
              <a:t>07/12/23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0E2D1-4C29-F081-6CF8-3792545B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5C693-51DE-A889-6C9B-6F9F0C8E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23E3-0343-4F78-A545-9EB7435C0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54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17288-BA85-F978-E977-DD908A78F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6B96C-4ADD-12A4-C287-5A8330F5E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3EB12-E30A-962E-03BB-564BD53C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D8B2-5065-4352-92C2-5F62D31C3F21}" type="datetimeFigureOut">
              <a:rPr lang="en-IN" smtClean="0"/>
              <a:t>07/12/23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1B032-6EC0-76D5-0F2D-95C90DF4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91FB0-4034-6D69-415A-528CC290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23E3-0343-4F78-A545-9EB7435C0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44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8231-33A1-29BD-0613-5EC189DA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33400-F67B-A473-B574-7D303AE07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DFDA-E729-3E63-CF9E-CC6E2A5C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D8B2-5065-4352-92C2-5F62D31C3F21}" type="datetimeFigureOut">
              <a:rPr lang="en-IN" smtClean="0"/>
              <a:t>07/12/23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0B727-EFB5-2936-31D7-4A8E52BD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CA547-0786-2BC8-6233-5CD1324B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23E3-0343-4F78-A545-9EB7435C0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13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8234-B976-DD5D-CE71-DB018DD4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63548-87A4-7C51-A108-B16CE3CC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54575-999A-A292-E35F-618A6F19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D8B2-5065-4352-92C2-5F62D31C3F21}" type="datetimeFigureOut">
              <a:rPr lang="en-IN" smtClean="0"/>
              <a:t>07/12/23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21218-A3C4-1F03-B639-7CC1B3BF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7A340-B92E-2AD5-BD14-9DA4EF63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23E3-0343-4F78-A545-9EB7435C0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84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17D7-CF8A-0024-8447-E2121F21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91E4-CD7C-D2A9-8C4F-ADA6B5333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8418B-F97C-898D-5D07-F7B2DF414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6C83B-53FD-5288-67DE-217A3201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D8B2-5065-4352-92C2-5F62D31C3F21}" type="datetimeFigureOut">
              <a:rPr lang="en-IN" smtClean="0"/>
              <a:t>07/12/23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41002-69E8-DAD5-6CD1-C84EB006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739F9-4398-FE2B-BE0F-1D401A7F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23E3-0343-4F78-A545-9EB7435C0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56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EF24-1771-7B99-F1B2-6D2DD0BB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3C58C-243B-FB09-B693-B6A2DB87E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29967-F7F9-2B8C-37D1-E08D1C67A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C5C4F-7552-97E1-23C5-3BE41900D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35DD6-9CBF-5E3F-D897-7C3E70A82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6E803-DF0F-16DB-BC4F-FC3B6D68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D8B2-5065-4352-92C2-5F62D31C3F21}" type="datetimeFigureOut">
              <a:rPr lang="en-IN" smtClean="0"/>
              <a:t>07/12/23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367CD-8BE7-61A7-6D70-1A51B599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F2F52-F609-7084-9965-2DE903F0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23E3-0343-4F78-A545-9EB7435C0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47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E9EC1-533C-23E7-D2C8-066136E3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E36FF-67DD-8D85-BB83-2A766ADD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D8B2-5065-4352-92C2-5F62D31C3F21}" type="datetimeFigureOut">
              <a:rPr lang="en-IN" smtClean="0"/>
              <a:t>07/12/23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56834-6D67-6229-20EF-8F369CA1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50874-6047-72E2-8566-018C87AB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23E3-0343-4F78-A545-9EB7435C0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28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2AA44-63C7-852B-3CBE-F51A0E64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D8B2-5065-4352-92C2-5F62D31C3F21}" type="datetimeFigureOut">
              <a:rPr lang="en-IN" smtClean="0"/>
              <a:t>07/12/23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D8EE2-5DA2-E78D-B747-65767E3E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9D9F9-C242-5DF4-AC3B-4CDC0822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23E3-0343-4F78-A545-9EB7435C0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7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42AC-94DC-68EE-61B3-C1FCA5F0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88D6-379C-9640-EC20-CA1F0AB41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C9866-588B-EEF5-6DB1-0E5E3EF5D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D67E3-4642-340B-0F7F-93C5A5AC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D8B2-5065-4352-92C2-5F62D31C3F21}" type="datetimeFigureOut">
              <a:rPr lang="en-IN" smtClean="0"/>
              <a:t>07/12/23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77ADB-89E6-5B97-3880-EF72060E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9FD9A-208C-E2CA-CC19-DE0BEFC0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23E3-0343-4F78-A545-9EB7435C0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1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0927-A70A-A7FB-59B3-2DCCCE101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A970C-C3EF-A763-0CA6-A17ECCD7B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B5C06-23DC-E31A-17A9-2309BA80B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43F13-CA31-E29D-9B0C-23A73636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D8B2-5065-4352-92C2-5F62D31C3F21}" type="datetimeFigureOut">
              <a:rPr lang="en-IN" smtClean="0"/>
              <a:t>07/12/23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8391A-A284-B050-16D7-A2F4C1A0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65B2E-831F-EF50-BC90-E23A47F1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23E3-0343-4F78-A545-9EB7435C0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0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7ED233-A896-BCF0-899B-A9EB94F6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F8F8E-1D75-9E58-DADC-2CBB55BC0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03407-A586-8AE0-F383-328909CAC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D8B2-5065-4352-92C2-5F62D31C3F21}" type="datetimeFigureOut">
              <a:rPr lang="en-IN" smtClean="0"/>
              <a:t>07/12/23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37545-16ED-8CBB-8375-FF3189DE7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10F26-9359-BDC7-956C-8FABB74AD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623E3-0343-4F78-A545-9EB7435C07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3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Free photo environmental pollution and factory exterior">
            <a:extLst>
              <a:ext uri="{FF2B5EF4-FFF2-40B4-BE49-F238E27FC236}">
                <a16:creationId xmlns:a16="http://schemas.microsoft.com/office/drawing/2014/main" id="{9FA555C1-E8C6-3E40-FF57-D2463B080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EBAB71-C5B1-7B09-69A7-CF68D18A09AE}"/>
              </a:ext>
            </a:extLst>
          </p:cNvPr>
          <p:cNvSpPr/>
          <p:nvPr/>
        </p:nvSpPr>
        <p:spPr>
          <a:xfrm>
            <a:off x="0" y="2029968"/>
            <a:ext cx="12192000" cy="3078480"/>
          </a:xfrm>
          <a:prstGeom prst="rect">
            <a:avLst/>
          </a:prstGeom>
          <a:solidFill>
            <a:srgbClr val="00B0F0">
              <a:alpha val="3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3">
            <a:extLst>
              <a:ext uri="{FF2B5EF4-FFF2-40B4-BE49-F238E27FC236}">
                <a16:creationId xmlns:a16="http://schemas.microsoft.com/office/drawing/2014/main" id="{0CDBC288-2946-4346-1B26-F7ED491587CB}"/>
              </a:ext>
            </a:extLst>
          </p:cNvPr>
          <p:cNvSpPr txBox="1"/>
          <p:nvPr/>
        </p:nvSpPr>
        <p:spPr>
          <a:xfrm>
            <a:off x="3007205" y="2029968"/>
            <a:ext cx="6177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5400" b="1" dirty="0">
                <a:solidFill>
                  <a:schemeClr val="bg1">
                    <a:lumMod val="95000"/>
                  </a:schemeClr>
                </a:solidFill>
              </a:rPr>
              <a:t>Rock Flow Dynamics </a:t>
            </a:r>
            <a:endParaRPr lang="id-ID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101">
            <a:extLst>
              <a:ext uri="{FF2B5EF4-FFF2-40B4-BE49-F238E27FC236}">
                <a16:creationId xmlns:a16="http://schemas.microsoft.com/office/drawing/2014/main" id="{08CC6E78-A361-B07E-45C7-EE19D9BF5414}"/>
              </a:ext>
            </a:extLst>
          </p:cNvPr>
          <p:cNvSpPr txBox="1"/>
          <p:nvPr/>
        </p:nvSpPr>
        <p:spPr>
          <a:xfrm>
            <a:off x="3345582" y="3264628"/>
            <a:ext cx="5500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cap="all" dirty="0">
                <a:solidFill>
                  <a:schemeClr val="bg1">
                    <a:lumMod val="95000"/>
                  </a:schemeClr>
                </a:solidFill>
              </a:rPr>
              <a:t>Optimizing FLUID Transportation PLAN USING LINEAR PROGRAMMING MODEL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104">
            <a:extLst>
              <a:ext uri="{FF2B5EF4-FFF2-40B4-BE49-F238E27FC236}">
                <a16:creationId xmlns:a16="http://schemas.microsoft.com/office/drawing/2014/main" id="{BF105DE7-76A1-758C-2DA2-8B475AF97F48}"/>
              </a:ext>
            </a:extLst>
          </p:cNvPr>
          <p:cNvSpPr txBox="1"/>
          <p:nvPr/>
        </p:nvSpPr>
        <p:spPr>
          <a:xfrm>
            <a:off x="11047939" y="60877"/>
            <a:ext cx="1424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Pragya</a:t>
            </a:r>
          </a:p>
          <a:p>
            <a:pPr algn="ctr"/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Harshal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Michelle</a:t>
            </a:r>
          </a:p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Abhishek</a:t>
            </a:r>
          </a:p>
        </p:txBody>
      </p:sp>
      <p:sp>
        <p:nvSpPr>
          <p:cNvPr id="8" name="TextBox 104">
            <a:extLst>
              <a:ext uri="{FF2B5EF4-FFF2-40B4-BE49-F238E27FC236}">
                <a16:creationId xmlns:a16="http://schemas.microsoft.com/office/drawing/2014/main" id="{F94D357D-E31F-7CE3-F469-83E504F2E5CC}"/>
              </a:ext>
            </a:extLst>
          </p:cNvPr>
          <p:cNvSpPr txBox="1"/>
          <p:nvPr/>
        </p:nvSpPr>
        <p:spPr>
          <a:xfrm>
            <a:off x="4281378" y="4639133"/>
            <a:ext cx="3629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2023-12-06</a:t>
            </a:r>
          </a:p>
        </p:txBody>
      </p:sp>
    </p:spTree>
    <p:extLst>
      <p:ext uri="{BB962C8B-B14F-4D97-AF65-F5344CB8AC3E}">
        <p14:creationId xmlns:p14="http://schemas.microsoft.com/office/powerpoint/2010/main" val="192748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9F0E6105-9BBC-7313-6AA5-87B15D7C460D}"/>
              </a:ext>
            </a:extLst>
          </p:cNvPr>
          <p:cNvSpPr/>
          <p:nvPr/>
        </p:nvSpPr>
        <p:spPr>
          <a:xfrm>
            <a:off x="5663472" y="3794104"/>
            <a:ext cx="6528528" cy="2155911"/>
          </a:xfrm>
          <a:prstGeom prst="rect">
            <a:avLst/>
          </a:pr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74FFD2F7-40AB-E0E7-B2DA-5CFA10A71C2D}"/>
              </a:ext>
            </a:extLst>
          </p:cNvPr>
          <p:cNvSpPr txBox="1"/>
          <p:nvPr/>
        </p:nvSpPr>
        <p:spPr>
          <a:xfrm>
            <a:off x="5691185" y="1147800"/>
            <a:ext cx="6500815" cy="1381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Objective:</a:t>
            </a:r>
          </a:p>
          <a:p>
            <a:pPr algn="ctr"/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With </a:t>
            </a:r>
            <a:r>
              <a:rPr lang="en-US" sz="12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different </a:t>
            </a: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options available for oil transportation, Rock Flow Dynamics navigates through multiple choices to optimize the movement of resources from production to processing locations</a:t>
            </a:r>
            <a:endParaRPr lang="en-IN" sz="1600" b="1" dirty="0">
              <a:solidFill>
                <a:srgbClr val="4472C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823DDC9C-B6E5-9D0C-D9FD-FC5B013AE8B8}"/>
              </a:ext>
            </a:extLst>
          </p:cNvPr>
          <p:cNvSpPr/>
          <p:nvPr/>
        </p:nvSpPr>
        <p:spPr>
          <a:xfrm>
            <a:off x="0" y="1070435"/>
            <a:ext cx="5646698" cy="5787565"/>
          </a:xfrm>
          <a:prstGeom prst="rect">
            <a:avLst/>
          </a:prstGeom>
          <a:solidFill>
            <a:schemeClr val="bg1">
              <a:lumMod val="65000"/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Rock Flow Dynamics | Aberdeen">
            <a:extLst>
              <a:ext uri="{FF2B5EF4-FFF2-40B4-BE49-F238E27FC236}">
                <a16:creationId xmlns:a16="http://schemas.microsoft.com/office/drawing/2014/main" id="{12787EC4-20C7-B44A-D830-3ED9EB818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424" y="0"/>
            <a:ext cx="798576" cy="80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949498-198A-1183-FAB7-B3761391E11D}"/>
              </a:ext>
            </a:extLst>
          </p:cNvPr>
          <p:cNvCxnSpPr>
            <a:cxnSpLocks/>
          </p:cNvCxnSpPr>
          <p:nvPr/>
        </p:nvCxnSpPr>
        <p:spPr>
          <a:xfrm>
            <a:off x="0" y="107899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65">
            <a:extLst>
              <a:ext uri="{FF2B5EF4-FFF2-40B4-BE49-F238E27FC236}">
                <a16:creationId xmlns:a16="http://schemas.microsoft.com/office/drawing/2014/main" id="{699B8B62-EF97-2067-BB73-0E9B3EE565C1}"/>
              </a:ext>
            </a:extLst>
          </p:cNvPr>
          <p:cNvSpPr txBox="1"/>
          <p:nvPr/>
        </p:nvSpPr>
        <p:spPr>
          <a:xfrm>
            <a:off x="-1" y="1147800"/>
            <a:ext cx="5646697" cy="1381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 Background:</a:t>
            </a:r>
          </a:p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Rock Flow Dynamics is an influential player in the Oil and Gas sector, engaging across all three integral phases of the industry: upstream, midstream, and downstream operations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U-Turn Arrow 43">
            <a:extLst>
              <a:ext uri="{FF2B5EF4-FFF2-40B4-BE49-F238E27FC236}">
                <a16:creationId xmlns:a16="http://schemas.microsoft.com/office/drawing/2014/main" id="{331CDBA7-D240-3457-F6C5-C17F8B9E4019}"/>
              </a:ext>
            </a:extLst>
          </p:cNvPr>
          <p:cNvSpPr/>
          <p:nvPr/>
        </p:nvSpPr>
        <p:spPr>
          <a:xfrm rot="16200000">
            <a:off x="923266" y="2555013"/>
            <a:ext cx="1600200" cy="1828800"/>
          </a:xfrm>
          <a:prstGeom prst="uturnArrow">
            <a:avLst>
              <a:gd name="adj1" fmla="val 12725"/>
              <a:gd name="adj2" fmla="val 25000"/>
              <a:gd name="adj3" fmla="val 0"/>
              <a:gd name="adj4" fmla="val 40681"/>
              <a:gd name="adj5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U-Turn Arrow 45">
            <a:extLst>
              <a:ext uri="{FF2B5EF4-FFF2-40B4-BE49-F238E27FC236}">
                <a16:creationId xmlns:a16="http://schemas.microsoft.com/office/drawing/2014/main" id="{0B389975-C772-7364-3BD1-0BA04301D5C0}"/>
              </a:ext>
            </a:extLst>
          </p:cNvPr>
          <p:cNvSpPr/>
          <p:nvPr/>
        </p:nvSpPr>
        <p:spPr>
          <a:xfrm rot="5400000">
            <a:off x="2752066" y="3951884"/>
            <a:ext cx="1600200" cy="1828800"/>
          </a:xfrm>
          <a:prstGeom prst="uturnArrow">
            <a:avLst>
              <a:gd name="adj1" fmla="val 12725"/>
              <a:gd name="adj2" fmla="val 25000"/>
              <a:gd name="adj3" fmla="val 0"/>
              <a:gd name="adj4" fmla="val 40681"/>
              <a:gd name="adj5" fmla="val 1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U-Turn Arrow 48">
            <a:extLst>
              <a:ext uri="{FF2B5EF4-FFF2-40B4-BE49-F238E27FC236}">
                <a16:creationId xmlns:a16="http://schemas.microsoft.com/office/drawing/2014/main" id="{0C1F6BCC-6B06-76E3-94A1-C7DFF64C1F66}"/>
              </a:ext>
            </a:extLst>
          </p:cNvPr>
          <p:cNvSpPr/>
          <p:nvPr/>
        </p:nvSpPr>
        <p:spPr>
          <a:xfrm rot="16200000">
            <a:off x="923266" y="4751984"/>
            <a:ext cx="1600200" cy="1828800"/>
          </a:xfrm>
          <a:prstGeom prst="uturnArrow">
            <a:avLst>
              <a:gd name="adj1" fmla="val 12725"/>
              <a:gd name="adj2" fmla="val 25000"/>
              <a:gd name="adj3" fmla="val 0"/>
              <a:gd name="adj4" fmla="val 40681"/>
              <a:gd name="adj5" fmla="val 100000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CC491E2-55CE-300C-E012-EE71C1FABB10}"/>
              </a:ext>
            </a:extLst>
          </p:cNvPr>
          <p:cNvSpPr>
            <a:spLocks noChangeAspect="1"/>
          </p:cNvSpPr>
          <p:nvPr/>
        </p:nvSpPr>
        <p:spPr>
          <a:xfrm>
            <a:off x="1141326" y="3287283"/>
            <a:ext cx="662044" cy="662597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01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31453AB-AB7E-250A-0157-CFBEF4D26078}"/>
              </a:ext>
            </a:extLst>
          </p:cNvPr>
          <p:cNvSpPr>
            <a:spLocks noChangeAspect="1"/>
          </p:cNvSpPr>
          <p:nvPr/>
        </p:nvSpPr>
        <p:spPr>
          <a:xfrm>
            <a:off x="3467862" y="4369729"/>
            <a:ext cx="662044" cy="6625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02</a:t>
            </a:r>
            <a:endParaRPr lang="en-US" sz="1600" b="1" dirty="0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666CE52-33D1-B0D5-62AA-076289E8E9B0}"/>
              </a:ext>
            </a:extLst>
          </p:cNvPr>
          <p:cNvSpPr>
            <a:spLocks noChangeAspect="1"/>
          </p:cNvSpPr>
          <p:nvPr/>
        </p:nvSpPr>
        <p:spPr>
          <a:xfrm>
            <a:off x="1141326" y="5481422"/>
            <a:ext cx="662044" cy="662597"/>
          </a:xfrm>
          <a:prstGeom prst="ellipse">
            <a:avLst/>
          </a:prstGeom>
          <a:solidFill>
            <a:srgbClr val="4472C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03</a:t>
            </a:r>
            <a:endParaRPr lang="en-US" sz="1600" b="1" dirty="0">
              <a:latin typeface="+mj-lt"/>
            </a:endParaRPr>
          </a:p>
        </p:txBody>
      </p:sp>
      <p:grpSp>
        <p:nvGrpSpPr>
          <p:cNvPr id="55" name="Group 58">
            <a:extLst>
              <a:ext uri="{FF2B5EF4-FFF2-40B4-BE49-F238E27FC236}">
                <a16:creationId xmlns:a16="http://schemas.microsoft.com/office/drawing/2014/main" id="{DF6901E7-D8D7-F6A1-090E-8C35CBBF54AE}"/>
              </a:ext>
            </a:extLst>
          </p:cNvPr>
          <p:cNvGrpSpPr/>
          <p:nvPr/>
        </p:nvGrpSpPr>
        <p:grpSpPr>
          <a:xfrm>
            <a:off x="2034476" y="3287283"/>
            <a:ext cx="2276195" cy="414607"/>
            <a:chOff x="7174424" y="1401232"/>
            <a:chExt cx="2276195" cy="41460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25D9509-6E22-E701-049A-68E52775CA05}"/>
                </a:ext>
              </a:extLst>
            </p:cNvPr>
            <p:cNvSpPr txBox="1"/>
            <p:nvPr/>
          </p:nvSpPr>
          <p:spPr>
            <a:xfrm>
              <a:off x="7174424" y="1600395"/>
              <a:ext cx="227619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defTabSz="914400">
                <a:spcBef>
                  <a:spcPct val="2000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Production Phase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CA40CAB-332A-C4EE-761A-399E6E18DBC1}"/>
                </a:ext>
              </a:extLst>
            </p:cNvPr>
            <p:cNvSpPr/>
            <p:nvPr/>
          </p:nvSpPr>
          <p:spPr>
            <a:xfrm>
              <a:off x="7174424" y="1401232"/>
              <a:ext cx="730906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Upstream</a:t>
              </a:r>
            </a:p>
          </p:txBody>
        </p:sp>
      </p:grpSp>
      <p:grpSp>
        <p:nvGrpSpPr>
          <p:cNvPr id="58" name="Group 56">
            <a:extLst>
              <a:ext uri="{FF2B5EF4-FFF2-40B4-BE49-F238E27FC236}">
                <a16:creationId xmlns:a16="http://schemas.microsoft.com/office/drawing/2014/main" id="{8B5417D2-45BA-302E-920E-1DBB2E1FB81E}"/>
              </a:ext>
            </a:extLst>
          </p:cNvPr>
          <p:cNvGrpSpPr/>
          <p:nvPr/>
        </p:nvGrpSpPr>
        <p:grpSpPr>
          <a:xfrm>
            <a:off x="1053774" y="4369729"/>
            <a:ext cx="2276196" cy="424335"/>
            <a:chOff x="-296510" y="1402413"/>
            <a:chExt cx="2276196" cy="42433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33200CD-09E3-523B-3F65-00FB910FE1B4}"/>
                </a:ext>
              </a:extLst>
            </p:cNvPr>
            <p:cNvSpPr txBox="1"/>
            <p:nvPr/>
          </p:nvSpPr>
          <p:spPr>
            <a:xfrm>
              <a:off x="-296510" y="1611304"/>
              <a:ext cx="227619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r" defTabSz="914400">
                <a:spcBef>
                  <a:spcPct val="2000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Transportation Plan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42C6752-C582-3F6C-4B33-C54F1E893C94}"/>
                </a:ext>
              </a:extLst>
            </p:cNvPr>
            <p:cNvSpPr/>
            <p:nvPr/>
          </p:nvSpPr>
          <p:spPr>
            <a:xfrm>
              <a:off x="1162923" y="1402413"/>
              <a:ext cx="81676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8FAADC"/>
                  </a:solidFill>
                </a:rPr>
                <a:t>Midstream</a:t>
              </a:r>
            </a:p>
          </p:txBody>
        </p:sp>
      </p:grpSp>
      <p:grpSp>
        <p:nvGrpSpPr>
          <p:cNvPr id="61" name="Group 58">
            <a:extLst>
              <a:ext uri="{FF2B5EF4-FFF2-40B4-BE49-F238E27FC236}">
                <a16:creationId xmlns:a16="http://schemas.microsoft.com/office/drawing/2014/main" id="{C4179B76-1F53-A67D-9B99-9DB9859EAC0C}"/>
              </a:ext>
            </a:extLst>
          </p:cNvPr>
          <p:cNvGrpSpPr/>
          <p:nvPr/>
        </p:nvGrpSpPr>
        <p:grpSpPr>
          <a:xfrm>
            <a:off x="2034476" y="5481422"/>
            <a:ext cx="2276195" cy="414607"/>
            <a:chOff x="7174424" y="1401232"/>
            <a:chExt cx="2276195" cy="41460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3F44175-187A-B1EA-7270-EB102446E966}"/>
                </a:ext>
              </a:extLst>
            </p:cNvPr>
            <p:cNvSpPr txBox="1"/>
            <p:nvPr/>
          </p:nvSpPr>
          <p:spPr>
            <a:xfrm>
              <a:off x="7174424" y="1600395"/>
              <a:ext cx="227619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defTabSz="914400">
                <a:spcBef>
                  <a:spcPct val="2000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Processing and Selling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837BE20-6C75-6373-8FBD-BD1CE5963AFB}"/>
                </a:ext>
              </a:extLst>
            </p:cNvPr>
            <p:cNvSpPr/>
            <p:nvPr/>
          </p:nvSpPr>
          <p:spPr>
            <a:xfrm>
              <a:off x="7174424" y="1401232"/>
              <a:ext cx="957506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4472C4"/>
                  </a:solidFill>
                </a:rPr>
                <a:t>Downstream</a:t>
              </a:r>
            </a:p>
          </p:txBody>
        </p:sp>
      </p:grpSp>
      <p:pic>
        <p:nvPicPr>
          <p:cNvPr id="1036" name="Picture 6" descr="Transportation ">
            <a:extLst>
              <a:ext uri="{FF2B5EF4-FFF2-40B4-BE49-F238E27FC236}">
                <a16:creationId xmlns:a16="http://schemas.microsoft.com/office/drawing/2014/main" id="{074079EF-7FBA-1855-9004-F0A77BF6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94" y="4331088"/>
            <a:ext cx="705068" cy="7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8" descr="Oil pump ">
            <a:extLst>
              <a:ext uri="{FF2B5EF4-FFF2-40B4-BE49-F238E27FC236}">
                <a16:creationId xmlns:a16="http://schemas.microsoft.com/office/drawing/2014/main" id="{FF39D492-9A3B-4824-37EC-323445E8E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2" y="3192304"/>
            <a:ext cx="685345" cy="6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0" descr="Oil industry ">
            <a:extLst>
              <a:ext uri="{FF2B5EF4-FFF2-40B4-BE49-F238E27FC236}">
                <a16:creationId xmlns:a16="http://schemas.microsoft.com/office/drawing/2014/main" id="{AFA9C087-B575-51BF-0A9E-E0DC07F6B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2" y="5401473"/>
            <a:ext cx="685343" cy="68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26E6627C-8262-9948-BFC1-CE4E4A13E78D}"/>
              </a:ext>
            </a:extLst>
          </p:cNvPr>
          <p:cNvSpPr txBox="1"/>
          <p:nvPr/>
        </p:nvSpPr>
        <p:spPr>
          <a:xfrm>
            <a:off x="0" y="281000"/>
            <a:ext cx="11393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4472C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Problem Understanding</a:t>
            </a:r>
            <a:endParaRPr lang="en-US" sz="2800" b="1" dirty="0">
              <a:solidFill>
                <a:srgbClr val="4472C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41" name="Picture 12" descr="Target ">
            <a:extLst>
              <a:ext uri="{FF2B5EF4-FFF2-40B4-BE49-F238E27FC236}">
                <a16:creationId xmlns:a16="http://schemas.microsoft.com/office/drawing/2014/main" id="{FA8FFD47-EBDF-B460-236C-8BD40E3F7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231" y="1151331"/>
            <a:ext cx="346520" cy="34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TextBox 1042">
            <a:extLst>
              <a:ext uri="{FF2B5EF4-FFF2-40B4-BE49-F238E27FC236}">
                <a16:creationId xmlns:a16="http://schemas.microsoft.com/office/drawing/2014/main" id="{E1699D85-9C5C-C1AF-DD62-983756845DFD}"/>
              </a:ext>
            </a:extLst>
          </p:cNvPr>
          <p:cNvSpPr txBox="1"/>
          <p:nvPr/>
        </p:nvSpPr>
        <p:spPr>
          <a:xfrm>
            <a:off x="5668941" y="2854497"/>
            <a:ext cx="6500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Challenges</a:t>
            </a:r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1044" name="Picture 14" descr="Challenges ">
            <a:extLst>
              <a:ext uri="{FF2B5EF4-FFF2-40B4-BE49-F238E27FC236}">
                <a16:creationId xmlns:a16="http://schemas.microsoft.com/office/drawing/2014/main" id="{E094FC0F-A20C-F496-FC7D-A3B28FC0C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895" y="2792757"/>
            <a:ext cx="393192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5" name="Group 130">
            <a:extLst>
              <a:ext uri="{FF2B5EF4-FFF2-40B4-BE49-F238E27FC236}">
                <a16:creationId xmlns:a16="http://schemas.microsoft.com/office/drawing/2014/main" id="{8151660A-6762-0227-2E43-9C519D4D896B}"/>
              </a:ext>
            </a:extLst>
          </p:cNvPr>
          <p:cNvGrpSpPr/>
          <p:nvPr/>
        </p:nvGrpSpPr>
        <p:grpSpPr>
          <a:xfrm>
            <a:off x="7904864" y="3460242"/>
            <a:ext cx="2012060" cy="2819399"/>
            <a:chOff x="2418464" y="1466850"/>
            <a:chExt cx="2012060" cy="2819399"/>
          </a:xfrm>
        </p:grpSpPr>
        <p:sp>
          <p:nvSpPr>
            <p:cNvPr id="1046" name="直角三角形 14">
              <a:extLst>
                <a:ext uri="{FF2B5EF4-FFF2-40B4-BE49-F238E27FC236}">
                  <a16:creationId xmlns:a16="http://schemas.microsoft.com/office/drawing/2014/main" id="{BEE56998-54CA-EF6B-B47A-7E380DC42F2E}"/>
                </a:ext>
              </a:extLst>
            </p:cNvPr>
            <p:cNvSpPr/>
            <p:nvPr/>
          </p:nvSpPr>
          <p:spPr>
            <a:xfrm flipH="1">
              <a:off x="2418464" y="1470559"/>
              <a:ext cx="238160" cy="32591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47" name="矩形 7">
              <a:extLst>
                <a:ext uri="{FF2B5EF4-FFF2-40B4-BE49-F238E27FC236}">
                  <a16:creationId xmlns:a16="http://schemas.microsoft.com/office/drawing/2014/main" id="{7DDE0470-20A6-F287-DE29-0C8BFD47D754}"/>
                </a:ext>
              </a:extLst>
            </p:cNvPr>
            <p:cNvSpPr/>
            <p:nvPr/>
          </p:nvSpPr>
          <p:spPr>
            <a:xfrm rot="5400000">
              <a:off x="2014443" y="2108330"/>
              <a:ext cx="2819399" cy="15364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48" name="直角三角形 15">
              <a:extLst>
                <a:ext uri="{FF2B5EF4-FFF2-40B4-BE49-F238E27FC236}">
                  <a16:creationId xmlns:a16="http://schemas.microsoft.com/office/drawing/2014/main" id="{52B521E5-F6CC-D52B-120F-7A6ED23E1637}"/>
                </a:ext>
              </a:extLst>
            </p:cNvPr>
            <p:cNvSpPr/>
            <p:nvPr/>
          </p:nvSpPr>
          <p:spPr>
            <a:xfrm flipH="1" flipV="1">
              <a:off x="2423227" y="3956623"/>
              <a:ext cx="238160" cy="32591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49" name="直角三角形 16">
              <a:extLst>
                <a:ext uri="{FF2B5EF4-FFF2-40B4-BE49-F238E27FC236}">
                  <a16:creationId xmlns:a16="http://schemas.microsoft.com/office/drawing/2014/main" id="{12B12CC5-7D13-496A-2752-96BA9DAFB40B}"/>
                </a:ext>
              </a:extLst>
            </p:cNvPr>
            <p:cNvSpPr/>
            <p:nvPr/>
          </p:nvSpPr>
          <p:spPr>
            <a:xfrm>
              <a:off x="4192364" y="1470559"/>
              <a:ext cx="238160" cy="32591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50" name="直角三角形 17">
              <a:extLst>
                <a:ext uri="{FF2B5EF4-FFF2-40B4-BE49-F238E27FC236}">
                  <a16:creationId xmlns:a16="http://schemas.microsoft.com/office/drawing/2014/main" id="{C64CEE61-05D1-0D28-2192-F5984313F559}"/>
                </a:ext>
              </a:extLst>
            </p:cNvPr>
            <p:cNvSpPr/>
            <p:nvPr/>
          </p:nvSpPr>
          <p:spPr>
            <a:xfrm flipV="1">
              <a:off x="4192364" y="3956623"/>
              <a:ext cx="238160" cy="32591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051" name="Group 129">
            <a:extLst>
              <a:ext uri="{FF2B5EF4-FFF2-40B4-BE49-F238E27FC236}">
                <a16:creationId xmlns:a16="http://schemas.microsoft.com/office/drawing/2014/main" id="{937E28B7-1808-FE17-A5C5-98A2F03A7D46}"/>
              </a:ext>
            </a:extLst>
          </p:cNvPr>
          <p:cNvGrpSpPr/>
          <p:nvPr/>
        </p:nvGrpSpPr>
        <p:grpSpPr>
          <a:xfrm>
            <a:off x="5781674" y="3455483"/>
            <a:ext cx="2016822" cy="2824159"/>
            <a:chOff x="295274" y="1462091"/>
            <a:chExt cx="2016822" cy="2824159"/>
          </a:xfrm>
        </p:grpSpPr>
        <p:sp>
          <p:nvSpPr>
            <p:cNvPr id="1052" name="直角三角形 16">
              <a:extLst>
                <a:ext uri="{FF2B5EF4-FFF2-40B4-BE49-F238E27FC236}">
                  <a16:creationId xmlns:a16="http://schemas.microsoft.com/office/drawing/2014/main" id="{3D66BD4F-2CB0-3065-9D9C-365450E6D435}"/>
                </a:ext>
              </a:extLst>
            </p:cNvPr>
            <p:cNvSpPr/>
            <p:nvPr/>
          </p:nvSpPr>
          <p:spPr>
            <a:xfrm>
              <a:off x="2073936" y="1470560"/>
              <a:ext cx="238160" cy="32591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53" name="直角三角形 14">
              <a:extLst>
                <a:ext uri="{FF2B5EF4-FFF2-40B4-BE49-F238E27FC236}">
                  <a16:creationId xmlns:a16="http://schemas.microsoft.com/office/drawing/2014/main" id="{979DEFE5-5837-21CB-E116-D969506D1D04}"/>
                </a:ext>
              </a:extLst>
            </p:cNvPr>
            <p:cNvSpPr/>
            <p:nvPr/>
          </p:nvSpPr>
          <p:spPr>
            <a:xfrm flipH="1">
              <a:off x="295274" y="1462091"/>
              <a:ext cx="238160" cy="32591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1054" name="矩形 7">
              <a:extLst>
                <a:ext uri="{FF2B5EF4-FFF2-40B4-BE49-F238E27FC236}">
                  <a16:creationId xmlns:a16="http://schemas.microsoft.com/office/drawing/2014/main" id="{55DBFCE3-13A3-C6B3-5327-A2C4AE28A4D1}"/>
                </a:ext>
              </a:extLst>
            </p:cNvPr>
            <p:cNvSpPr/>
            <p:nvPr/>
          </p:nvSpPr>
          <p:spPr>
            <a:xfrm rot="5400000">
              <a:off x="-106031" y="2108331"/>
              <a:ext cx="2819399" cy="15364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55" name="直角三角形 15">
              <a:extLst>
                <a:ext uri="{FF2B5EF4-FFF2-40B4-BE49-F238E27FC236}">
                  <a16:creationId xmlns:a16="http://schemas.microsoft.com/office/drawing/2014/main" id="{A0A4E38C-A62A-9FA8-4D16-1CB79F6AB8C2}"/>
                </a:ext>
              </a:extLst>
            </p:cNvPr>
            <p:cNvSpPr/>
            <p:nvPr/>
          </p:nvSpPr>
          <p:spPr>
            <a:xfrm flipH="1" flipV="1">
              <a:off x="304800" y="3956624"/>
              <a:ext cx="238160" cy="32591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56" name="直角三角形 17">
              <a:extLst>
                <a:ext uri="{FF2B5EF4-FFF2-40B4-BE49-F238E27FC236}">
                  <a16:creationId xmlns:a16="http://schemas.microsoft.com/office/drawing/2014/main" id="{06235035-C294-5996-02FD-EF1977E18FBB}"/>
                </a:ext>
              </a:extLst>
            </p:cNvPr>
            <p:cNvSpPr/>
            <p:nvPr/>
          </p:nvSpPr>
          <p:spPr>
            <a:xfrm flipV="1">
              <a:off x="2073936" y="3956624"/>
              <a:ext cx="238160" cy="32591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057" name="Group 131">
            <a:extLst>
              <a:ext uri="{FF2B5EF4-FFF2-40B4-BE49-F238E27FC236}">
                <a16:creationId xmlns:a16="http://schemas.microsoft.com/office/drawing/2014/main" id="{DCD5DB96-2D9A-780D-9758-0ED0E049FB5C}"/>
              </a:ext>
            </a:extLst>
          </p:cNvPr>
          <p:cNvGrpSpPr/>
          <p:nvPr/>
        </p:nvGrpSpPr>
        <p:grpSpPr>
          <a:xfrm>
            <a:off x="10056434" y="3460243"/>
            <a:ext cx="2013646" cy="2819399"/>
            <a:chOff x="4570034" y="1466851"/>
            <a:chExt cx="2013646" cy="2819399"/>
          </a:xfrm>
        </p:grpSpPr>
        <p:sp>
          <p:nvSpPr>
            <p:cNvPr id="1058" name="直角三角形 14">
              <a:extLst>
                <a:ext uri="{FF2B5EF4-FFF2-40B4-BE49-F238E27FC236}">
                  <a16:creationId xmlns:a16="http://schemas.microsoft.com/office/drawing/2014/main" id="{AEAE38D3-B2F1-809A-E42F-FF7074ADC042}"/>
                </a:ext>
              </a:extLst>
            </p:cNvPr>
            <p:cNvSpPr/>
            <p:nvPr/>
          </p:nvSpPr>
          <p:spPr>
            <a:xfrm flipH="1">
              <a:off x="4570034" y="1470560"/>
              <a:ext cx="238160" cy="32591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1059" name="矩形 7">
              <a:extLst>
                <a:ext uri="{FF2B5EF4-FFF2-40B4-BE49-F238E27FC236}">
                  <a16:creationId xmlns:a16="http://schemas.microsoft.com/office/drawing/2014/main" id="{AFD67329-C1D9-E920-F225-B80455D650A2}"/>
                </a:ext>
              </a:extLst>
            </p:cNvPr>
            <p:cNvSpPr/>
            <p:nvPr/>
          </p:nvSpPr>
          <p:spPr>
            <a:xfrm rot="5400000">
              <a:off x="4167157" y="2108331"/>
              <a:ext cx="2819399" cy="15364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1060" name="直角三角形 15">
              <a:extLst>
                <a:ext uri="{FF2B5EF4-FFF2-40B4-BE49-F238E27FC236}">
                  <a16:creationId xmlns:a16="http://schemas.microsoft.com/office/drawing/2014/main" id="{69D027B0-5597-FAE0-561B-43030E3EC085}"/>
                </a:ext>
              </a:extLst>
            </p:cNvPr>
            <p:cNvSpPr/>
            <p:nvPr/>
          </p:nvSpPr>
          <p:spPr>
            <a:xfrm flipH="1" flipV="1">
              <a:off x="4576384" y="3956624"/>
              <a:ext cx="238160" cy="32591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61" name="直角三角形 16">
              <a:extLst>
                <a:ext uri="{FF2B5EF4-FFF2-40B4-BE49-F238E27FC236}">
                  <a16:creationId xmlns:a16="http://schemas.microsoft.com/office/drawing/2014/main" id="{C901D0A9-E8B0-FF9F-92BA-68E9B758F205}"/>
                </a:ext>
              </a:extLst>
            </p:cNvPr>
            <p:cNvSpPr/>
            <p:nvPr/>
          </p:nvSpPr>
          <p:spPr>
            <a:xfrm>
              <a:off x="6345520" y="1470560"/>
              <a:ext cx="238160" cy="32591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62" name="直角三角形 17">
              <a:extLst>
                <a:ext uri="{FF2B5EF4-FFF2-40B4-BE49-F238E27FC236}">
                  <a16:creationId xmlns:a16="http://schemas.microsoft.com/office/drawing/2014/main" id="{2690A088-E995-FBE3-1A8E-22B018188243}"/>
                </a:ext>
              </a:extLst>
            </p:cNvPr>
            <p:cNvSpPr/>
            <p:nvPr/>
          </p:nvSpPr>
          <p:spPr>
            <a:xfrm flipV="1">
              <a:off x="6345520" y="3956624"/>
              <a:ext cx="238160" cy="32591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065" name="Text Placeholder 3">
            <a:extLst>
              <a:ext uri="{FF2B5EF4-FFF2-40B4-BE49-F238E27FC236}">
                <a16:creationId xmlns:a16="http://schemas.microsoft.com/office/drawing/2014/main" id="{48FB13FB-4AF4-1F05-478C-0CEFA2802B05}"/>
              </a:ext>
            </a:extLst>
          </p:cNvPr>
          <p:cNvSpPr txBox="1">
            <a:spLocks/>
          </p:cNvSpPr>
          <p:nvPr/>
        </p:nvSpPr>
        <p:spPr>
          <a:xfrm>
            <a:off x="6066168" y="4576944"/>
            <a:ext cx="1447800" cy="95410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1"/>
                </a:solidFill>
              </a:rPr>
              <a:t>Limited Storage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Must ensure that all the produced fluid are transferred to processing unit as the storage capacity is limited </a:t>
            </a:r>
          </a:p>
        </p:txBody>
      </p:sp>
      <p:sp>
        <p:nvSpPr>
          <p:cNvPr id="1067" name="Text Placeholder 3">
            <a:extLst>
              <a:ext uri="{FF2B5EF4-FFF2-40B4-BE49-F238E27FC236}">
                <a16:creationId xmlns:a16="http://schemas.microsoft.com/office/drawing/2014/main" id="{FFA0BA4E-4E92-24DD-0434-5259A8419811}"/>
              </a:ext>
            </a:extLst>
          </p:cNvPr>
          <p:cNvSpPr txBox="1">
            <a:spLocks/>
          </p:cNvSpPr>
          <p:nvPr/>
        </p:nvSpPr>
        <p:spPr>
          <a:xfrm>
            <a:off x="8186643" y="4253779"/>
            <a:ext cx="1447800" cy="160043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1"/>
                </a:solidFill>
              </a:rPr>
              <a:t>Avoid Processing monopoly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Only 50% of the total production from one production location should be sent for processing to another processing location (Avoid processing monopoly of  a particular vendor)</a:t>
            </a:r>
          </a:p>
        </p:txBody>
      </p:sp>
      <p:sp>
        <p:nvSpPr>
          <p:cNvPr id="1068" name="Text Placeholder 3">
            <a:extLst>
              <a:ext uri="{FF2B5EF4-FFF2-40B4-BE49-F238E27FC236}">
                <a16:creationId xmlns:a16="http://schemas.microsoft.com/office/drawing/2014/main" id="{849492EE-C483-5345-DC7D-EDDCD68BB7F2}"/>
              </a:ext>
            </a:extLst>
          </p:cNvPr>
          <p:cNvSpPr txBox="1">
            <a:spLocks/>
          </p:cNvSpPr>
          <p:nvPr/>
        </p:nvSpPr>
        <p:spPr>
          <a:xfrm>
            <a:off x="10339356" y="4253778"/>
            <a:ext cx="1447800" cy="160043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1"/>
                </a:solidFill>
              </a:rPr>
              <a:t>Diversified Transportation 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Max. </a:t>
            </a:r>
            <a:r>
              <a:rPr lang="en-US" sz="1000" dirty="0">
                <a:solidFill>
                  <a:schemeClr val="bg1"/>
                </a:solidFill>
                <a:latin typeface="Calibri body"/>
              </a:rPr>
              <a:t>20% of production from a location is transferred to one processing unit in a single mode. (Ensures flexibility and continuity in case of any mode-related disruptions)</a:t>
            </a:r>
          </a:p>
        </p:txBody>
      </p:sp>
      <p:pic>
        <p:nvPicPr>
          <p:cNvPr id="4098" name="Picture 2" descr="Enterprise ">
            <a:extLst>
              <a:ext uri="{FF2B5EF4-FFF2-40B4-BE49-F238E27FC236}">
                <a16:creationId xmlns:a16="http://schemas.microsoft.com/office/drawing/2014/main" id="{67EC4137-AEF2-56FD-186F-8BD1F66A7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63" y="1130195"/>
            <a:ext cx="313801" cy="31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arehouse ">
            <a:extLst>
              <a:ext uri="{FF2B5EF4-FFF2-40B4-BE49-F238E27FC236}">
                <a16:creationId xmlns:a16="http://schemas.microsoft.com/office/drawing/2014/main" id="{C01FD4C4-9ACE-7CA0-6914-822727076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673" y="4016821"/>
            <a:ext cx="393192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ruck ">
            <a:extLst>
              <a:ext uri="{FF2B5EF4-FFF2-40B4-BE49-F238E27FC236}">
                <a16:creationId xmlns:a16="http://schemas.microsoft.com/office/drawing/2014/main" id="{4FC98481-B484-B728-7DD4-E21F26FAC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184" y="3820226"/>
            <a:ext cx="357569" cy="35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Train ">
            <a:extLst>
              <a:ext uri="{FF2B5EF4-FFF2-40B4-BE49-F238E27FC236}">
                <a16:creationId xmlns:a16="http://schemas.microsoft.com/office/drawing/2014/main" id="{FD3774E9-46FF-62FC-13DD-6DC5C98E3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405" y="3838036"/>
            <a:ext cx="357569" cy="35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rocessing plant ">
            <a:extLst>
              <a:ext uri="{FF2B5EF4-FFF2-40B4-BE49-F238E27FC236}">
                <a16:creationId xmlns:a16="http://schemas.microsoft.com/office/drawing/2014/main" id="{1225D447-8DDE-4CD4-2C39-E001A0BF9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284" y="3777765"/>
            <a:ext cx="372904" cy="37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58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823DDC9C-B6E5-9D0C-D9FD-FC5B013AE8B8}"/>
              </a:ext>
            </a:extLst>
          </p:cNvPr>
          <p:cNvSpPr/>
          <p:nvPr/>
        </p:nvSpPr>
        <p:spPr>
          <a:xfrm>
            <a:off x="0" y="1070435"/>
            <a:ext cx="5833872" cy="5787565"/>
          </a:xfrm>
          <a:prstGeom prst="rect">
            <a:avLst/>
          </a:prstGeom>
          <a:solidFill>
            <a:schemeClr val="bg1">
              <a:lumMod val="65000"/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Rock Flow Dynamics | Aberdeen">
            <a:extLst>
              <a:ext uri="{FF2B5EF4-FFF2-40B4-BE49-F238E27FC236}">
                <a16:creationId xmlns:a16="http://schemas.microsoft.com/office/drawing/2014/main" id="{12787EC4-20C7-B44A-D830-3ED9EB818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424" y="0"/>
            <a:ext cx="798576" cy="80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949498-198A-1183-FAB7-B3761391E11D}"/>
              </a:ext>
            </a:extLst>
          </p:cNvPr>
          <p:cNvCxnSpPr>
            <a:cxnSpLocks/>
          </p:cNvCxnSpPr>
          <p:nvPr/>
        </p:nvCxnSpPr>
        <p:spPr>
          <a:xfrm>
            <a:off x="0" y="107899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26E6627C-8262-9948-BFC1-CE4E4A13E78D}"/>
              </a:ext>
            </a:extLst>
          </p:cNvPr>
          <p:cNvSpPr txBox="1"/>
          <p:nvPr/>
        </p:nvSpPr>
        <p:spPr>
          <a:xfrm>
            <a:off x="0" y="281000"/>
            <a:ext cx="11393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4472C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Modelling Approach</a:t>
            </a:r>
            <a:endParaRPr lang="en-US" sz="2800" b="1" dirty="0">
              <a:solidFill>
                <a:srgbClr val="4472C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65">
                <a:extLst>
                  <a:ext uri="{FF2B5EF4-FFF2-40B4-BE49-F238E27FC236}">
                    <a16:creationId xmlns:a16="http://schemas.microsoft.com/office/drawing/2014/main" id="{CAA2E176-FD4A-806F-D1D3-4BC45497090B}"/>
                  </a:ext>
                </a:extLst>
              </p:cNvPr>
              <p:cNvSpPr txBox="1"/>
              <p:nvPr/>
            </p:nvSpPr>
            <p:spPr>
              <a:xfrm>
                <a:off x="0" y="1083792"/>
                <a:ext cx="5833872" cy="5641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31626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5813" algn="l" defTabSz="1031626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31626" algn="l" defTabSz="1031626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47439" algn="l" defTabSz="1031626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63252" algn="l" defTabSz="1031626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79065" algn="l" defTabSz="1031626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94878" algn="l" defTabSz="1031626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10691" algn="l" defTabSz="1031626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26504" algn="l" defTabSz="1031626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Index: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200" b="1" i="1" kern="100" dirty="0" err="1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i</a:t>
                </a:r>
                <a:r>
                  <a:rPr lang="en-US" sz="1200" b="1" i="1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ꞓ {1,2,3}</a:t>
                </a:r>
                <a:r>
                  <a:rPr lang="en-US" sz="1200" i="1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: Index to represent production location</a:t>
                </a:r>
                <a:endParaRPr lang="en-IN" sz="1200" kern="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200" b="1" i="1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j ꞓ {1,2,3}</a:t>
                </a:r>
                <a:r>
                  <a:rPr lang="en-US" sz="1200" i="1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: Index to represent processing location</a:t>
                </a:r>
                <a:endParaRPr lang="en-IN" sz="1200" kern="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200" b="1" i="1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k ꞓ {1,2,3}</a:t>
                </a:r>
                <a:r>
                  <a:rPr lang="en-US" sz="1200" i="1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: Index to represent transportation type</a:t>
                </a:r>
                <a:endParaRPr lang="en-IN" sz="1200" kern="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200" b="1" i="1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l ꞓ {1,2,3,4}</a:t>
                </a:r>
                <a:r>
                  <a:rPr lang="en-US" sz="1200" i="1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: Index to represent different outcomes post fluid extraction (sulfur, water, natural gas, crude oil)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600" b="1" dirty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Input Parameter:</a:t>
                </a:r>
              </a:p>
              <a:p>
                <a:pPr lvl="0" algn="just">
                  <a:lnSpc>
                    <a:spcPct val="150000"/>
                  </a:lnSpc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𝑷</m:t>
                        </m:r>
                      </m:e>
                      <m:sub>
                        <m:r>
                          <a:rPr lang="en-US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200" i="1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: Total production of location </a:t>
                </a:r>
                <a:r>
                  <a:rPr lang="en-US" sz="1200" i="1" kern="100" dirty="0" err="1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i</a:t>
                </a:r>
                <a:r>
                  <a:rPr lang="en-US" sz="1200" i="1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</a:t>
                </a:r>
                <a:endParaRPr lang="en-IN" sz="1200" kern="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 lvl="0" algn="just">
                  <a:lnSpc>
                    <a:spcPct val="150000"/>
                  </a:lnSpc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𝑶</m:t>
                        </m:r>
                      </m:e>
                      <m:sub>
                        <m:r>
                          <a:rPr lang="en-US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200" i="1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: % of crude oil production in location </a:t>
                </a:r>
                <a:r>
                  <a:rPr lang="en-US" sz="1200" i="1" kern="100" dirty="0" err="1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i</a:t>
                </a:r>
                <a:r>
                  <a:rPr lang="en-US" sz="1200" i="1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</a:t>
                </a:r>
                <a:endParaRPr lang="en-IN" sz="1200" kern="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 lvl="0" algn="just">
                  <a:lnSpc>
                    <a:spcPct val="150000"/>
                  </a:lnSpc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𝑷𝑫</m:t>
                        </m:r>
                      </m:e>
                      <m:sub>
                        <m:r>
                          <a:rPr lang="en-US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𝒊𝒍</m:t>
                        </m:r>
                      </m:sub>
                    </m:sSub>
                  </m:oMath>
                </a14:m>
                <a:r>
                  <a:rPr lang="en-US" sz="1200" i="1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: % of different outcomes type l in the production in location </a:t>
                </a:r>
                <a:r>
                  <a:rPr lang="en-US" sz="1200" i="1" kern="100" dirty="0" err="1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i</a:t>
                </a:r>
                <a:r>
                  <a:rPr lang="en-US" sz="1200" i="1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</a:t>
                </a:r>
                <a:endParaRPr lang="en-IN" sz="1200" kern="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 lvl="0" algn="just">
                  <a:lnSpc>
                    <a:spcPct val="150000"/>
                  </a:lnSpc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𝑪</m:t>
                        </m:r>
                      </m:e>
                      <m:sub>
                        <m:r>
                          <a:rPr lang="en-US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200" i="1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: Fluid production cost per barrel in location </a:t>
                </a:r>
                <a:r>
                  <a:rPr lang="en-US" sz="1200" i="1" kern="100" dirty="0" err="1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i</a:t>
                </a:r>
                <a:r>
                  <a:rPr lang="en-US" sz="1200" i="1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</a:t>
                </a:r>
                <a:endParaRPr lang="en-IN" sz="1200" kern="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 lvl="0" algn="just">
                  <a:lnSpc>
                    <a:spcPct val="150000"/>
                  </a:lnSpc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sz="1200" i="1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: Distance between production and processing locations </a:t>
                </a:r>
                <a:r>
                  <a:rPr lang="en-US" sz="1200" i="1" kern="100" dirty="0" err="1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i</a:t>
                </a:r>
                <a:r>
                  <a:rPr lang="en-US" sz="1200" i="1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and j </a:t>
                </a:r>
                <a:endParaRPr lang="en-IN" sz="1200" kern="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 lvl="0" algn="just">
                  <a:lnSpc>
                    <a:spcPct val="150000"/>
                  </a:lnSpc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𝑪𝑷</m:t>
                        </m:r>
                      </m:e>
                      <m:sub>
                        <m:r>
                          <a:rPr lang="en-US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200" b="1" i="1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​</a:t>
                </a:r>
                <a:r>
                  <a:rPr lang="en-US" sz="1200" i="1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: CPM per barrel in transportation type k.</a:t>
                </a:r>
                <a:endParaRPr lang="en-IN" sz="1200" kern="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 lvl="0" algn="just">
                  <a:lnSpc>
                    <a:spcPct val="150000"/>
                  </a:lnSpc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𝑪𝑯</m:t>
                        </m:r>
                      </m:e>
                      <m:sub>
                        <m:r>
                          <a:rPr lang="en-US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200" b="1" i="1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​</a:t>
                </a:r>
                <a:r>
                  <a:rPr lang="en-US" sz="1200" i="1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: Fixed charge associated with transportation type k.</a:t>
                </a:r>
                <a:endParaRPr lang="en-IN" sz="1200" kern="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 lvl="0" algn="just">
                  <a:lnSpc>
                    <a:spcPct val="150000"/>
                  </a:lnSpc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𝑻𝑪</m:t>
                        </m:r>
                      </m:e>
                      <m:sub>
                        <m:r>
                          <a:rPr lang="en-US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200" b="1" i="1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​</a:t>
                </a:r>
                <a:r>
                  <a:rPr lang="en-US" sz="1200" i="1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: Total capacity of transportation type k.</a:t>
                </a:r>
                <a:endParaRPr lang="en-IN" sz="1200" kern="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 lvl="0" algn="just">
                  <a:lnSpc>
                    <a:spcPct val="150000"/>
                  </a:lnSpc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𝑷𝑳</m:t>
                        </m:r>
                      </m:e>
                      <m:sub>
                        <m:r>
                          <a:rPr lang="en-US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200" i="1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: Total capacity of Process location j.</a:t>
                </a:r>
                <a:endParaRPr lang="en-IN" sz="1200" kern="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 lvl="0" algn="just">
                  <a:lnSpc>
                    <a:spcPct val="150000"/>
                  </a:lnSpc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𝑬</m:t>
                        </m:r>
                      </m:e>
                      <m:sub>
                        <m:r>
                          <a:rPr lang="en-US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200" i="1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: Efficiency of Process location j.</a:t>
                </a:r>
                <a:endParaRPr lang="en-IN" sz="1200" kern="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 lvl="0" algn="just">
                  <a:lnSpc>
                    <a:spcPct val="150000"/>
                  </a:lnSpc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𝑬𝑿</m:t>
                        </m:r>
                      </m:e>
                      <m:sub>
                        <m:r>
                          <a:rPr lang="en-US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𝒋𝒍</m:t>
                        </m:r>
                      </m:sub>
                    </m:sSub>
                  </m:oMath>
                </a14:m>
                <a:r>
                  <a:rPr lang="en-US" sz="1200" i="1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: Processing cost of extracting different outcomes l in Process location j.</a:t>
                </a:r>
                <a:endParaRPr lang="en-IN" sz="1200" kern="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 lvl="0" algn="just">
                  <a:lnSpc>
                    <a:spcPct val="150000"/>
                  </a:lnSpc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𝑺𝑷</m:t>
                        </m:r>
                      </m:e>
                      <m:sub>
                        <m:r>
                          <a:rPr lang="en-US" sz="1200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en-US" sz="1200" i="1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: Selling price of different outcomes l after processing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65">
                <a:extLst>
                  <a:ext uri="{FF2B5EF4-FFF2-40B4-BE49-F238E27FC236}">
                    <a16:creationId xmlns:a16="http://schemas.microsoft.com/office/drawing/2014/main" id="{CAA2E176-FD4A-806F-D1D3-4BC454970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3792"/>
                <a:ext cx="5833872" cy="5641481"/>
              </a:xfrm>
              <a:prstGeom prst="rect">
                <a:avLst/>
              </a:prstGeom>
              <a:blipFill>
                <a:blip r:embed="rId3"/>
                <a:stretch>
                  <a:fillRect l="-522" t="-4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EEECA88-FDDA-6C95-D3A7-A0E513573B0B}"/>
              </a:ext>
            </a:extLst>
          </p:cNvPr>
          <p:cNvSpPr/>
          <p:nvPr/>
        </p:nvSpPr>
        <p:spPr>
          <a:xfrm>
            <a:off x="6286500" y="1495557"/>
            <a:ext cx="1207008" cy="1920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Location 1</a:t>
            </a:r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F22DC1-7205-724C-6166-FDC0B061FD0D}"/>
              </a:ext>
            </a:extLst>
          </p:cNvPr>
          <p:cNvSpPr/>
          <p:nvPr/>
        </p:nvSpPr>
        <p:spPr>
          <a:xfrm>
            <a:off x="8389620" y="1501659"/>
            <a:ext cx="1207008" cy="1920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Truck</a:t>
            </a:r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B7F6E0-A9AE-2C97-22FF-D2E6C38A48D8}"/>
              </a:ext>
            </a:extLst>
          </p:cNvPr>
          <p:cNvSpPr/>
          <p:nvPr/>
        </p:nvSpPr>
        <p:spPr>
          <a:xfrm>
            <a:off x="10453116" y="1516759"/>
            <a:ext cx="1207008" cy="1920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Location 1</a:t>
            </a:r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729EC-4BFC-6885-8664-A8DEABDBDF70}"/>
              </a:ext>
            </a:extLst>
          </p:cNvPr>
          <p:cNvSpPr/>
          <p:nvPr/>
        </p:nvSpPr>
        <p:spPr>
          <a:xfrm>
            <a:off x="6286500" y="1860298"/>
            <a:ext cx="1207008" cy="1920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Location 2</a:t>
            </a:r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3C1EB-A0BF-574A-7CC4-0B8D67D2A200}"/>
              </a:ext>
            </a:extLst>
          </p:cNvPr>
          <p:cNvSpPr/>
          <p:nvPr/>
        </p:nvSpPr>
        <p:spPr>
          <a:xfrm>
            <a:off x="8389620" y="1863349"/>
            <a:ext cx="1207008" cy="1920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Train</a:t>
            </a:r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7CF31-94A9-1681-48CE-7E4E08B053BE}"/>
              </a:ext>
            </a:extLst>
          </p:cNvPr>
          <p:cNvSpPr/>
          <p:nvPr/>
        </p:nvSpPr>
        <p:spPr>
          <a:xfrm>
            <a:off x="10453116" y="1870899"/>
            <a:ext cx="1207008" cy="1920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Location 2</a:t>
            </a:r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66F40A-1D92-DBED-EB79-732696056155}"/>
              </a:ext>
            </a:extLst>
          </p:cNvPr>
          <p:cNvSpPr/>
          <p:nvPr/>
        </p:nvSpPr>
        <p:spPr>
          <a:xfrm>
            <a:off x="6286500" y="2225040"/>
            <a:ext cx="1207008" cy="1920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Location 3</a:t>
            </a:r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ACD93D-B0E7-1711-4242-C09697DA31DC}"/>
              </a:ext>
            </a:extLst>
          </p:cNvPr>
          <p:cNvSpPr/>
          <p:nvPr/>
        </p:nvSpPr>
        <p:spPr>
          <a:xfrm>
            <a:off x="8389620" y="2225040"/>
            <a:ext cx="1207008" cy="1920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Pipe</a:t>
            </a:r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0BA517-EB66-1839-AEB3-FD3C6A6C28BE}"/>
              </a:ext>
            </a:extLst>
          </p:cNvPr>
          <p:cNvSpPr/>
          <p:nvPr/>
        </p:nvSpPr>
        <p:spPr>
          <a:xfrm>
            <a:off x="10453116" y="2225040"/>
            <a:ext cx="1207008" cy="1920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Location 3</a:t>
            </a:r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865E60-A562-BDCB-8172-164037DF2381}"/>
              </a:ext>
            </a:extLst>
          </p:cNvPr>
          <p:cNvSpPr/>
          <p:nvPr/>
        </p:nvSpPr>
        <p:spPr>
          <a:xfrm>
            <a:off x="6286500" y="1130816"/>
            <a:ext cx="1207008" cy="19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Production</a:t>
            </a:r>
            <a:endParaRPr lang="en-IN" sz="1200" b="1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7D935E-59FC-D1FD-D054-1D715500BE99}"/>
              </a:ext>
            </a:extLst>
          </p:cNvPr>
          <p:cNvSpPr/>
          <p:nvPr/>
        </p:nvSpPr>
        <p:spPr>
          <a:xfrm>
            <a:off x="8337804" y="1151691"/>
            <a:ext cx="1310640" cy="180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Transportation</a:t>
            </a:r>
            <a:endParaRPr lang="en-IN" sz="1200" b="1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4CACB0-E332-4B84-DB1F-0ADE24F6E9AF}"/>
              </a:ext>
            </a:extLst>
          </p:cNvPr>
          <p:cNvSpPr/>
          <p:nvPr/>
        </p:nvSpPr>
        <p:spPr>
          <a:xfrm>
            <a:off x="10401300" y="1174341"/>
            <a:ext cx="1310640" cy="180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endParaRPr lang="en-IN" sz="1200" b="1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F46A45-10D7-FC63-CD05-4BCA23F0CBBF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7493508" y="1591561"/>
            <a:ext cx="896112" cy="36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F31492-80F9-70C8-34C8-906D42CBFA2E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7493508" y="1591561"/>
            <a:ext cx="896112" cy="72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E10718-CB96-2B2B-9365-D0FBC4DC477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493508" y="1591561"/>
            <a:ext cx="896112" cy="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8553FE-C707-50EA-117B-41D68BD18C02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7493508" y="1597663"/>
            <a:ext cx="896112" cy="358639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A08DC6-7565-3C87-56EF-5C43F9B278C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493508" y="1956302"/>
            <a:ext cx="896112" cy="3051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6843B8-45EC-09F8-C5F0-C1299654D7C6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7493508" y="1956302"/>
            <a:ext cx="896112" cy="364742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9E567B-3F16-F0FC-62DB-4363EF139A3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493508" y="2321044"/>
            <a:ext cx="896112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89BA649-32C3-5222-E78E-55AFF07597D6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7493508" y="1959353"/>
            <a:ext cx="896112" cy="3616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96006D-5DA1-5665-AC25-47497D16B18A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7493508" y="1597663"/>
            <a:ext cx="896112" cy="72338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318157-0807-91A6-B39D-F41349A890E0}"/>
              </a:ext>
            </a:extLst>
          </p:cNvPr>
          <p:cNvCxnSpPr/>
          <p:nvPr/>
        </p:nvCxnSpPr>
        <p:spPr>
          <a:xfrm>
            <a:off x="9575292" y="1597657"/>
            <a:ext cx="896112" cy="36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EC84601-A252-3358-7ACB-6A4F2725151C}"/>
              </a:ext>
            </a:extLst>
          </p:cNvPr>
          <p:cNvCxnSpPr>
            <a:cxnSpLocks/>
          </p:cNvCxnSpPr>
          <p:nvPr/>
        </p:nvCxnSpPr>
        <p:spPr>
          <a:xfrm>
            <a:off x="9575292" y="1597657"/>
            <a:ext cx="896112" cy="72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A603BC-DA4E-E63B-3BD6-FDFCFA4134DF}"/>
              </a:ext>
            </a:extLst>
          </p:cNvPr>
          <p:cNvCxnSpPr>
            <a:cxnSpLocks/>
          </p:cNvCxnSpPr>
          <p:nvPr/>
        </p:nvCxnSpPr>
        <p:spPr>
          <a:xfrm>
            <a:off x="9575292" y="1597657"/>
            <a:ext cx="896112" cy="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9B8D517-A3D0-CF12-C408-87FB35775F43}"/>
              </a:ext>
            </a:extLst>
          </p:cNvPr>
          <p:cNvCxnSpPr/>
          <p:nvPr/>
        </p:nvCxnSpPr>
        <p:spPr>
          <a:xfrm flipV="1">
            <a:off x="9575292" y="1603759"/>
            <a:ext cx="896112" cy="358639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2024636-B9B7-DB3B-9732-5DCD20933C62}"/>
              </a:ext>
            </a:extLst>
          </p:cNvPr>
          <p:cNvCxnSpPr>
            <a:cxnSpLocks/>
          </p:cNvCxnSpPr>
          <p:nvPr/>
        </p:nvCxnSpPr>
        <p:spPr>
          <a:xfrm>
            <a:off x="9575292" y="1962398"/>
            <a:ext cx="896112" cy="3051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5D1BC7-F471-45B9-AB87-6E460EE1BB41}"/>
              </a:ext>
            </a:extLst>
          </p:cNvPr>
          <p:cNvCxnSpPr>
            <a:cxnSpLocks/>
          </p:cNvCxnSpPr>
          <p:nvPr/>
        </p:nvCxnSpPr>
        <p:spPr>
          <a:xfrm>
            <a:off x="9575292" y="1962398"/>
            <a:ext cx="896112" cy="364742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EEA625-7ACA-FE96-2EE1-1F9C869C8DBB}"/>
              </a:ext>
            </a:extLst>
          </p:cNvPr>
          <p:cNvCxnSpPr>
            <a:cxnSpLocks/>
          </p:cNvCxnSpPr>
          <p:nvPr/>
        </p:nvCxnSpPr>
        <p:spPr>
          <a:xfrm>
            <a:off x="9575292" y="2327140"/>
            <a:ext cx="896112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B2A8A66-2783-838B-67AA-4AD0284F1C50}"/>
              </a:ext>
            </a:extLst>
          </p:cNvPr>
          <p:cNvCxnSpPr>
            <a:cxnSpLocks/>
          </p:cNvCxnSpPr>
          <p:nvPr/>
        </p:nvCxnSpPr>
        <p:spPr>
          <a:xfrm flipV="1">
            <a:off x="9575292" y="1965449"/>
            <a:ext cx="896112" cy="3616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F059A87-D4D4-B4A8-2E16-500D4134D687}"/>
              </a:ext>
            </a:extLst>
          </p:cNvPr>
          <p:cNvCxnSpPr>
            <a:cxnSpLocks/>
          </p:cNvCxnSpPr>
          <p:nvPr/>
        </p:nvCxnSpPr>
        <p:spPr>
          <a:xfrm flipV="1">
            <a:off x="9575292" y="1603759"/>
            <a:ext cx="896112" cy="72338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34D4C298-C3DF-239C-2812-E3326C8442FB}"/>
              </a:ext>
            </a:extLst>
          </p:cNvPr>
          <p:cNvCxnSpPr>
            <a:stCxn id="12" idx="2"/>
            <a:endCxn id="14" idx="2"/>
          </p:cNvCxnSpPr>
          <p:nvPr/>
        </p:nvCxnSpPr>
        <p:spPr>
          <a:xfrm rot="16200000" flipH="1">
            <a:off x="8973312" y="333740"/>
            <a:ext cx="12700" cy="4166616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2" descr="Truck ">
            <a:extLst>
              <a:ext uri="{FF2B5EF4-FFF2-40B4-BE49-F238E27FC236}">
                <a16:creationId xmlns:a16="http://schemas.microsoft.com/office/drawing/2014/main" id="{04EE24DC-6B4A-6278-76E7-1FDF39798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011" y="296449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in ">
            <a:extLst>
              <a:ext uri="{FF2B5EF4-FFF2-40B4-BE49-F238E27FC236}">
                <a16:creationId xmlns:a16="http://schemas.microsoft.com/office/drawing/2014/main" id="{E508065F-E8CA-6E96-DBB1-B5AE8B8A6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708" y="300687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ater pipe ">
            <a:extLst>
              <a:ext uri="{FF2B5EF4-FFF2-40B4-BE49-F238E27FC236}">
                <a16:creationId xmlns:a16="http://schemas.microsoft.com/office/drawing/2014/main" id="{146215DC-3AC8-1859-119B-77A8BAC5D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992" y="353075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ney ">
            <a:extLst>
              <a:ext uri="{FF2B5EF4-FFF2-40B4-BE49-F238E27FC236}">
                <a16:creationId xmlns:a16="http://schemas.microsoft.com/office/drawing/2014/main" id="{E448463E-E7ED-A65B-3FB8-5A5FCB33F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213" y="4915986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Oil barrel ">
            <a:extLst>
              <a:ext uri="{FF2B5EF4-FFF2-40B4-BE49-F238E27FC236}">
                <a16:creationId xmlns:a16="http://schemas.microsoft.com/office/drawing/2014/main" id="{21FD24D4-0B29-2D09-AA8C-18232F85D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885" y="5670572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8" descr="Oil pump ">
            <a:extLst>
              <a:ext uri="{FF2B5EF4-FFF2-40B4-BE49-F238E27FC236}">
                <a16:creationId xmlns:a16="http://schemas.microsoft.com/office/drawing/2014/main" id="{C6E63134-6364-C298-E332-68AC98B6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309" y="287162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8" descr="Money ">
            <a:extLst>
              <a:ext uri="{FF2B5EF4-FFF2-40B4-BE49-F238E27FC236}">
                <a16:creationId xmlns:a16="http://schemas.microsoft.com/office/drawing/2014/main" id="{78EBD653-305A-EA53-1A9B-B4D0EFB8A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021" y="4988836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4" descr="Oil barrel ">
            <a:extLst>
              <a:ext uri="{FF2B5EF4-FFF2-40B4-BE49-F238E27FC236}">
                <a16:creationId xmlns:a16="http://schemas.microsoft.com/office/drawing/2014/main" id="{27C49D5D-2591-EFB1-D02B-058E83C1B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069" y="5670572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8" descr="Money ">
            <a:extLst>
              <a:ext uri="{FF2B5EF4-FFF2-40B4-BE49-F238E27FC236}">
                <a16:creationId xmlns:a16="http://schemas.microsoft.com/office/drawing/2014/main" id="{060C8DF6-8017-0071-8B6D-0C5C36212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021" y="4312482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0" descr="Oil industry ">
            <a:extLst>
              <a:ext uri="{FF2B5EF4-FFF2-40B4-BE49-F238E27FC236}">
                <a16:creationId xmlns:a16="http://schemas.microsoft.com/office/drawing/2014/main" id="{42F7D528-9BC4-7B89-BB3C-8246A0465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046" y="296449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4" descr="Oil barrel ">
            <a:extLst>
              <a:ext uri="{FF2B5EF4-FFF2-40B4-BE49-F238E27FC236}">
                <a16:creationId xmlns:a16="http://schemas.microsoft.com/office/drawing/2014/main" id="{0302F8A9-17FE-0C52-C2D9-E4EF41532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97" y="566884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6" descr="Efficacy ">
            <a:extLst>
              <a:ext uri="{FF2B5EF4-FFF2-40B4-BE49-F238E27FC236}">
                <a16:creationId xmlns:a16="http://schemas.microsoft.com/office/drawing/2014/main" id="{13640C08-8C27-A070-0D55-8D5C9931A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335" y="4984058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8" descr="Money ">
            <a:extLst>
              <a:ext uri="{FF2B5EF4-FFF2-40B4-BE49-F238E27FC236}">
                <a16:creationId xmlns:a16="http://schemas.microsoft.com/office/drawing/2014/main" id="{41CA03C3-7096-846E-1FC3-0E14157C8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113" y="4312482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F6FD3AB0-2352-8B35-F3BD-EB9812305309}"/>
              </a:ext>
            </a:extLst>
          </p:cNvPr>
          <p:cNvSpPr/>
          <p:nvPr/>
        </p:nvSpPr>
        <p:spPr>
          <a:xfrm>
            <a:off x="6526642" y="4984058"/>
            <a:ext cx="1061877" cy="184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Cost/barrel</a:t>
            </a:r>
            <a:endParaRPr lang="en-IN" sz="1200" i="1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039D9AA0-D2A1-9D9A-8803-F8EE06349B19}"/>
              </a:ext>
            </a:extLst>
          </p:cNvPr>
          <p:cNvSpPr/>
          <p:nvPr/>
        </p:nvSpPr>
        <p:spPr>
          <a:xfrm>
            <a:off x="6535953" y="5687133"/>
            <a:ext cx="934696" cy="202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Capacity</a:t>
            </a:r>
            <a:endParaRPr lang="en-IN" sz="1200" i="1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65A7A079-8311-FFFC-09A8-1A77727A944F}"/>
              </a:ext>
            </a:extLst>
          </p:cNvPr>
          <p:cNvSpPr/>
          <p:nvPr/>
        </p:nvSpPr>
        <p:spPr>
          <a:xfrm>
            <a:off x="8455431" y="5025324"/>
            <a:ext cx="1365225" cy="201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Cost/mile/barrel</a:t>
            </a:r>
            <a:endParaRPr lang="en-IN" sz="1200" i="1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F532758B-5D01-CCC9-3E21-E187D48EAE45}"/>
              </a:ext>
            </a:extLst>
          </p:cNvPr>
          <p:cNvSpPr/>
          <p:nvPr/>
        </p:nvSpPr>
        <p:spPr>
          <a:xfrm>
            <a:off x="8446011" y="4380076"/>
            <a:ext cx="1365225" cy="201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Fixed charge</a:t>
            </a:r>
            <a:endParaRPr lang="en-IN" sz="1200" i="1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8EA5A1FC-A5B7-1783-C1D8-0795312662AE}"/>
              </a:ext>
            </a:extLst>
          </p:cNvPr>
          <p:cNvSpPr/>
          <p:nvPr/>
        </p:nvSpPr>
        <p:spPr>
          <a:xfrm>
            <a:off x="8427529" y="5677290"/>
            <a:ext cx="934696" cy="202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Capacity</a:t>
            </a:r>
            <a:endParaRPr lang="en-IN" sz="1200" i="1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FFFA6831-E693-13BB-F839-06D4E3F45E9B}"/>
              </a:ext>
            </a:extLst>
          </p:cNvPr>
          <p:cNvSpPr/>
          <p:nvPr/>
        </p:nvSpPr>
        <p:spPr>
          <a:xfrm>
            <a:off x="10373335" y="5683659"/>
            <a:ext cx="934696" cy="202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Capacity</a:t>
            </a:r>
            <a:endParaRPr lang="en-IN" sz="1200" i="1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78E06740-860A-27A2-B196-8B8B8B65D358}"/>
              </a:ext>
            </a:extLst>
          </p:cNvPr>
          <p:cNvSpPr/>
          <p:nvPr/>
        </p:nvSpPr>
        <p:spPr>
          <a:xfrm>
            <a:off x="10380297" y="5031688"/>
            <a:ext cx="934696" cy="202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Efficiency</a:t>
            </a:r>
            <a:endParaRPr lang="en-IN" sz="1200" i="1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653BE713-3D4D-13CE-1C39-C1596BE1B71A}"/>
              </a:ext>
            </a:extLst>
          </p:cNvPr>
          <p:cNvSpPr/>
          <p:nvPr/>
        </p:nvSpPr>
        <p:spPr>
          <a:xfrm>
            <a:off x="10373335" y="4369720"/>
            <a:ext cx="934696" cy="202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Processing Cost</a:t>
            </a:r>
            <a:endParaRPr lang="en-IN" sz="1200" i="1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1A398630-DBC7-9189-E216-81D4FD3403E9}"/>
              </a:ext>
            </a:extLst>
          </p:cNvPr>
          <p:cNvSpPr/>
          <p:nvPr/>
        </p:nvSpPr>
        <p:spPr>
          <a:xfrm>
            <a:off x="6036862" y="1368420"/>
            <a:ext cx="1748212" cy="46757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C8CD3DD-A588-3FCE-B76F-C94C240C683E}"/>
              </a:ext>
            </a:extLst>
          </p:cNvPr>
          <p:cNvSpPr/>
          <p:nvPr/>
        </p:nvSpPr>
        <p:spPr>
          <a:xfrm>
            <a:off x="8066290" y="1363715"/>
            <a:ext cx="1748212" cy="467576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E5B0BE05-85DD-7CC3-BC05-B0DADCFC47B9}"/>
              </a:ext>
            </a:extLst>
          </p:cNvPr>
          <p:cNvSpPr/>
          <p:nvPr/>
        </p:nvSpPr>
        <p:spPr>
          <a:xfrm>
            <a:off x="10082710" y="1362458"/>
            <a:ext cx="1748212" cy="467575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10873F5B-7D8C-3397-7BEB-E78643D984B6}"/>
              </a:ext>
            </a:extLst>
          </p:cNvPr>
          <p:cNvSpPr/>
          <p:nvPr/>
        </p:nvSpPr>
        <p:spPr>
          <a:xfrm>
            <a:off x="7234682" y="2662650"/>
            <a:ext cx="3911854" cy="232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Given, Distance between Production and Processing</a:t>
            </a:r>
            <a:endParaRPr lang="en-IN" sz="1200" i="1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3509CE45-0C9E-051F-06FF-21AE5D7334D8}"/>
              </a:ext>
            </a:extLst>
          </p:cNvPr>
          <p:cNvSpPr/>
          <p:nvPr/>
        </p:nvSpPr>
        <p:spPr>
          <a:xfrm>
            <a:off x="6984468" y="6242937"/>
            <a:ext cx="4472963" cy="246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Price/Barrel for processed Crude oil, Sulfur, Water &amp; Natural Gas</a:t>
            </a:r>
            <a:endParaRPr lang="en-IN" sz="1200" i="1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58" name="Picture 8" descr="Money ">
            <a:extLst>
              <a:ext uri="{FF2B5EF4-FFF2-40B4-BE49-F238E27FC236}">
                <a16:creationId xmlns:a16="http://schemas.microsoft.com/office/drawing/2014/main" id="{AC215CF4-1288-555F-0FBD-6C184BD1C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396" y="647592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82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2989B48-CCA6-02F1-ADEF-6312B300DAB3}"/>
              </a:ext>
            </a:extLst>
          </p:cNvPr>
          <p:cNvSpPr/>
          <p:nvPr/>
        </p:nvSpPr>
        <p:spPr>
          <a:xfrm>
            <a:off x="0" y="2724912"/>
            <a:ext cx="12192000" cy="4133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Rock Flow Dynamics | Aberdeen">
            <a:extLst>
              <a:ext uri="{FF2B5EF4-FFF2-40B4-BE49-F238E27FC236}">
                <a16:creationId xmlns:a16="http://schemas.microsoft.com/office/drawing/2014/main" id="{12787EC4-20C7-B44A-D830-3ED9EB818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424" y="0"/>
            <a:ext cx="798576" cy="80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949498-198A-1183-FAB7-B3761391E11D}"/>
              </a:ext>
            </a:extLst>
          </p:cNvPr>
          <p:cNvCxnSpPr>
            <a:cxnSpLocks/>
          </p:cNvCxnSpPr>
          <p:nvPr/>
        </p:nvCxnSpPr>
        <p:spPr>
          <a:xfrm>
            <a:off x="0" y="107899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26E6627C-8262-9948-BFC1-CE4E4A13E78D}"/>
              </a:ext>
            </a:extLst>
          </p:cNvPr>
          <p:cNvSpPr txBox="1"/>
          <p:nvPr/>
        </p:nvSpPr>
        <p:spPr>
          <a:xfrm>
            <a:off x="0" y="281000"/>
            <a:ext cx="11393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4472C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Modelling Approach</a:t>
            </a:r>
            <a:endParaRPr lang="en-US" sz="2800" b="1" dirty="0">
              <a:solidFill>
                <a:srgbClr val="4472C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65">
                <a:extLst>
                  <a:ext uri="{FF2B5EF4-FFF2-40B4-BE49-F238E27FC236}">
                    <a16:creationId xmlns:a16="http://schemas.microsoft.com/office/drawing/2014/main" id="{CAA2E176-FD4A-806F-D1D3-4BC45497090B}"/>
                  </a:ext>
                </a:extLst>
              </p:cNvPr>
              <p:cNvSpPr txBox="1"/>
              <p:nvPr/>
            </p:nvSpPr>
            <p:spPr>
              <a:xfrm>
                <a:off x="0" y="1126532"/>
                <a:ext cx="12192000" cy="2154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31626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5813" algn="l" defTabSz="1031626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31626" algn="l" defTabSz="1031626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47439" algn="l" defTabSz="1031626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63252" algn="l" defTabSz="1031626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79065" algn="l" defTabSz="1031626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94878" algn="l" defTabSz="1031626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10691" algn="l" defTabSz="1031626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26504" algn="l" defTabSz="1031626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Decision Variable:</a:t>
                </a:r>
              </a:p>
              <a:p>
                <a:pPr algn="ctr"/>
                <a:endParaRPr lang="en-US" sz="1600" b="1" dirty="0">
                  <a:solidFill>
                    <a:srgbClr val="4472C4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1800" b="1" i="1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X</a:t>
                </a:r>
                <a:r>
                  <a:rPr lang="en-US" sz="1800" b="1" i="1" kern="100" baseline="-250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ijk </a:t>
                </a:r>
                <a:endParaRPr lang="en-US" sz="1400" i="1" kern="1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Segoe UI" panose="020B0502040204020203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𝑤h𝑎𝑡</m:t>
                    </m:r>
                    <m:r>
                      <a:rPr lang="en-US" sz="14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𝑓𝑟𝑎𝑐𝑡𝑖𝑜𝑛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𝑜𝑓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𝑝𝑟𝑜𝑑𝑢𝑐𝑡𝑖𝑜𝑛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𝑖𝑠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𝑡𝑜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𝑏𝑒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𝑡𝑟𝑎𝑛𝑠𝑝𝑜𝑟𝑡𝑒𝑑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𝑓𝑟𝑜𝑚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𝑙𝑜𝑐𝑎𝑡𝑖𝑜𝑛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𝑡𝑜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𝑝𝑟𝑜𝑐𝑒𝑠𝑠𝑖𝑛𝑔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𝑙𝑜𝑐𝑎𝑡𝑖𝑜𝑛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𝑢𝑠𝑖𝑛𝑔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𝑡𝑟𝑎𝑛𝑠𝑝𝑜𝑟𝑡𝑎𝑡𝑖𝑜𝑛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𝑡𝑦𝑝𝑒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en-US" sz="1400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</a:t>
                </a:r>
              </a:p>
              <a:p>
                <a:pPr algn="ctr"/>
                <a:endParaRPr lang="en-US" sz="1400" kern="100" dirty="0">
                  <a:latin typeface="Segoe UI" panose="020B0502040204020203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 algn="ctr"/>
                <a:endParaRPr lang="en-US" sz="1400" kern="100" dirty="0"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 algn="ctr"/>
                <a:endParaRPr lang="en-IN" sz="1400" kern="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 algn="ctr"/>
                <a:r>
                  <a:rPr lang="en-US" sz="1600" b="1" dirty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Objective Function:</a:t>
                </a:r>
              </a:p>
              <a:p>
                <a:pPr algn="ctr"/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65">
                <a:extLst>
                  <a:ext uri="{FF2B5EF4-FFF2-40B4-BE49-F238E27FC236}">
                    <a16:creationId xmlns:a16="http://schemas.microsoft.com/office/drawing/2014/main" id="{CAA2E176-FD4A-806F-D1D3-4BC454970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26532"/>
                <a:ext cx="12192000" cy="2154436"/>
              </a:xfrm>
              <a:prstGeom prst="rect">
                <a:avLst/>
              </a:prstGeom>
              <a:blipFill>
                <a:blip r:embed="rId3"/>
                <a:stretch>
                  <a:fillRect t="-1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B154F285-665C-C4D4-836A-4B5CA821E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924" y="3545452"/>
            <a:ext cx="10022149" cy="267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1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ck Flow Dynamics | Aberdeen">
            <a:extLst>
              <a:ext uri="{FF2B5EF4-FFF2-40B4-BE49-F238E27FC236}">
                <a16:creationId xmlns:a16="http://schemas.microsoft.com/office/drawing/2014/main" id="{12787EC4-20C7-B44A-D830-3ED9EB818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424" y="0"/>
            <a:ext cx="798576" cy="80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949498-198A-1183-FAB7-B3761391E11D}"/>
              </a:ext>
            </a:extLst>
          </p:cNvPr>
          <p:cNvCxnSpPr>
            <a:cxnSpLocks/>
          </p:cNvCxnSpPr>
          <p:nvPr/>
        </p:nvCxnSpPr>
        <p:spPr>
          <a:xfrm>
            <a:off x="0" y="107899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26E6627C-8262-9948-BFC1-CE4E4A13E78D}"/>
              </a:ext>
            </a:extLst>
          </p:cNvPr>
          <p:cNvSpPr txBox="1"/>
          <p:nvPr/>
        </p:nvSpPr>
        <p:spPr>
          <a:xfrm>
            <a:off x="0" y="281451"/>
            <a:ext cx="11393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4472C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Modelling Approach</a:t>
            </a:r>
            <a:endParaRPr lang="en-US" sz="2800" b="1" dirty="0">
              <a:solidFill>
                <a:srgbClr val="4472C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65">
                <a:extLst>
                  <a:ext uri="{FF2B5EF4-FFF2-40B4-BE49-F238E27FC236}">
                    <a16:creationId xmlns:a16="http://schemas.microsoft.com/office/drawing/2014/main" id="{CAA2E176-FD4A-806F-D1D3-4BC45497090B}"/>
                  </a:ext>
                </a:extLst>
              </p:cNvPr>
              <p:cNvSpPr txBox="1"/>
              <p:nvPr/>
            </p:nvSpPr>
            <p:spPr>
              <a:xfrm>
                <a:off x="316992" y="1165048"/>
                <a:ext cx="11558016" cy="583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31626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5813" algn="l" defTabSz="1031626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31626" algn="l" defTabSz="1031626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47439" algn="l" defTabSz="1031626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63252" algn="l" defTabSz="1031626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79065" algn="l" defTabSz="1031626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94878" algn="l" defTabSz="1031626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10691" algn="l" defTabSz="1031626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26504" algn="l" defTabSz="1031626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b="1" dirty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Constraints</a:t>
                </a:r>
              </a:p>
              <a:p>
                <a:pPr algn="ctr"/>
                <a:endParaRPr lang="en-US" sz="1400" b="1" i="1" dirty="0">
                  <a:solidFill>
                    <a:srgbClr val="4472C4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1400" i="1" u="sng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1. Ensuring transport of all produced fluid</a:t>
                </a:r>
                <a:endParaRPr lang="en-US" sz="1400" b="1" i="1" u="sng" dirty="0">
                  <a:solidFill>
                    <a:srgbClr val="4472C4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endParaRPr lang="en-US" sz="1400" b="1" i="1" dirty="0">
                  <a:solidFill>
                    <a:srgbClr val="4472C4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sz="14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  <m:t>𝑖𝑗𝑘</m:t>
                          </m:r>
                        </m:sub>
                        <m:sup/>
                        <m:e>
                          <m:r>
                            <a:rPr lang="en-US" sz="14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  <m:r>
                            <a:rPr lang="en-US" sz="1400" i="1" kern="100" baseline="-250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  <m:t>𝑖𝑗𝑘</m:t>
                          </m:r>
                        </m:e>
                      </m:nary>
                      <m:r>
                        <a:rPr lang="en-US" sz="14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=1; </m:t>
                      </m:r>
                      <m:r>
                        <a:rPr lang="en-US" sz="14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𝑖</m:t>
                      </m:r>
                      <m:r>
                        <a:rPr lang="en-US" sz="14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14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ꞓ</m:t>
                      </m:r>
                      <m:r>
                        <a:rPr lang="en-US" sz="14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14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  <m:t>1,2,3</m:t>
                          </m:r>
                        </m:e>
                      </m:d>
                      <m:r>
                        <a:rPr lang="en-US" sz="14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sz="14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𝑗</m:t>
                      </m:r>
                      <m:r>
                        <a:rPr lang="en-US" sz="14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14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ꞓ</m:t>
                      </m:r>
                      <m:r>
                        <a:rPr lang="en-US" sz="14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14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  <m:t>1,2,3</m:t>
                          </m:r>
                        </m:e>
                      </m:d>
                      <m:r>
                        <a:rPr lang="en-US" sz="14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sz="14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𝑘</m:t>
                      </m:r>
                      <m:r>
                        <a:rPr lang="en-US" sz="14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14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ꞓ</m:t>
                      </m:r>
                      <m:r>
                        <a:rPr lang="en-US" sz="14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14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  <m:t>1,2,3</m:t>
                          </m:r>
                        </m:e>
                      </m:d>
                      <m:r>
                        <a:rPr lang="en-US" sz="14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sz="1400" i="1" kern="100" dirty="0"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Segoe UI" panose="020B0502040204020203" pitchFamily="34" charset="0"/>
                </a:endParaRPr>
              </a:p>
              <a:p>
                <a:pPr algn="ctr"/>
                <a:endParaRPr lang="en-IN" sz="1400" i="1" kern="100" dirty="0"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1400" i="1" u="sng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2. The transported fluid from production location should not exceed processing capacity</a:t>
                </a:r>
              </a:p>
              <a:p>
                <a:pPr algn="ctr"/>
                <a:endParaRPr lang="en-IN" sz="1400" i="1" u="sng" kern="100" dirty="0"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Segoe UI" panose="020B0502040204020203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a:rPr lang="en-US" sz="14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𝑖𝑗𝑘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1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 kern="1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" panose="020B0502040204020203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i="1" kern="1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Segoe UI" panose="020B0502040204020203" pitchFamily="34" charset="0"/>
                              </a:rPr>
                              <m:t>𝑖𝑗𝑘</m:t>
                            </m:r>
                          </m:sub>
                        </m:sSub>
                        <m:r>
                          <a:rPr lang="en-US" sz="14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e>
                    </m:nary>
                    <m:sSub>
                      <m:sSubPr>
                        <m:ctrlP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4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4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≤</m:t>
                    </m:r>
                    <m:sSub>
                      <m:sSubPr>
                        <m:ctrlP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4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𝑃𝐿</m:t>
                        </m:r>
                      </m:e>
                      <m:sub>
                        <m:r>
                          <a:rPr lang="en-US" sz="14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ꞓ</m:t>
                    </m:r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14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1,2,3</m:t>
                        </m:r>
                      </m:e>
                    </m:d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ꞓ</m:t>
                    </m:r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14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1,2,3</m:t>
                        </m:r>
                      </m:e>
                    </m:d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ꞓ</m:t>
                    </m:r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14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1,2,3</m:t>
                        </m:r>
                      </m:e>
                    </m:d>
                  </m:oMath>
                </a14:m>
                <a:r>
                  <a:rPr lang="en-US" sz="1400" i="1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 </a:t>
                </a:r>
              </a:p>
              <a:p>
                <a:pPr algn="ctr"/>
                <a:endParaRPr lang="en-IN" sz="1400" i="1" kern="100" dirty="0"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1400" i="1" u="sng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3. Fraction of production being transported from a particular </a:t>
                </a:r>
                <a:r>
                  <a:rPr lang="en-US" sz="1400" i="1" u="sng" kern="100" dirty="0" err="1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i</a:t>
                </a:r>
                <a:r>
                  <a:rPr lang="en-US" sz="1400" i="1" u="sng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 to j, should not exceed 50% of the total production</a:t>
                </a:r>
              </a:p>
              <a:p>
                <a:pPr algn="ctr"/>
                <a:endParaRPr lang="en-IN" sz="1400" b="1" i="1" kern="100" dirty="0"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Segoe UI" panose="020B0502040204020203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sz="14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  <m:t>𝑖𝑗</m:t>
                          </m:r>
                        </m:sub>
                        <m:sup/>
                        <m:e>
                          <m:r>
                            <a:rPr lang="en-US" sz="14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  <m:t>.</m:t>
                          </m:r>
                        </m:e>
                      </m:nary>
                      <m:sSub>
                        <m:sSubPr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en-US" sz="14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≤0.5  ;</m:t>
                      </m:r>
                      <m:r>
                        <a:rPr lang="en-US" sz="14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𝑗</m:t>
                      </m:r>
                      <m:r>
                        <a:rPr lang="en-US" sz="14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14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ꞓ</m:t>
                      </m:r>
                      <m:r>
                        <a:rPr lang="en-US" sz="14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14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  <m:t>1,2,3</m:t>
                          </m:r>
                        </m:e>
                      </m:d>
                    </m:oMath>
                  </m:oMathPara>
                </a14:m>
                <a:endParaRPr lang="en-US" sz="1400" i="1" kern="100" dirty="0"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Segoe UI" panose="020B0502040204020203" pitchFamily="34" charset="0"/>
                </a:endParaRPr>
              </a:p>
              <a:p>
                <a:pPr algn="just"/>
                <a:endParaRPr lang="en-IN" sz="1400" i="1" kern="100" dirty="0"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1400" u="sng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4. 𝑇𝑜𝑡𝑎𝑙 𝑡𝑟𝑎𝑛𝑠𝑝𝑜𝑟𝑡𝑎𝑡𝑖𝑜𝑛 𝑓𝑟𝑜𝑚 𝑒𝑎𝑐ℎ 𝑙𝑜𝑐𝑎𝑡𝑖𝑜𝑛 𝑖 𝑡𝑜 𝑗 𝑢𝑠𝑖𝑛𝑔 𝑎𝑙𝑙 𝑚𝑜𝑑𝑒𝑠 𝑠ℎ𝑜𝑢𝑙𝑑 𝑛𝑜𝑡 𝑒𝑥𝑐𝑒𝑒𝑑 20% 𝑎𝑠 𝑤𝑒 𝑤𝑎𝑛𝑡 𝑡𝑜 𝑎𝑣𝑜𝑖𝑑 𝑚𝑜𝑛𝑜𝑝𝑜𝑙𝑦 𝑜𝑓 𝑝𝑟𝑜𝑐𝑒𝑠𝑠𝑖𝑛𝑔 𝑡𝑜 𝑜n𝑒 𝑣𝑒𝑛𝑑𝑜𝑟</a:t>
                </a:r>
              </a:p>
              <a:p>
                <a:pPr algn="just"/>
                <a:endParaRPr lang="en-IN" sz="1400" i="1" kern="100" dirty="0"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Segoe UI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4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en-US" sz="1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≤0.2; </m:t>
                      </m:r>
                      <m:r>
                        <a:rPr lang="en-US" sz="1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𝑖</m:t>
                      </m:r>
                      <m:r>
                        <a:rPr lang="en-US" sz="1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1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ꞓ</m:t>
                      </m:r>
                      <m:r>
                        <a:rPr lang="en-US" sz="1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14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14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  <m:t>1,2,3</m:t>
                          </m:r>
                        </m:e>
                      </m:d>
                      <m:r>
                        <a:rPr lang="en-US" sz="1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sz="1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𝑗</m:t>
                      </m:r>
                      <m:r>
                        <a:rPr lang="en-US" sz="1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1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ꞓ</m:t>
                      </m:r>
                      <m:r>
                        <a:rPr lang="en-US" sz="1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14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14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  <m:t>1,2,3</m:t>
                          </m:r>
                        </m:e>
                      </m:d>
                      <m:r>
                        <a:rPr lang="en-US" sz="1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sz="1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𝑘</m:t>
                      </m:r>
                      <m:r>
                        <a:rPr lang="en-US" sz="1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1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ꞓ</m:t>
                      </m:r>
                      <m:r>
                        <a:rPr lang="en-US" sz="1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14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14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Segoe UI" panose="020B0502040204020203" pitchFamily="34" charset="0"/>
                            </a:rPr>
                            <m:t>1,2,3</m:t>
                          </m:r>
                        </m:e>
                      </m:d>
                    </m:oMath>
                  </m:oMathPara>
                </a14:m>
                <a:endParaRPr lang="en-US" sz="1400" i="1" kern="100" dirty="0"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Segoe UI" panose="020B0502040204020203" pitchFamily="34" charset="0"/>
                </a:endParaRPr>
              </a:p>
              <a:p>
                <a:pPr algn="ctr"/>
                <a:endParaRPr lang="en-US" sz="1400" i="1" kern="100" dirty="0"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1400" i="1" u="sng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5. Non-negative Constraints</a:t>
                </a:r>
              </a:p>
              <a:p>
                <a:pPr algn="just"/>
                <a:endParaRPr lang="en-US" sz="1400" i="1" kern="100" dirty="0"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Segoe UI" panose="020B0502040204020203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4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4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𝑖𝑗𝑘</m:t>
                        </m:r>
                      </m:sub>
                    </m:sSub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≥0;</m:t>
                    </m:r>
                    <m:r>
                      <m:rPr>
                        <m:nor/>
                      </m:rPr>
                      <a:rPr lang="en-US" sz="1400" i="1" kern="10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 </m:t>
                    </m:r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ꞓ</m:t>
                    </m:r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14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1,2,3</m:t>
                        </m:r>
                      </m:e>
                    </m:d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ꞓ</m:t>
                    </m:r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14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1,2,3</m:t>
                        </m:r>
                      </m:e>
                    </m:d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ꞓ</m:t>
                    </m:r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14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1,2,3</m:t>
                        </m:r>
                      </m:e>
                    </m:d>
                  </m:oMath>
                </a14:m>
                <a:r>
                  <a:rPr lang="en-US" sz="1400" i="1" kern="10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 </a:t>
                </a:r>
              </a:p>
              <a:p>
                <a:pPr algn="just"/>
                <a:endParaRPr lang="en-US" sz="1400" i="1" kern="100" dirty="0"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" name="TextBox 65">
                <a:extLst>
                  <a:ext uri="{FF2B5EF4-FFF2-40B4-BE49-F238E27FC236}">
                    <a16:creationId xmlns:a16="http://schemas.microsoft.com/office/drawing/2014/main" id="{CAA2E176-FD4A-806F-D1D3-4BC454970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2" y="1165048"/>
                <a:ext cx="11558016" cy="5831789"/>
              </a:xfrm>
              <a:prstGeom prst="rect">
                <a:avLst/>
              </a:prstGeom>
              <a:blipFill>
                <a:blip r:embed="rId3"/>
                <a:stretch>
                  <a:fillRect t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46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823DDC9C-B6E5-9D0C-D9FD-FC5B013AE8B8}"/>
              </a:ext>
            </a:extLst>
          </p:cNvPr>
          <p:cNvSpPr/>
          <p:nvPr/>
        </p:nvSpPr>
        <p:spPr>
          <a:xfrm>
            <a:off x="0" y="1070435"/>
            <a:ext cx="12192000" cy="4004485"/>
          </a:xfrm>
          <a:prstGeom prst="rect">
            <a:avLst/>
          </a:prstGeom>
          <a:solidFill>
            <a:schemeClr val="bg1">
              <a:lumMod val="65000"/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Rock Flow Dynamics | Aberdeen">
            <a:extLst>
              <a:ext uri="{FF2B5EF4-FFF2-40B4-BE49-F238E27FC236}">
                <a16:creationId xmlns:a16="http://schemas.microsoft.com/office/drawing/2014/main" id="{12787EC4-20C7-B44A-D830-3ED9EB818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424" y="0"/>
            <a:ext cx="798576" cy="80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949498-198A-1183-FAB7-B3761391E11D}"/>
              </a:ext>
            </a:extLst>
          </p:cNvPr>
          <p:cNvCxnSpPr>
            <a:cxnSpLocks/>
          </p:cNvCxnSpPr>
          <p:nvPr/>
        </p:nvCxnSpPr>
        <p:spPr>
          <a:xfrm>
            <a:off x="0" y="107899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26E6627C-8262-9948-BFC1-CE4E4A13E78D}"/>
              </a:ext>
            </a:extLst>
          </p:cNvPr>
          <p:cNvSpPr txBox="1"/>
          <p:nvPr/>
        </p:nvSpPr>
        <p:spPr>
          <a:xfrm>
            <a:off x="0" y="281000"/>
            <a:ext cx="11393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4472C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Model Results &amp; Recommendation </a:t>
            </a:r>
            <a:endParaRPr lang="en-US" sz="2800" b="1" dirty="0">
              <a:solidFill>
                <a:srgbClr val="4472C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DCDDB4-F5A9-333E-EC03-F545BDCD5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789530"/>
              </p:ext>
            </p:extLst>
          </p:nvPr>
        </p:nvGraphicFramePr>
        <p:xfrm>
          <a:off x="1392682" y="1468209"/>
          <a:ext cx="9156700" cy="19066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853889793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7620918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1369159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35411009"/>
                    </a:ext>
                  </a:extLst>
                </a:gridCol>
                <a:gridCol w="2441575">
                  <a:extLst>
                    <a:ext uri="{9D8B030D-6E8A-4147-A177-3AD203B41FA5}">
                      <a16:colId xmlns:a16="http://schemas.microsoft.com/office/drawing/2014/main" val="2852699412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331144349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IN" sz="16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600" kern="0">
                          <a:effectLst/>
                        </a:rPr>
                        <a:t>Truck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600" kern="0">
                          <a:effectLst/>
                        </a:rPr>
                        <a:t>Train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600" kern="0" dirty="0">
                          <a:effectLst/>
                        </a:rPr>
                        <a:t>Pipeline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600" kern="0" dirty="0">
                          <a:effectLst/>
                        </a:rPr>
                        <a:t>Total 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0758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Location 1-1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0.2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0.1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0.3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1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71434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Location 1-2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0.2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0.2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 dirty="0">
                          <a:effectLst/>
                          <a:highlight>
                            <a:srgbClr val="FFFF00"/>
                          </a:highlight>
                        </a:rPr>
                        <a:t>0.4</a:t>
                      </a:r>
                      <a:endParaRPr lang="en-IN" sz="1050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555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Location 1-3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0.1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0.2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0.3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409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Location 2-1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1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56943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Location 2-2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0.1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0.2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0.2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  <a:highlight>
                            <a:srgbClr val="FFFF00"/>
                          </a:highlight>
                        </a:rPr>
                        <a:t>0.5</a:t>
                      </a:r>
                      <a:endParaRPr lang="en-IN" sz="1050" kern="1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4226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 dirty="0">
                          <a:effectLst/>
                        </a:rPr>
                        <a:t>Location 2-3</a:t>
                      </a:r>
                      <a:endParaRPr lang="en-IN" sz="105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0.1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0.2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0.2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 dirty="0">
                          <a:effectLst/>
                          <a:highlight>
                            <a:srgbClr val="FFFF00"/>
                          </a:highlight>
                        </a:rPr>
                        <a:t>0.5</a:t>
                      </a:r>
                      <a:endParaRPr lang="en-IN" sz="1050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6533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Location 3-1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 dirty="0">
                          <a:effectLst/>
                        </a:rPr>
                        <a:t>0.06</a:t>
                      </a:r>
                      <a:endParaRPr lang="en-IN" sz="105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0.1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 dirty="0">
                          <a:effectLst/>
                        </a:rPr>
                        <a:t>0.16</a:t>
                      </a:r>
                      <a:endParaRPr lang="en-IN" sz="105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1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77401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Location 3-2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 dirty="0">
                          <a:effectLst/>
                        </a:rPr>
                        <a:t>0.14</a:t>
                      </a:r>
                      <a:endParaRPr lang="en-IN" sz="105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0.2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 dirty="0">
                          <a:effectLst/>
                          <a:highlight>
                            <a:srgbClr val="FFFF00"/>
                          </a:highlight>
                        </a:rPr>
                        <a:t>0.34</a:t>
                      </a:r>
                      <a:endParaRPr lang="en-IN" sz="1050" kern="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342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 dirty="0">
                          <a:effectLst/>
                        </a:rPr>
                        <a:t>Location 3-3</a:t>
                      </a:r>
                      <a:endParaRPr lang="en-IN" sz="105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0.1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0.2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0.2</a:t>
                      </a:r>
                      <a:endParaRPr lang="en-IN" sz="105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100" kern="0" dirty="0">
                          <a:effectLst/>
                        </a:rPr>
                        <a:t>0.5</a:t>
                      </a:r>
                      <a:endParaRPr lang="en-IN" sz="105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6883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716589-AB80-39BB-9EB1-EEBD8A0E7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28217"/>
              </p:ext>
            </p:extLst>
          </p:nvPr>
        </p:nvGraphicFramePr>
        <p:xfrm>
          <a:off x="585217" y="3730923"/>
          <a:ext cx="10917934" cy="1006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0792">
                  <a:extLst>
                    <a:ext uri="{9D8B030D-6E8A-4147-A177-3AD203B41FA5}">
                      <a16:colId xmlns:a16="http://schemas.microsoft.com/office/drawing/2014/main" val="3180361072"/>
                    </a:ext>
                  </a:extLst>
                </a:gridCol>
                <a:gridCol w="1559099">
                  <a:extLst>
                    <a:ext uri="{9D8B030D-6E8A-4147-A177-3AD203B41FA5}">
                      <a16:colId xmlns:a16="http://schemas.microsoft.com/office/drawing/2014/main" val="1478912376"/>
                    </a:ext>
                  </a:extLst>
                </a:gridCol>
                <a:gridCol w="1373752">
                  <a:extLst>
                    <a:ext uri="{9D8B030D-6E8A-4147-A177-3AD203B41FA5}">
                      <a16:colId xmlns:a16="http://schemas.microsoft.com/office/drawing/2014/main" val="2488029222"/>
                    </a:ext>
                  </a:extLst>
                </a:gridCol>
                <a:gridCol w="2218717">
                  <a:extLst>
                    <a:ext uri="{9D8B030D-6E8A-4147-A177-3AD203B41FA5}">
                      <a16:colId xmlns:a16="http://schemas.microsoft.com/office/drawing/2014/main" val="998343380"/>
                    </a:ext>
                  </a:extLst>
                </a:gridCol>
                <a:gridCol w="1754442">
                  <a:extLst>
                    <a:ext uri="{9D8B030D-6E8A-4147-A177-3AD203B41FA5}">
                      <a16:colId xmlns:a16="http://schemas.microsoft.com/office/drawing/2014/main" val="3004415798"/>
                    </a:ext>
                  </a:extLst>
                </a:gridCol>
                <a:gridCol w="1711132">
                  <a:extLst>
                    <a:ext uri="{9D8B030D-6E8A-4147-A177-3AD203B41FA5}">
                      <a16:colId xmlns:a16="http://schemas.microsoft.com/office/drawing/2014/main" val="110594815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IN" sz="16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600" kern="0" dirty="0" err="1">
                          <a:effectLst/>
                        </a:rPr>
                        <a:t>Sulfur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600" kern="0" dirty="0">
                          <a:effectLst/>
                        </a:rPr>
                        <a:t>Water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600" kern="0" dirty="0">
                          <a:effectLst/>
                        </a:rPr>
                        <a:t>Natural Gas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600" kern="0" dirty="0">
                          <a:effectLst/>
                        </a:rPr>
                        <a:t>Crude Oil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600" kern="0" dirty="0">
                          <a:effectLst/>
                        </a:rPr>
                        <a:t>Total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07404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200" kern="0">
                          <a:effectLst/>
                        </a:rPr>
                        <a:t>Processing Location 1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2,28,160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3,122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3,88,087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3,33,455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9,52,823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534089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200" kern="0">
                          <a:effectLst/>
                        </a:rPr>
                        <a:t>Processing Location 2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6,95,315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11,596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11,96,951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9,47,767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28,51,628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93295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200" kern="0">
                          <a:effectLst/>
                        </a:rPr>
                        <a:t>Processing Location 3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8,08,068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12,777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13,95,523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9,89,477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32,05,845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2933669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200" kern="0" dirty="0">
                          <a:effectLst/>
                        </a:rPr>
                        <a:t>Total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17,31,542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27,495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29,80,561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22,70,699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70,10,296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28790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A812982-0E2C-3052-1FC7-F6AB27364F0F}"/>
              </a:ext>
            </a:extLst>
          </p:cNvPr>
          <p:cNvSpPr/>
          <p:nvPr/>
        </p:nvSpPr>
        <p:spPr>
          <a:xfrm>
            <a:off x="260268" y="5230368"/>
            <a:ext cx="11745804" cy="149047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6CABE-850D-976C-86BD-E3A0093DF35E}"/>
              </a:ext>
            </a:extLst>
          </p:cNvPr>
          <p:cNvSpPr txBox="1"/>
          <p:nvPr/>
        </p:nvSpPr>
        <p:spPr>
          <a:xfrm>
            <a:off x="144444" y="1099385"/>
            <a:ext cx="5951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Optimized fraction of fluid to be transported via different modes</a:t>
            </a:r>
            <a:endParaRPr lang="en-IN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FAE188-DA1D-2811-579F-6AF07E44D0C8}"/>
              </a:ext>
            </a:extLst>
          </p:cNvPr>
          <p:cNvSpPr txBox="1"/>
          <p:nvPr/>
        </p:nvSpPr>
        <p:spPr>
          <a:xfrm>
            <a:off x="260268" y="3430496"/>
            <a:ext cx="5951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Maximized Revenue based on fraction determined</a:t>
            </a:r>
            <a:endParaRPr lang="en-IN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391356-9196-41D4-7EAC-AF2943C1B4C2}"/>
              </a:ext>
            </a:extLst>
          </p:cNvPr>
          <p:cNvSpPr/>
          <p:nvPr/>
        </p:nvSpPr>
        <p:spPr>
          <a:xfrm>
            <a:off x="523073" y="5130556"/>
            <a:ext cx="2743199" cy="338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Recommendation: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838210-B230-2A03-3FEC-4A4560EE068E}"/>
              </a:ext>
            </a:extLst>
          </p:cNvPr>
          <p:cNvSpPr txBox="1"/>
          <p:nvPr/>
        </p:nvSpPr>
        <p:spPr>
          <a:xfrm>
            <a:off x="345018" y="5524520"/>
            <a:ext cx="11501964" cy="11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Among all three different transportation mode, pipeline is the most efficient one followed by Train. 6 out of 9 routes can use pipelines with full capacity i.e., 20%</a:t>
            </a:r>
            <a:endParaRPr lang="en-IN" sz="1200" kern="1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Trucks are least effective mode and can be used in only 3 out of 9 different routes with half of the allowed capacity</a:t>
            </a:r>
            <a:endParaRPr lang="en-IN" sz="1200" kern="1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most preferred route for each combination of production and processing location are listed as: (Production 1 -&gt; Processing 2) (Production 2 -&gt; Processing 2 &amp; 3) (Production 3 -&gt; Processing 3)</a:t>
            </a:r>
            <a:endParaRPr lang="en-IN" sz="1200" kern="1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ED9C2-BDAC-53D9-06FB-689EED042831}"/>
              </a:ext>
            </a:extLst>
          </p:cNvPr>
          <p:cNvSpPr txBox="1"/>
          <p:nvPr/>
        </p:nvSpPr>
        <p:spPr>
          <a:xfrm>
            <a:off x="5461254" y="4794961"/>
            <a:ext cx="2173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Profit</a:t>
            </a:r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1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$60,36,449 </a:t>
            </a:r>
            <a:endParaRPr lang="en-IN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48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Free photo environmental pollution and factory exterior">
            <a:extLst>
              <a:ext uri="{FF2B5EF4-FFF2-40B4-BE49-F238E27FC236}">
                <a16:creationId xmlns:a16="http://schemas.microsoft.com/office/drawing/2014/main" id="{9FA555C1-E8C6-3E40-FF57-D2463B080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EBAB71-C5B1-7B09-69A7-CF68D18A09AE}"/>
              </a:ext>
            </a:extLst>
          </p:cNvPr>
          <p:cNvSpPr/>
          <p:nvPr/>
        </p:nvSpPr>
        <p:spPr>
          <a:xfrm>
            <a:off x="0" y="2029968"/>
            <a:ext cx="12192000" cy="3078480"/>
          </a:xfrm>
          <a:prstGeom prst="rect">
            <a:avLst/>
          </a:prstGeom>
          <a:solidFill>
            <a:srgbClr val="00B0F0">
              <a:alpha val="3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3">
            <a:extLst>
              <a:ext uri="{FF2B5EF4-FFF2-40B4-BE49-F238E27FC236}">
                <a16:creationId xmlns:a16="http://schemas.microsoft.com/office/drawing/2014/main" id="{0CDBC288-2946-4346-1B26-F7ED491587CB}"/>
              </a:ext>
            </a:extLst>
          </p:cNvPr>
          <p:cNvSpPr txBox="1"/>
          <p:nvPr/>
        </p:nvSpPr>
        <p:spPr>
          <a:xfrm>
            <a:off x="4521529" y="2967335"/>
            <a:ext cx="3148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5400" b="1" dirty="0">
                <a:solidFill>
                  <a:schemeClr val="bg1">
                    <a:lumMod val="95000"/>
                  </a:schemeClr>
                </a:solidFill>
              </a:rPr>
              <a:t>Thank You</a:t>
            </a:r>
            <a:endParaRPr lang="id-ID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104">
            <a:extLst>
              <a:ext uri="{FF2B5EF4-FFF2-40B4-BE49-F238E27FC236}">
                <a16:creationId xmlns:a16="http://schemas.microsoft.com/office/drawing/2014/main" id="{BF105DE7-76A1-758C-2DA2-8B475AF97F48}"/>
              </a:ext>
            </a:extLst>
          </p:cNvPr>
          <p:cNvSpPr txBox="1"/>
          <p:nvPr/>
        </p:nvSpPr>
        <p:spPr>
          <a:xfrm>
            <a:off x="11047939" y="60877"/>
            <a:ext cx="1424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Pragya</a:t>
            </a:r>
          </a:p>
          <a:p>
            <a:pPr algn="ctr"/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Harshal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Michelle</a:t>
            </a:r>
          </a:p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Abhishek</a:t>
            </a:r>
          </a:p>
        </p:txBody>
      </p:sp>
    </p:spTree>
    <p:extLst>
      <p:ext uri="{BB962C8B-B14F-4D97-AF65-F5344CB8AC3E}">
        <p14:creationId xmlns:p14="http://schemas.microsoft.com/office/powerpoint/2010/main" val="689009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876</Words>
  <Application>Microsoft Macintosh PowerPoint</Application>
  <PresentationFormat>Widescreen</PresentationFormat>
  <Paragraphs>194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body</vt:lpstr>
      <vt:lpstr>Calibri Light</vt:lpstr>
      <vt:lpstr>Cambria Math</vt:lpstr>
      <vt:lpstr>Segoe UI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Pragya Nepal</dc:creator>
  <cp:lastModifiedBy>michelle leone</cp:lastModifiedBy>
  <cp:revision>19</cp:revision>
  <dcterms:created xsi:type="dcterms:W3CDTF">2023-12-06T18:41:22Z</dcterms:created>
  <dcterms:modified xsi:type="dcterms:W3CDTF">2023-12-07T14:54:18Z</dcterms:modified>
</cp:coreProperties>
</file>