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1" r:id="rId3"/>
    <p:sldId id="257" r:id="rId4"/>
    <p:sldId id="258"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varScale="1">
        <p:scale>
          <a:sx n="105" d="100"/>
          <a:sy n="105" d="100"/>
        </p:scale>
        <p:origin x="-266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A8D5DF-AB59-4EAF-A022-B89DE5FE09FE}"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78425-0F7B-4006-92DB-ADEC189F5F2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A8D5DF-AB59-4EAF-A022-B89DE5FE09FE}"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78425-0F7B-4006-92DB-ADEC189F5F2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A8D5DF-AB59-4EAF-A022-B89DE5FE09FE}"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78425-0F7B-4006-92DB-ADEC189F5F2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A8D5DF-AB59-4EAF-A022-B89DE5FE09FE}"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78425-0F7B-4006-92DB-ADEC189F5F2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A8D5DF-AB59-4EAF-A022-B89DE5FE09FE}"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78425-0F7B-4006-92DB-ADEC189F5F2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A8D5DF-AB59-4EAF-A022-B89DE5FE09FE}" type="datetimeFigureOut">
              <a:rPr lang="en-US" smtClean="0"/>
              <a:pPr/>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78425-0F7B-4006-92DB-ADEC189F5F2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3"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3"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A8D5DF-AB59-4EAF-A022-B89DE5FE09FE}" type="datetimeFigureOut">
              <a:rPr lang="en-US" smtClean="0"/>
              <a:pPr/>
              <a:t>7/6/2024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D78425-0F7B-4006-92DB-ADEC189F5F2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A8D5DF-AB59-4EAF-A022-B89DE5FE09FE}" type="datetimeFigureOut">
              <a:rPr lang="en-US" smtClean="0"/>
              <a:pPr/>
              <a:t>7/6/2024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D78425-0F7B-4006-92DB-ADEC189F5F2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8D5DF-AB59-4EAF-A022-B89DE5FE09FE}" type="datetimeFigureOut">
              <a:rPr lang="en-US" smtClean="0"/>
              <a:pPr/>
              <a:t>7/6/2024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D78425-0F7B-4006-92DB-ADEC189F5F2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3"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A8D5DF-AB59-4EAF-A022-B89DE5FE09FE}" type="datetimeFigureOut">
              <a:rPr lang="en-US" smtClean="0"/>
              <a:pPr/>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78425-0F7B-4006-92DB-ADEC189F5F2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A8D5DF-AB59-4EAF-A022-B89DE5FE09FE}" type="datetimeFigureOut">
              <a:rPr lang="en-US" smtClean="0"/>
              <a:pPr/>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78425-0F7B-4006-92DB-ADEC189F5F2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3"/>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A8D5DF-AB59-4EAF-A022-B89DE5FE09FE}" type="datetimeFigureOut">
              <a:rPr lang="en-US" smtClean="0"/>
              <a:pPr/>
              <a:t>7/6/2024</a:t>
            </a:fld>
            <a:endParaRPr lang="en-US"/>
          </a:p>
        </p:txBody>
      </p:sp>
      <p:sp>
        <p:nvSpPr>
          <p:cNvPr id="5" name="Footer Placeholder 4"/>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D78425-0F7B-4006-92DB-ADEC189F5F2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81003"/>
            <a:ext cx="7772400" cy="612775"/>
          </a:xfrm>
        </p:spPr>
        <p:txBody>
          <a:bodyPr>
            <a:normAutofit fontScale="90000"/>
          </a:bodyPr>
          <a:lstStyle/>
          <a:p>
            <a:r>
              <a:rPr lang="en-US" dirty="0" smtClean="0"/>
              <a:t>!!PROJECT!!</a:t>
            </a:r>
            <a:endParaRPr lang="en-US" dirty="0"/>
          </a:p>
        </p:txBody>
      </p:sp>
      <p:sp>
        <p:nvSpPr>
          <p:cNvPr id="3" name="Subtitle 2"/>
          <p:cNvSpPr>
            <a:spLocks noGrp="1"/>
          </p:cNvSpPr>
          <p:nvPr>
            <p:ph type="subTitle" idx="1"/>
          </p:nvPr>
        </p:nvSpPr>
        <p:spPr>
          <a:xfrm>
            <a:off x="457200" y="1295400"/>
            <a:ext cx="8305800" cy="4953000"/>
          </a:xfrm>
        </p:spPr>
        <p:txBody>
          <a:bodyPr>
            <a:normAutofit lnSpcReduction="10000"/>
          </a:bodyPr>
          <a:lstStyle/>
          <a:p>
            <a:pPr algn="l"/>
            <a:r>
              <a:rPr lang="en-US" sz="2000" b="1" dirty="0" smtClean="0">
                <a:solidFill>
                  <a:srgbClr val="002060"/>
                </a:solidFill>
              </a:rPr>
              <a:t>Project Title:</a:t>
            </a:r>
            <a:r>
              <a:rPr lang="en-US" sz="2000" dirty="0" smtClean="0">
                <a:solidFill>
                  <a:srgbClr val="002060"/>
                </a:solidFill>
              </a:rPr>
              <a:t> FIFO Design and Verification</a:t>
            </a:r>
          </a:p>
          <a:p>
            <a:pPr algn="l"/>
            <a:r>
              <a:rPr lang="en-US" sz="2000" b="1" dirty="0" smtClean="0">
                <a:solidFill>
                  <a:srgbClr val="002060"/>
                </a:solidFill>
              </a:rPr>
              <a:t>Project Description: </a:t>
            </a:r>
            <a:r>
              <a:rPr lang="en-US" sz="2000" dirty="0" smtClean="0">
                <a:solidFill>
                  <a:srgbClr val="002060"/>
                </a:solidFill>
              </a:rPr>
              <a:t>Design and verification of a First-In-First-Out (FIFO) memory buffer using </a:t>
            </a:r>
            <a:r>
              <a:rPr lang="en-US" sz="2000" dirty="0" err="1" smtClean="0">
                <a:solidFill>
                  <a:srgbClr val="002060"/>
                </a:solidFill>
              </a:rPr>
              <a:t>Verilog</a:t>
            </a:r>
            <a:r>
              <a:rPr lang="en-US" sz="2000" dirty="0" smtClean="0">
                <a:solidFill>
                  <a:srgbClr val="002060"/>
                </a:solidFill>
              </a:rPr>
              <a:t> HDL</a:t>
            </a:r>
          </a:p>
          <a:p>
            <a:pPr algn="l"/>
            <a:r>
              <a:rPr lang="en-US" sz="2000" b="1" dirty="0" smtClean="0">
                <a:solidFill>
                  <a:srgbClr val="002060"/>
                </a:solidFill>
              </a:rPr>
              <a:t>Author name: </a:t>
            </a:r>
            <a:r>
              <a:rPr lang="en-US" sz="2000" b="1" i="1" dirty="0" err="1" smtClean="0">
                <a:solidFill>
                  <a:srgbClr val="002060"/>
                </a:solidFill>
              </a:rPr>
              <a:t>Harshal</a:t>
            </a:r>
            <a:r>
              <a:rPr lang="en-US" sz="2000" b="1" i="1" dirty="0" smtClean="0">
                <a:solidFill>
                  <a:srgbClr val="002060"/>
                </a:solidFill>
              </a:rPr>
              <a:t> </a:t>
            </a:r>
            <a:r>
              <a:rPr lang="en-US" sz="2000" b="1" i="1" dirty="0" err="1">
                <a:solidFill>
                  <a:srgbClr val="002060"/>
                </a:solidFill>
              </a:rPr>
              <a:t>G</a:t>
            </a:r>
            <a:r>
              <a:rPr lang="en-US" sz="2000" b="1" i="1" dirty="0" err="1" smtClean="0">
                <a:solidFill>
                  <a:srgbClr val="002060"/>
                </a:solidFill>
              </a:rPr>
              <a:t>anishe</a:t>
            </a:r>
            <a:endParaRPr lang="en-US" sz="2000" b="1" i="1" dirty="0" smtClean="0">
              <a:solidFill>
                <a:srgbClr val="002060"/>
              </a:solidFill>
            </a:endParaRPr>
          </a:p>
          <a:p>
            <a:pPr algn="l"/>
            <a:r>
              <a:rPr lang="en-US" sz="2000" b="1" dirty="0" smtClean="0">
                <a:solidFill>
                  <a:srgbClr val="002060"/>
                </a:solidFill>
              </a:rPr>
              <a:t>Date:</a:t>
            </a:r>
            <a:r>
              <a:rPr lang="en-US" sz="2000" dirty="0" smtClean="0">
                <a:solidFill>
                  <a:srgbClr val="002060"/>
                </a:solidFill>
              </a:rPr>
              <a:t> 7/2024</a:t>
            </a:r>
          </a:p>
          <a:p>
            <a:pPr algn="l"/>
            <a:r>
              <a:rPr lang="en-US" sz="2000" b="1" dirty="0" smtClean="0">
                <a:solidFill>
                  <a:srgbClr val="002060"/>
                </a:solidFill>
              </a:rPr>
              <a:t>Version:</a:t>
            </a:r>
            <a:r>
              <a:rPr lang="en-US" sz="2000" dirty="0" smtClean="0">
                <a:solidFill>
                  <a:srgbClr val="002060"/>
                </a:solidFill>
              </a:rPr>
              <a:t> 1.0O</a:t>
            </a:r>
          </a:p>
          <a:p>
            <a:pPr algn="l"/>
            <a:r>
              <a:rPr lang="en-US" sz="2000" b="1" dirty="0">
                <a:solidFill>
                  <a:srgbClr val="002060"/>
                </a:solidFill>
              </a:rPr>
              <a:t>O</a:t>
            </a:r>
            <a:r>
              <a:rPr lang="en-US" sz="2000" b="1" dirty="0" smtClean="0">
                <a:solidFill>
                  <a:srgbClr val="002060"/>
                </a:solidFill>
              </a:rPr>
              <a:t>bjective: </a:t>
            </a:r>
            <a:r>
              <a:rPr lang="en-US" sz="2000" dirty="0" smtClean="0">
                <a:solidFill>
                  <a:srgbClr val="002060"/>
                </a:solidFill>
              </a:rPr>
              <a:t>To design a synchronous FIFO with the following specifications:- </a:t>
            </a:r>
          </a:p>
          <a:p>
            <a:pPr algn="l"/>
            <a:r>
              <a:rPr lang="en-US" sz="2000" dirty="0" smtClean="0">
                <a:solidFill>
                  <a:srgbClr val="002060"/>
                </a:solidFill>
              </a:rPr>
              <a:t>#)Depth: 32 entries- </a:t>
            </a:r>
          </a:p>
          <a:p>
            <a:pPr algn="l"/>
            <a:r>
              <a:rPr lang="en-US" sz="2000" dirty="0" smtClean="0">
                <a:solidFill>
                  <a:srgbClr val="002060"/>
                </a:solidFill>
              </a:rPr>
              <a:t>#)Width: 8 bits- </a:t>
            </a:r>
          </a:p>
          <a:p>
            <a:pPr algn="l"/>
            <a:r>
              <a:rPr lang="en-US" sz="2000" dirty="0" smtClean="0">
                <a:solidFill>
                  <a:srgbClr val="002060"/>
                </a:solidFill>
              </a:rPr>
              <a:t>#)Write enable (W_EN) and read enable (R_EN) signals</a:t>
            </a:r>
          </a:p>
          <a:p>
            <a:pPr algn="l"/>
            <a:r>
              <a:rPr lang="en-US" sz="2000" dirty="0" smtClean="0">
                <a:solidFill>
                  <a:srgbClr val="002060"/>
                </a:solidFill>
              </a:rPr>
              <a:t> Full and empty flags</a:t>
            </a:r>
          </a:p>
          <a:p>
            <a:pPr algn="l"/>
            <a:r>
              <a:rPr lang="en-US" sz="2000" b="1" dirty="0" smtClean="0">
                <a:solidFill>
                  <a:srgbClr val="002060"/>
                </a:solidFill>
              </a:rPr>
              <a:t>Tools Used:-</a:t>
            </a:r>
          </a:p>
          <a:p>
            <a:pPr algn="l"/>
            <a:r>
              <a:rPr lang="en-US" sz="2000" dirty="0" smtClean="0">
                <a:solidFill>
                  <a:srgbClr val="002060"/>
                </a:solidFill>
              </a:rPr>
              <a:t>!) </a:t>
            </a:r>
            <a:r>
              <a:rPr lang="en-US" sz="2000" dirty="0" err="1" smtClean="0">
                <a:solidFill>
                  <a:srgbClr val="002060"/>
                </a:solidFill>
              </a:rPr>
              <a:t>Verilog</a:t>
            </a:r>
            <a:r>
              <a:rPr lang="en-US" sz="2000" dirty="0" smtClean="0">
                <a:solidFill>
                  <a:srgbClr val="002060"/>
                </a:solidFill>
              </a:rPr>
              <a:t> HDL-</a:t>
            </a:r>
          </a:p>
          <a:p>
            <a:pPr algn="l"/>
            <a:r>
              <a:rPr lang="en-US" sz="2000" dirty="0" smtClean="0">
                <a:solidFill>
                  <a:srgbClr val="002060"/>
                </a:solidFill>
              </a:rPr>
              <a:t>!!) </a:t>
            </a:r>
            <a:r>
              <a:rPr lang="en-US" sz="2000" dirty="0" err="1" smtClean="0">
                <a:solidFill>
                  <a:srgbClr val="002060"/>
                </a:solidFill>
              </a:rPr>
              <a:t>Vivado</a:t>
            </a:r>
            <a:r>
              <a:rPr lang="en-US" sz="2000" dirty="0" smtClean="0">
                <a:solidFill>
                  <a:srgbClr val="002060"/>
                </a:solidFill>
              </a:rPr>
              <a:t> Design Suite</a:t>
            </a:r>
            <a:endParaRPr lang="en-US" sz="2000"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err="1" smtClean="0"/>
              <a:t>Testbench</a:t>
            </a:r>
            <a:r>
              <a:rPr lang="en-US" dirty="0" smtClean="0"/>
              <a:t> code</a:t>
            </a:r>
            <a:endParaRPr lang="en-US" dirty="0"/>
          </a:p>
        </p:txBody>
      </p:sp>
      <p:sp>
        <p:nvSpPr>
          <p:cNvPr id="3" name="Content Placeholder 2"/>
          <p:cNvSpPr>
            <a:spLocks noGrp="1"/>
          </p:cNvSpPr>
          <p:nvPr>
            <p:ph idx="1"/>
          </p:nvPr>
        </p:nvSpPr>
        <p:spPr>
          <a:xfrm>
            <a:off x="457200" y="1143000"/>
            <a:ext cx="8229600" cy="5410199"/>
          </a:xfrm>
        </p:spPr>
        <p:txBody>
          <a:bodyPr>
            <a:normAutofit lnSpcReduction="10000"/>
          </a:bodyPr>
          <a:lstStyle/>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Explanation:</a:t>
            </a:r>
          </a:p>
          <a:p>
            <a:r>
              <a:rPr lang="en-US" sz="2000" dirty="0" smtClean="0"/>
              <a:t>- This block sets the initial values of the signals:  </a:t>
            </a:r>
            <a:endParaRPr lang="en-US" sz="2000" dirty="0" smtClean="0"/>
          </a:p>
          <a:p>
            <a:r>
              <a:rPr lang="en-US" sz="2000" dirty="0" smtClean="0"/>
              <a:t>  </a:t>
            </a:r>
            <a:r>
              <a:rPr lang="en-US" sz="2000" dirty="0" smtClean="0"/>
              <a:t>- clock: 0 (initial clock value)  </a:t>
            </a:r>
            <a:endParaRPr lang="en-US" sz="2000" dirty="0" smtClean="0"/>
          </a:p>
          <a:p>
            <a:r>
              <a:rPr lang="en-US" sz="2000" dirty="0" smtClean="0"/>
              <a:t>  </a:t>
            </a:r>
            <a:r>
              <a:rPr lang="en-US" sz="2000" dirty="0" smtClean="0"/>
              <a:t>- </a:t>
            </a:r>
            <a:r>
              <a:rPr lang="en-US" sz="2000" dirty="0" err="1" smtClean="0"/>
              <a:t>rst_n</a:t>
            </a:r>
            <a:r>
              <a:rPr lang="en-US" sz="2000" dirty="0" smtClean="0"/>
              <a:t>: 0 (reset is active low, so 0 means reset is asserted)  </a:t>
            </a:r>
            <a:endParaRPr lang="en-US" sz="2000" dirty="0" smtClean="0"/>
          </a:p>
          <a:p>
            <a:r>
              <a:rPr lang="en-US" sz="2000" dirty="0" smtClean="0"/>
              <a:t>  </a:t>
            </a:r>
            <a:r>
              <a:rPr lang="en-US" sz="2000" dirty="0" smtClean="0"/>
              <a:t>- </a:t>
            </a:r>
            <a:r>
              <a:rPr lang="en-US" sz="2000" dirty="0" err="1" smtClean="0"/>
              <a:t>w_en</a:t>
            </a:r>
            <a:r>
              <a:rPr lang="en-US" sz="2000" dirty="0" smtClean="0"/>
              <a:t>: 0 (write enable is initially off)   </a:t>
            </a:r>
            <a:endParaRPr lang="en-US" sz="2000" dirty="0" smtClean="0"/>
          </a:p>
          <a:p>
            <a:r>
              <a:rPr lang="en-US" sz="2000" dirty="0" smtClean="0"/>
              <a:t> </a:t>
            </a:r>
            <a:r>
              <a:rPr lang="en-US" sz="2000" dirty="0" smtClean="0"/>
              <a:t>- </a:t>
            </a:r>
            <a:r>
              <a:rPr lang="en-US" sz="2000" dirty="0" err="1" smtClean="0"/>
              <a:t>data_in</a:t>
            </a:r>
            <a:r>
              <a:rPr lang="en-US" sz="2000" dirty="0" smtClean="0"/>
              <a:t>: 0 (initial input data is 0)</a:t>
            </a:r>
            <a:endParaRPr lang="en-US" sz="2000" dirty="0"/>
          </a:p>
        </p:txBody>
      </p:sp>
      <p:pic>
        <p:nvPicPr>
          <p:cNvPr id="4" name="Picture 3" descr="Screenshot 2024-07-06 103733.png"/>
          <p:cNvPicPr>
            <a:picLocks noChangeAspect="1"/>
          </p:cNvPicPr>
          <p:nvPr/>
        </p:nvPicPr>
        <p:blipFill>
          <a:blip r:embed="rId2"/>
          <a:stretch>
            <a:fillRect/>
          </a:stretch>
        </p:blipFill>
        <p:spPr>
          <a:xfrm>
            <a:off x="1066800" y="1676400"/>
            <a:ext cx="7335274" cy="23244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Page no.2</a:t>
            </a:r>
            <a:endParaRPr lang="en-US" dirty="0"/>
          </a:p>
        </p:txBody>
      </p:sp>
      <p:sp>
        <p:nvSpPr>
          <p:cNvPr id="3" name="Content Placeholder 2"/>
          <p:cNvSpPr>
            <a:spLocks noGrp="1"/>
          </p:cNvSpPr>
          <p:nvPr>
            <p:ph idx="1"/>
          </p:nvPr>
        </p:nvSpPr>
        <p:spPr>
          <a:xfrm>
            <a:off x="457200" y="1066800"/>
            <a:ext cx="8229600" cy="5333999"/>
          </a:xfrm>
        </p:spPr>
        <p:txBody>
          <a:bodyPr>
            <a:normAutofit/>
          </a:bodyPr>
          <a:lstStyle/>
          <a:p>
            <a:endParaRPr lang="en-US" sz="2000" dirty="0" smtClean="0"/>
          </a:p>
          <a:p>
            <a:endParaRPr lang="en-US" sz="2000" dirty="0" smtClean="0"/>
          </a:p>
          <a:p>
            <a:r>
              <a:rPr lang="en-US" sz="2000" b="1" dirty="0" smtClean="0"/>
              <a:t>Reset </a:t>
            </a:r>
            <a:r>
              <a:rPr lang="en-US" sz="2000" b="1" dirty="0" smtClean="0"/>
              <a:t>Sequence</a:t>
            </a:r>
          </a:p>
          <a:p>
            <a:endParaRPr lang="en-US" sz="2000" dirty="0" smtClean="0"/>
          </a:p>
          <a:p>
            <a:pPr>
              <a:buNone/>
            </a:pPr>
            <a:r>
              <a:rPr lang="en-US" sz="2000" dirty="0" smtClean="0"/>
              <a:t>        #</a:t>
            </a:r>
            <a:r>
              <a:rPr lang="en-US" sz="2000" dirty="0" smtClean="0"/>
              <a:t>10 </a:t>
            </a:r>
            <a:r>
              <a:rPr lang="en-US" sz="2000" dirty="0" err="1" smtClean="0"/>
              <a:t>rst_n</a:t>
            </a:r>
            <a:r>
              <a:rPr lang="en-US" sz="2000" dirty="0" smtClean="0"/>
              <a:t> = 1;</a:t>
            </a:r>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Explanation:</a:t>
            </a:r>
          </a:p>
          <a:p>
            <a:r>
              <a:rPr lang="en-US" sz="2000" dirty="0" smtClean="0"/>
              <a:t>- After 10 time units, the reset (</a:t>
            </a:r>
            <a:r>
              <a:rPr lang="en-US" sz="2000" dirty="0" err="1" smtClean="0"/>
              <a:t>rst_n</a:t>
            </a:r>
            <a:r>
              <a:rPr lang="en-US" sz="2000" dirty="0" smtClean="0"/>
              <a:t>) is de-asserted (set to 1), allowing the FIFO to come out of </a:t>
            </a:r>
            <a:r>
              <a:rPr lang="en-US" sz="2000" dirty="0" err="1" smtClean="0"/>
              <a:t>reset.Write</a:t>
            </a:r>
            <a:r>
              <a:rPr lang="en-US" sz="2000" dirty="0" smtClean="0"/>
              <a:t> Sequence</a:t>
            </a:r>
          </a:p>
          <a:p>
            <a:endParaRPr lang="en-US" sz="2000" dirty="0" smtClean="0"/>
          </a:p>
          <a:p>
            <a:endParaRPr lang="en-US" sz="2000" dirty="0" smtClean="0"/>
          </a:p>
          <a:p>
            <a:pPr>
              <a:buNone/>
            </a:pP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Page no. 3</a:t>
            </a:r>
            <a:endParaRPr lang="en-US" dirty="0"/>
          </a:p>
        </p:txBody>
      </p:sp>
      <p:sp>
        <p:nvSpPr>
          <p:cNvPr id="3" name="Content Placeholder 2"/>
          <p:cNvSpPr>
            <a:spLocks noGrp="1"/>
          </p:cNvSpPr>
          <p:nvPr>
            <p:ph idx="1"/>
          </p:nvPr>
        </p:nvSpPr>
        <p:spPr>
          <a:xfrm>
            <a:off x="457200" y="1219201"/>
            <a:ext cx="8229600" cy="4906966"/>
          </a:xfrm>
        </p:spPr>
        <p:txBody>
          <a:bodyPr>
            <a:normAutofit/>
          </a:bodyPr>
          <a:lstStyle/>
          <a:p>
            <a:endParaRPr lang="en-US" sz="2000" dirty="0" smtClean="0"/>
          </a:p>
          <a:p>
            <a:r>
              <a:rPr lang="en-US" sz="2000" b="1" dirty="0" smtClean="0"/>
              <a:t>Write </a:t>
            </a:r>
            <a:r>
              <a:rPr lang="en-US" sz="2000" b="1" dirty="0" smtClean="0"/>
              <a:t>Sequence</a:t>
            </a:r>
          </a:p>
          <a:p>
            <a:pPr>
              <a:buNone/>
            </a:pPr>
            <a:r>
              <a:rPr lang="en-US" sz="2000" dirty="0" smtClean="0"/>
              <a:t>       #</a:t>
            </a:r>
            <a:r>
              <a:rPr lang="en-US" sz="2000" dirty="0" smtClean="0"/>
              <a:t>20 </a:t>
            </a:r>
            <a:r>
              <a:rPr lang="en-US" sz="2000" dirty="0" err="1" smtClean="0"/>
              <a:t>w_en</a:t>
            </a:r>
            <a:r>
              <a:rPr lang="en-US" sz="2000" dirty="0" smtClean="0"/>
              <a:t> = 1</a:t>
            </a:r>
            <a:r>
              <a:rPr lang="en-US" sz="2000" dirty="0" smtClean="0"/>
              <a:t>;</a:t>
            </a:r>
          </a:p>
          <a:p>
            <a:pPr>
              <a:buNone/>
            </a:pPr>
            <a:r>
              <a:rPr lang="en-US" sz="2000" dirty="0" smtClean="0"/>
              <a:t>       #</a:t>
            </a:r>
            <a:r>
              <a:rPr lang="en-US" sz="2000" dirty="0" smtClean="0"/>
              <a:t>30 </a:t>
            </a:r>
            <a:r>
              <a:rPr lang="en-US" sz="2000" dirty="0" err="1" smtClean="0"/>
              <a:t>data_in</a:t>
            </a:r>
            <a:r>
              <a:rPr lang="en-US" sz="2000" dirty="0" smtClean="0"/>
              <a:t> = 8'hAA</a:t>
            </a:r>
            <a:r>
              <a:rPr lang="en-US" sz="2000" dirty="0" smtClean="0"/>
              <a:t>;</a:t>
            </a:r>
          </a:p>
          <a:p>
            <a:endParaRPr lang="en-US" sz="2000" dirty="0" smtClean="0"/>
          </a:p>
          <a:p>
            <a:pPr>
              <a:buNone/>
            </a:pPr>
            <a:endParaRPr lang="en-US" sz="2000" dirty="0" smtClean="0"/>
          </a:p>
          <a:p>
            <a:endParaRPr lang="en-US" sz="2000" dirty="0" smtClean="0"/>
          </a:p>
          <a:p>
            <a:endParaRPr lang="en-US" sz="2000" dirty="0" smtClean="0"/>
          </a:p>
          <a:p>
            <a:endParaRPr lang="en-US" sz="2000" dirty="0" smtClean="0"/>
          </a:p>
          <a:p>
            <a:r>
              <a:rPr lang="en-US" sz="2000" dirty="0" smtClean="0"/>
              <a:t>Explanation:</a:t>
            </a:r>
            <a:r>
              <a:rPr lang="en-US" sz="2000" dirty="0" smtClean="0"/>
              <a:t>- </a:t>
            </a:r>
            <a:endParaRPr lang="en-US" sz="2000" dirty="0" smtClean="0"/>
          </a:p>
          <a:p>
            <a:r>
              <a:rPr lang="en-US" sz="2000" dirty="0" smtClean="0"/>
              <a:t>After </a:t>
            </a:r>
            <a:r>
              <a:rPr lang="en-US" sz="2000" dirty="0" smtClean="0"/>
              <a:t>20 time units, the write enable (</a:t>
            </a:r>
            <a:r>
              <a:rPr lang="en-US" sz="2000" dirty="0" err="1" smtClean="0"/>
              <a:t>w_en</a:t>
            </a:r>
            <a:r>
              <a:rPr lang="en-US" sz="2000" dirty="0" smtClean="0"/>
              <a:t>) is asserted (set to 1</a:t>
            </a:r>
            <a:r>
              <a:rPr lang="en-US" sz="2000" dirty="0" smtClean="0"/>
              <a:t>).</a:t>
            </a:r>
          </a:p>
          <a:p>
            <a:r>
              <a:rPr lang="en-US" sz="2000" dirty="0" smtClean="0"/>
              <a:t>- </a:t>
            </a:r>
            <a:r>
              <a:rPr lang="en-US" sz="2000" dirty="0" smtClean="0"/>
              <a:t>After 30 time units, the input data (</a:t>
            </a:r>
            <a:r>
              <a:rPr lang="en-US" sz="2000" dirty="0" err="1" smtClean="0"/>
              <a:t>data_in</a:t>
            </a:r>
            <a:r>
              <a:rPr lang="en-US" sz="2000" dirty="0" smtClean="0"/>
              <a:t>) is set to AA (a hexadecimal value).</a:t>
            </a:r>
          </a:p>
          <a:p>
            <a:endParaRPr lang="en-US" sz="2000" dirty="0" smtClean="0"/>
          </a:p>
          <a:p>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Page no. 4</a:t>
            </a:r>
            <a:endParaRPr lang="en-US" dirty="0"/>
          </a:p>
        </p:txBody>
      </p:sp>
      <p:sp>
        <p:nvSpPr>
          <p:cNvPr id="3" name="Content Placeholder 2"/>
          <p:cNvSpPr>
            <a:spLocks noGrp="1"/>
          </p:cNvSpPr>
          <p:nvPr>
            <p:ph idx="1"/>
          </p:nvPr>
        </p:nvSpPr>
        <p:spPr>
          <a:xfrm>
            <a:off x="457200" y="1066801"/>
            <a:ext cx="8229600" cy="5059366"/>
          </a:xfrm>
        </p:spPr>
        <p:txBody>
          <a:bodyPr>
            <a:normAutofit fontScale="92500" lnSpcReduction="20000"/>
          </a:bodyPr>
          <a:lstStyle/>
          <a:p>
            <a:endParaRPr lang="en-US" sz="2000" dirty="0" smtClean="0"/>
          </a:p>
          <a:p>
            <a:endParaRPr lang="en-US" sz="2000" dirty="0" smtClean="0"/>
          </a:p>
          <a:p>
            <a:r>
              <a:rPr lang="en-US" sz="2000" b="1" dirty="0" smtClean="0"/>
              <a:t>Read </a:t>
            </a:r>
            <a:r>
              <a:rPr lang="en-US" sz="2000" b="1" dirty="0" smtClean="0"/>
              <a:t>Sequence</a:t>
            </a:r>
          </a:p>
          <a:p>
            <a:pPr>
              <a:buNone/>
            </a:pPr>
            <a:r>
              <a:rPr lang="en-US" sz="2000" dirty="0" smtClean="0"/>
              <a:t>     </a:t>
            </a:r>
          </a:p>
          <a:p>
            <a:pPr>
              <a:buNone/>
            </a:pPr>
            <a:r>
              <a:rPr lang="en-US" sz="2000" dirty="0" smtClean="0"/>
              <a:t>     #40 </a:t>
            </a:r>
            <a:r>
              <a:rPr lang="en-US" sz="2000" dirty="0" err="1" smtClean="0"/>
              <a:t>w_en</a:t>
            </a:r>
            <a:r>
              <a:rPr lang="en-US" sz="2000" dirty="0" smtClean="0"/>
              <a:t> = 0</a:t>
            </a:r>
            <a:r>
              <a:rPr lang="en-US" sz="2000" dirty="0" smtClean="0"/>
              <a:t>;</a:t>
            </a:r>
          </a:p>
          <a:p>
            <a:pPr>
              <a:buNone/>
            </a:pPr>
            <a:r>
              <a:rPr lang="en-US" sz="2000" dirty="0" smtClean="0"/>
              <a:t> </a:t>
            </a:r>
            <a:r>
              <a:rPr lang="en-US" sz="2000" dirty="0" smtClean="0"/>
              <a:t>    </a:t>
            </a:r>
          </a:p>
          <a:p>
            <a:pPr>
              <a:buNone/>
            </a:pPr>
            <a:r>
              <a:rPr lang="en-US" sz="2000" dirty="0" smtClean="0"/>
              <a:t>     #</a:t>
            </a:r>
            <a:r>
              <a:rPr lang="en-US" sz="2000" dirty="0" smtClean="0"/>
              <a:t>50 $display("Data Out: %h", </a:t>
            </a:r>
            <a:r>
              <a:rPr lang="en-US" sz="2000" dirty="0" err="1" smtClean="0"/>
              <a:t>data_out</a:t>
            </a:r>
            <a:r>
              <a:rPr lang="en-US" sz="2000" dirty="0" smtClean="0"/>
              <a:t>);</a:t>
            </a:r>
          </a:p>
          <a:p>
            <a:endParaRPr lang="en-US" sz="2000" dirty="0" smtClean="0"/>
          </a:p>
          <a:p>
            <a:endParaRPr lang="en-US" sz="2000" dirty="0" smtClean="0"/>
          </a:p>
          <a:p>
            <a:endParaRPr lang="en-US" sz="2000" dirty="0" smtClean="0"/>
          </a:p>
          <a:p>
            <a:endParaRPr lang="en-US" sz="2000" dirty="0" smtClean="0"/>
          </a:p>
          <a:p>
            <a:endParaRPr lang="en-US" sz="2000" dirty="0" smtClean="0"/>
          </a:p>
          <a:p>
            <a:pPr>
              <a:buNone/>
            </a:pPr>
            <a:r>
              <a:rPr lang="en-US" sz="2000" dirty="0" smtClean="0"/>
              <a:t>Explanation:</a:t>
            </a:r>
          </a:p>
          <a:p>
            <a:pPr>
              <a:buFontTx/>
              <a:buChar char="-"/>
            </a:pPr>
            <a:r>
              <a:rPr lang="en-US" sz="2000" dirty="0" smtClean="0"/>
              <a:t>After </a:t>
            </a:r>
            <a:r>
              <a:rPr lang="en-US" sz="2000" dirty="0" smtClean="0"/>
              <a:t>40 time units, the write enable (</a:t>
            </a:r>
            <a:r>
              <a:rPr lang="en-US" sz="2000" dirty="0" err="1" smtClean="0"/>
              <a:t>w_en</a:t>
            </a:r>
            <a:r>
              <a:rPr lang="en-US" sz="2000" dirty="0" smtClean="0"/>
              <a:t>) is de-asserted (set to 0</a:t>
            </a:r>
            <a:r>
              <a:rPr lang="en-US" sz="2000" dirty="0" smtClean="0"/>
              <a:t>)</a:t>
            </a:r>
          </a:p>
          <a:p>
            <a:pPr>
              <a:buNone/>
            </a:pPr>
            <a:r>
              <a:rPr lang="en-US" sz="2000" dirty="0" smtClean="0"/>
              <a:t>-    </a:t>
            </a:r>
            <a:r>
              <a:rPr lang="en-US" sz="2000" dirty="0" smtClean="0"/>
              <a:t>After 50 time units, the </a:t>
            </a:r>
            <a:r>
              <a:rPr lang="en-US" sz="2000" dirty="0" err="1" smtClean="0"/>
              <a:t>testbench</a:t>
            </a:r>
            <a:r>
              <a:rPr lang="en-US" sz="2000" dirty="0" smtClean="0"/>
              <a:t> displays the output data (</a:t>
            </a:r>
            <a:r>
              <a:rPr lang="en-US" sz="2000" dirty="0" err="1" smtClean="0"/>
              <a:t>data_out</a:t>
            </a:r>
            <a:r>
              <a:rPr lang="en-US" sz="2000" dirty="0" smtClean="0"/>
              <a:t>) using the $display function.</a:t>
            </a: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Page no. 5</a:t>
            </a:r>
            <a:endParaRPr lang="en-US" dirty="0"/>
          </a:p>
        </p:txBody>
      </p:sp>
      <p:sp>
        <p:nvSpPr>
          <p:cNvPr id="3" name="Content Placeholder 2"/>
          <p:cNvSpPr>
            <a:spLocks noGrp="1"/>
          </p:cNvSpPr>
          <p:nvPr>
            <p:ph idx="1"/>
          </p:nvPr>
        </p:nvSpPr>
        <p:spPr>
          <a:xfrm>
            <a:off x="457200" y="1219200"/>
            <a:ext cx="8229600" cy="5105399"/>
          </a:xfrm>
        </p:spPr>
        <p:txBody>
          <a:bodyPr>
            <a:normAutofit fontScale="92500" lnSpcReduction="20000"/>
          </a:bodyPr>
          <a:lstStyle/>
          <a:p>
            <a:endParaRPr lang="en-US" sz="2000" dirty="0" smtClean="0"/>
          </a:p>
          <a:p>
            <a:endParaRPr lang="en-US" sz="2000" dirty="0" smtClean="0"/>
          </a:p>
          <a:p>
            <a:r>
              <a:rPr lang="en-US" sz="2000" b="1" dirty="0" smtClean="0"/>
              <a:t>Full and Empty </a:t>
            </a:r>
            <a:r>
              <a:rPr lang="en-US" sz="2000" b="1" dirty="0" smtClean="0"/>
              <a:t>Flags</a:t>
            </a:r>
          </a:p>
          <a:p>
            <a:pPr>
              <a:buNone/>
            </a:pPr>
            <a:r>
              <a:rPr lang="en-US" sz="2000" dirty="0" smtClean="0"/>
              <a:t>                     </a:t>
            </a:r>
          </a:p>
          <a:p>
            <a:pPr>
              <a:buNone/>
            </a:pPr>
            <a:endParaRPr lang="en-US" sz="2000" dirty="0" smtClean="0"/>
          </a:p>
          <a:p>
            <a:pPr>
              <a:buNone/>
            </a:pPr>
            <a:r>
              <a:rPr lang="en-US" sz="2000" dirty="0" smtClean="0"/>
              <a:t>#</a:t>
            </a:r>
            <a:r>
              <a:rPr lang="en-US" sz="2000" dirty="0" smtClean="0"/>
              <a:t>60 $display("Full: %b", full</a:t>
            </a:r>
            <a:r>
              <a:rPr lang="en-US" sz="2000" dirty="0" smtClean="0"/>
              <a:t>);</a:t>
            </a:r>
          </a:p>
          <a:p>
            <a:pPr>
              <a:buNone/>
            </a:pPr>
            <a:r>
              <a:rPr lang="en-US" sz="2000" dirty="0" smtClean="0"/>
              <a:t>                     </a:t>
            </a:r>
          </a:p>
          <a:p>
            <a:pPr>
              <a:buNone/>
            </a:pPr>
            <a:r>
              <a:rPr lang="en-US" sz="2000" dirty="0" smtClean="0"/>
              <a:t> #</a:t>
            </a:r>
            <a:r>
              <a:rPr lang="en-US" sz="2000" dirty="0" smtClean="0"/>
              <a:t>70 $display("Empty: %b", empty</a:t>
            </a:r>
            <a:r>
              <a:rPr lang="en-US" sz="2000" dirty="0" smtClean="0"/>
              <a:t>);</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pPr>
              <a:buNone/>
            </a:pPr>
            <a:r>
              <a:rPr lang="en-US" sz="2000" dirty="0" smtClean="0"/>
              <a:t>Explanation:</a:t>
            </a:r>
            <a:r>
              <a:rPr lang="en-US" sz="2000" dirty="0" smtClean="0"/>
              <a:t>- </a:t>
            </a:r>
            <a:endParaRPr lang="en-US" sz="2000" dirty="0" smtClean="0"/>
          </a:p>
          <a:p>
            <a:pPr>
              <a:buNone/>
            </a:pPr>
            <a:r>
              <a:rPr lang="en-US" sz="2000" dirty="0" smtClean="0"/>
              <a:t>-</a:t>
            </a:r>
            <a:r>
              <a:rPr lang="en-US" sz="2000" dirty="0" smtClean="0"/>
              <a:t>After </a:t>
            </a:r>
            <a:r>
              <a:rPr lang="en-US" sz="2000" dirty="0" smtClean="0"/>
              <a:t>60 time units, the </a:t>
            </a:r>
            <a:r>
              <a:rPr lang="en-US" sz="2000" dirty="0" err="1" smtClean="0"/>
              <a:t>testbench</a:t>
            </a:r>
            <a:r>
              <a:rPr lang="en-US" sz="2000" dirty="0" smtClean="0"/>
              <a:t> displays the full flag status</a:t>
            </a:r>
            <a:r>
              <a:rPr lang="en-US" sz="2000" dirty="0" smtClean="0"/>
              <a:t>.</a:t>
            </a:r>
          </a:p>
          <a:p>
            <a:pPr>
              <a:buNone/>
            </a:pPr>
            <a:r>
              <a:rPr lang="en-US" sz="2000" dirty="0" smtClean="0"/>
              <a:t>- </a:t>
            </a:r>
            <a:r>
              <a:rPr lang="en-US" sz="2000" dirty="0" smtClean="0"/>
              <a:t>After 70 time units, the </a:t>
            </a:r>
            <a:r>
              <a:rPr lang="en-US" sz="2000" dirty="0" err="1" smtClean="0"/>
              <a:t>testbench</a:t>
            </a:r>
            <a:r>
              <a:rPr lang="en-US" sz="2000" dirty="0" smtClean="0"/>
              <a:t> displays the empty flag status.</a:t>
            </a:r>
          </a:p>
          <a:p>
            <a:endParaRPr lang="en-US" sz="2000" dirty="0" smtClean="0"/>
          </a:p>
          <a:p>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Design code </a:t>
            </a:r>
            <a:endParaRPr lang="en-US" dirty="0"/>
          </a:p>
        </p:txBody>
      </p:sp>
      <p:pic>
        <p:nvPicPr>
          <p:cNvPr id="4" name="Content Placeholder 3" descr="Screenshot 2024-07-06 105743.png"/>
          <p:cNvPicPr>
            <a:picLocks noGrp="1" noChangeAspect="1"/>
          </p:cNvPicPr>
          <p:nvPr>
            <p:ph idx="1"/>
          </p:nvPr>
        </p:nvPicPr>
        <p:blipFill>
          <a:blip r:embed="rId2"/>
          <a:stretch>
            <a:fillRect/>
          </a:stretch>
        </p:blipFill>
        <p:spPr>
          <a:xfrm>
            <a:off x="2061252" y="1295400"/>
            <a:ext cx="5021495" cy="525780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err="1" smtClean="0"/>
              <a:t>Testbench</a:t>
            </a:r>
            <a:r>
              <a:rPr lang="en-US" dirty="0" smtClean="0"/>
              <a:t> code</a:t>
            </a:r>
            <a:endParaRPr lang="en-US" dirty="0"/>
          </a:p>
        </p:txBody>
      </p:sp>
      <p:pic>
        <p:nvPicPr>
          <p:cNvPr id="4" name="Content Placeholder 3" descr="Screenshot 2024-07-06 110217.png"/>
          <p:cNvPicPr>
            <a:picLocks noGrp="1" noChangeAspect="1"/>
          </p:cNvPicPr>
          <p:nvPr>
            <p:ph idx="1"/>
          </p:nvPr>
        </p:nvPicPr>
        <p:blipFill>
          <a:blip r:embed="rId2"/>
          <a:stretch>
            <a:fillRect/>
          </a:stretch>
        </p:blipFill>
        <p:spPr>
          <a:xfrm>
            <a:off x="685800" y="838200"/>
            <a:ext cx="6954221" cy="2286000"/>
          </a:xfrm>
        </p:spPr>
      </p:pic>
      <p:pic>
        <p:nvPicPr>
          <p:cNvPr id="5" name="Picture 4" descr="Screenshot 2024-07-06 110411.png"/>
          <p:cNvPicPr>
            <a:picLocks noChangeAspect="1"/>
          </p:cNvPicPr>
          <p:nvPr/>
        </p:nvPicPr>
        <p:blipFill>
          <a:blip r:embed="rId3"/>
          <a:stretch>
            <a:fillRect/>
          </a:stretch>
        </p:blipFill>
        <p:spPr>
          <a:xfrm>
            <a:off x="685800" y="2971800"/>
            <a:ext cx="7030432" cy="3505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Output </a:t>
            </a:r>
            <a:endParaRPr lang="en-US" dirty="0"/>
          </a:p>
        </p:txBody>
      </p:sp>
      <p:pic>
        <p:nvPicPr>
          <p:cNvPr id="4" name="Content Placeholder 3" descr="Screenshot 2024-07-04 211451.png"/>
          <p:cNvPicPr>
            <a:picLocks noGrp="1" noChangeAspect="1"/>
          </p:cNvPicPr>
          <p:nvPr>
            <p:ph idx="1"/>
          </p:nvPr>
        </p:nvPicPr>
        <p:blipFill>
          <a:blip r:embed="rId2"/>
          <a:stretch>
            <a:fillRect/>
          </a:stretch>
        </p:blipFill>
        <p:spPr>
          <a:xfrm>
            <a:off x="152400" y="914400"/>
            <a:ext cx="8991600" cy="594360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Output explanation </a:t>
            </a:r>
            <a:endParaRPr lang="en-US" dirty="0"/>
          </a:p>
        </p:txBody>
      </p:sp>
      <p:sp>
        <p:nvSpPr>
          <p:cNvPr id="3" name="Content Placeholder 2"/>
          <p:cNvSpPr>
            <a:spLocks noGrp="1"/>
          </p:cNvSpPr>
          <p:nvPr>
            <p:ph idx="1"/>
          </p:nvPr>
        </p:nvSpPr>
        <p:spPr>
          <a:xfrm>
            <a:off x="457200" y="1143000"/>
            <a:ext cx="8229600" cy="5181599"/>
          </a:xfrm>
        </p:spPr>
        <p:txBody>
          <a:bodyPr>
            <a:normAutofit/>
          </a:bodyPr>
          <a:lstStyle/>
          <a:p>
            <a:pPr>
              <a:buNone/>
            </a:pPr>
            <a:r>
              <a:rPr lang="en-US" sz="2000" dirty="0" smtClean="0"/>
              <a:t>The </a:t>
            </a:r>
            <a:r>
              <a:rPr lang="en-US" sz="2000" b="1" dirty="0" smtClean="0"/>
              <a:t>outputs</a:t>
            </a:r>
            <a:r>
              <a:rPr lang="en-US" sz="2000" dirty="0" smtClean="0"/>
              <a:t> of this code will be</a:t>
            </a:r>
            <a:r>
              <a:rPr lang="en-US" sz="2000" dirty="0" smtClean="0"/>
              <a:t>:</a:t>
            </a:r>
          </a:p>
          <a:p>
            <a:endParaRPr lang="en-US" sz="2000" dirty="0" smtClean="0"/>
          </a:p>
          <a:p>
            <a:r>
              <a:rPr lang="en-US" sz="2000" dirty="0" smtClean="0"/>
              <a:t>- </a:t>
            </a:r>
            <a:r>
              <a:rPr lang="en-US" sz="2000" dirty="0" smtClean="0"/>
              <a:t>Data Out</a:t>
            </a:r>
            <a:r>
              <a:rPr lang="en-US" sz="2000" b="1" dirty="0" smtClean="0"/>
              <a:t>: </a:t>
            </a:r>
            <a:r>
              <a:rPr lang="en-US" sz="2000" b="1" dirty="0" smtClean="0"/>
              <a:t>AA</a:t>
            </a:r>
          </a:p>
          <a:p>
            <a:r>
              <a:rPr lang="en-US" sz="2000" dirty="0" smtClean="0"/>
              <a:t>- </a:t>
            </a:r>
            <a:r>
              <a:rPr lang="en-US" sz="2000" dirty="0" smtClean="0"/>
              <a:t>Full</a:t>
            </a:r>
            <a:r>
              <a:rPr lang="en-US" sz="2000" b="1" dirty="0" smtClean="0"/>
              <a:t>: </a:t>
            </a:r>
            <a:r>
              <a:rPr lang="en-US" sz="2000" b="1" dirty="0" smtClean="0"/>
              <a:t>1</a:t>
            </a:r>
          </a:p>
          <a:p>
            <a:r>
              <a:rPr lang="en-US" sz="2000" dirty="0" smtClean="0"/>
              <a:t>- </a:t>
            </a:r>
            <a:r>
              <a:rPr lang="en-US" sz="2000" dirty="0" smtClean="0"/>
              <a:t>Empty</a:t>
            </a:r>
            <a:r>
              <a:rPr lang="en-US" sz="2000" b="1" dirty="0" smtClean="0"/>
              <a:t>: </a:t>
            </a:r>
            <a:r>
              <a:rPr lang="en-US" sz="2000" b="1" dirty="0" smtClean="0"/>
              <a:t>0</a:t>
            </a:r>
          </a:p>
          <a:p>
            <a:endParaRPr lang="en-US" sz="2000" dirty="0" smtClean="0"/>
          </a:p>
          <a:p>
            <a:r>
              <a:rPr lang="en-US" sz="2000" dirty="0" smtClean="0"/>
              <a:t>The </a:t>
            </a:r>
            <a:r>
              <a:rPr lang="en-US" sz="2000" dirty="0" smtClean="0"/>
              <a:t>FIFO is initially empty, and the </a:t>
            </a:r>
            <a:r>
              <a:rPr lang="en-US" sz="2000" dirty="0" err="1" smtClean="0"/>
              <a:t>testbench</a:t>
            </a:r>
            <a:r>
              <a:rPr lang="en-US" sz="2000" dirty="0" smtClean="0"/>
              <a:t> code writes a value (AA) to the FIFO. The FIFO then outputs the value AA, and the full flag is set to 1 indicating that the FIFO is full. The empty flag is set to 0 indicating that the FIFO is not empty</a:t>
            </a:r>
            <a:r>
              <a:rPr lang="en-US" sz="2000" dirty="0" smtClean="0"/>
              <a:t>.</a:t>
            </a:r>
          </a:p>
          <a:p>
            <a:endParaRPr lang="en-US" sz="2000" b="1" dirty="0" smtClean="0"/>
          </a:p>
          <a:p>
            <a:r>
              <a:rPr lang="en-US" sz="2000" b="1" dirty="0" smtClean="0"/>
              <a:t>Note</a:t>
            </a:r>
            <a:r>
              <a:rPr lang="en-US" sz="2000" b="1" dirty="0" smtClean="0"/>
              <a:t>:</a:t>
            </a:r>
            <a:r>
              <a:rPr lang="en-US" sz="2000" dirty="0" smtClean="0"/>
              <a:t> The outputs may vary depending on the specific simulation environment and the version of the </a:t>
            </a:r>
            <a:r>
              <a:rPr lang="en-US" sz="2000" dirty="0" err="1" smtClean="0"/>
              <a:t>Vivado</a:t>
            </a:r>
            <a:r>
              <a:rPr lang="en-US" sz="2000" dirty="0" smtClean="0"/>
              <a:t> software being used.</a:t>
            </a:r>
            <a:endParaRPr 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Software : </a:t>
            </a:r>
            <a:r>
              <a:rPr lang="en-US" dirty="0" smtClean="0"/>
              <a:t>X</a:t>
            </a:r>
            <a:r>
              <a:rPr lang="en-US" dirty="0" smtClean="0"/>
              <a:t>ilinx (</a:t>
            </a:r>
            <a:r>
              <a:rPr lang="en-US" dirty="0" err="1" smtClean="0"/>
              <a:t>V</a:t>
            </a:r>
            <a:r>
              <a:rPr lang="en-US" dirty="0" err="1" smtClean="0"/>
              <a:t>ivado</a:t>
            </a:r>
            <a:r>
              <a:rPr lang="en-US" dirty="0" smtClean="0"/>
              <a:t>)</a:t>
            </a:r>
            <a:endParaRPr lang="en-US" dirty="0"/>
          </a:p>
        </p:txBody>
      </p:sp>
      <p:pic>
        <p:nvPicPr>
          <p:cNvPr id="4" name="Content Placeholder 3" descr="Screenshot 2024-07-06 111658.png"/>
          <p:cNvPicPr>
            <a:picLocks noGrp="1" noChangeAspect="1"/>
          </p:cNvPicPr>
          <p:nvPr>
            <p:ph idx="1"/>
          </p:nvPr>
        </p:nvPicPr>
        <p:blipFill>
          <a:blip r:embed="rId2"/>
          <a:stretch>
            <a:fillRect/>
          </a:stretch>
        </p:blipFill>
        <p:spPr>
          <a:xfrm>
            <a:off x="457200" y="1419142"/>
            <a:ext cx="8229600" cy="4583278"/>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FIFO(First in first out)</a:t>
            </a:r>
            <a:endParaRPr lang="en-US" dirty="0"/>
          </a:p>
        </p:txBody>
      </p:sp>
      <p:sp>
        <p:nvSpPr>
          <p:cNvPr id="3" name="Content Placeholder 2"/>
          <p:cNvSpPr>
            <a:spLocks noGrp="1"/>
          </p:cNvSpPr>
          <p:nvPr>
            <p:ph idx="1"/>
          </p:nvPr>
        </p:nvSpPr>
        <p:spPr>
          <a:xfrm>
            <a:off x="457200" y="1600203"/>
            <a:ext cx="8229600" cy="4648197"/>
          </a:xfrm>
        </p:spPr>
        <p:txBody>
          <a:bodyPr>
            <a:normAutofit/>
          </a:bodyPr>
          <a:lstStyle/>
          <a:p>
            <a:r>
              <a:rPr lang="en-US" sz="2000" dirty="0" smtClean="0"/>
              <a:t>FIFO stands for First-In-First-Out, which is a method of processing and storing data in a queue or buffer. It means that the first item that is added to the queue is the first one to be removed and processed</a:t>
            </a:r>
          </a:p>
          <a:p>
            <a:endParaRPr lang="en-US" sz="2000" dirty="0"/>
          </a:p>
          <a:p>
            <a:pPr>
              <a:buNone/>
            </a:pPr>
            <a:endParaRPr lang="en-US" sz="2000" dirty="0" smtClean="0"/>
          </a:p>
          <a:p>
            <a:pPr>
              <a:buNone/>
            </a:pPr>
            <a:r>
              <a:rPr lang="en-US" sz="2000" b="1" dirty="0" smtClean="0"/>
              <a:t>FIFO Operations:- </a:t>
            </a:r>
          </a:p>
          <a:p>
            <a:r>
              <a:rPr lang="en-US" sz="2000" dirty="0" smtClean="0"/>
              <a:t>Write (add data to the buffer)-</a:t>
            </a:r>
          </a:p>
          <a:p>
            <a:r>
              <a:rPr lang="en-US" sz="2000" dirty="0" smtClean="0"/>
              <a:t> Read (remove data from the buffer)- </a:t>
            </a:r>
          </a:p>
          <a:p>
            <a:r>
              <a:rPr lang="en-US" sz="2000" dirty="0" smtClean="0"/>
              <a:t>Peek (view data without removing it)- </a:t>
            </a:r>
          </a:p>
          <a:p>
            <a:r>
              <a:rPr lang="en-US" sz="2000" dirty="0" smtClean="0"/>
              <a:t>Flush (clear the buffer)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2800" dirty="0" smtClean="0"/>
              <a:t>FIFO is commonly used in various contexts, such as:</a:t>
            </a:r>
            <a:endParaRPr lang="en-US" sz="2800" dirty="0"/>
          </a:p>
        </p:txBody>
      </p:sp>
      <p:sp>
        <p:nvSpPr>
          <p:cNvPr id="3" name="Content Placeholder 2"/>
          <p:cNvSpPr>
            <a:spLocks noGrp="1"/>
          </p:cNvSpPr>
          <p:nvPr>
            <p:ph idx="1"/>
          </p:nvPr>
        </p:nvSpPr>
        <p:spPr>
          <a:xfrm>
            <a:off x="457200" y="838200"/>
            <a:ext cx="8229600" cy="4800600"/>
          </a:xfrm>
        </p:spPr>
        <p:txBody>
          <a:bodyPr>
            <a:normAutofit/>
          </a:bodyPr>
          <a:lstStyle/>
          <a:p>
            <a:r>
              <a:rPr lang="en-US" sz="2000" dirty="0" smtClean="0"/>
              <a:t>1. Data buffers</a:t>
            </a:r>
          </a:p>
          <a:p>
            <a:r>
              <a:rPr lang="en-US" sz="2000" dirty="0" smtClean="0"/>
              <a:t>2. Network packets processing</a:t>
            </a:r>
          </a:p>
          <a:p>
            <a:r>
              <a:rPr lang="en-US" sz="2000" dirty="0" smtClean="0"/>
              <a:t>3. Print queues</a:t>
            </a:r>
          </a:p>
          <a:p>
            <a:r>
              <a:rPr lang="en-US" sz="2000" dirty="0" smtClean="0"/>
              <a:t>4. Job scheduling</a:t>
            </a:r>
          </a:p>
          <a:p>
            <a:r>
              <a:rPr lang="en-US" sz="2000" dirty="0" smtClean="0"/>
              <a:t>5. Digital design (like the FIFO design we discussed earlier)The main advantage of FIFO is that it ensures that items are processed in the order they were received, which is important in many applications where fairness and order matter.</a:t>
            </a:r>
          </a:p>
          <a:p>
            <a:pPr>
              <a:buNone/>
            </a:pPr>
            <a:r>
              <a:rPr lang="en-US" sz="2000" dirty="0" smtClean="0"/>
              <a:t>*) THERE ARE TWO MAIN TYPE OF FIFO:-</a:t>
            </a:r>
          </a:p>
          <a:p>
            <a:pPr>
              <a:buNone/>
            </a:pPr>
            <a:r>
              <a:rPr lang="en-US" sz="2000" dirty="0" err="1" smtClean="0"/>
              <a:t>i</a:t>
            </a:r>
            <a:r>
              <a:rPr lang="en-US" sz="2000" dirty="0" smtClean="0"/>
              <a:t>). Synchronous FIFO: A FIFO where the read and write operations are synchronized by a clock signal.</a:t>
            </a:r>
          </a:p>
          <a:p>
            <a:pPr>
              <a:buNone/>
            </a:pPr>
            <a:r>
              <a:rPr lang="en-US" sz="2000" dirty="0" smtClean="0"/>
              <a:t>ii). Asynchronous FIFO: A FIFO where the read and write operations are not synchronized by a clock signal.</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85800"/>
          </a:xfrm>
        </p:spPr>
        <p:txBody>
          <a:bodyPr>
            <a:normAutofit fontScale="90000"/>
          </a:bodyPr>
          <a:lstStyle/>
          <a:p>
            <a:r>
              <a:rPr lang="en-US" dirty="0" smtClean="0"/>
              <a:t>Block diagram of FIFO</a:t>
            </a:r>
            <a:endParaRPr lang="en-US" dirty="0"/>
          </a:p>
        </p:txBody>
      </p:sp>
      <p:pic>
        <p:nvPicPr>
          <p:cNvPr id="6" name="Content Placeholder 5" descr="Screenshot 2024-07-05 213300.png"/>
          <p:cNvPicPr>
            <a:picLocks noGrp="1" noChangeAspect="1"/>
          </p:cNvPicPr>
          <p:nvPr>
            <p:ph idx="1"/>
          </p:nvPr>
        </p:nvPicPr>
        <p:blipFill>
          <a:blip r:embed="rId2"/>
          <a:stretch>
            <a:fillRect/>
          </a:stretch>
        </p:blipFill>
        <p:spPr>
          <a:xfrm>
            <a:off x="842444" y="2210363"/>
            <a:ext cx="7459117" cy="3305637"/>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685800"/>
          </a:xfrm>
        </p:spPr>
        <p:txBody>
          <a:bodyPr>
            <a:noAutofit/>
          </a:bodyPr>
          <a:lstStyle/>
          <a:p>
            <a:r>
              <a:rPr lang="en-US" sz="2400" dirty="0" smtClean="0"/>
              <a:t>FIFO Design and Verification using </a:t>
            </a:r>
            <a:r>
              <a:rPr lang="en-US" sz="2400" dirty="0" err="1" smtClean="0"/>
              <a:t>verilog</a:t>
            </a:r>
            <a:endParaRPr lang="en-US" sz="2400" dirty="0"/>
          </a:p>
        </p:txBody>
      </p:sp>
      <p:sp>
        <p:nvSpPr>
          <p:cNvPr id="3" name="Subtitle 2"/>
          <p:cNvSpPr>
            <a:spLocks noGrp="1"/>
          </p:cNvSpPr>
          <p:nvPr>
            <p:ph type="subTitle" idx="1"/>
          </p:nvPr>
        </p:nvSpPr>
        <p:spPr>
          <a:xfrm>
            <a:off x="609600" y="1219200"/>
            <a:ext cx="7772400" cy="5334000"/>
          </a:xfrm>
        </p:spPr>
        <p:txBody>
          <a:bodyPr>
            <a:normAutofit/>
          </a:bodyPr>
          <a:lstStyle/>
          <a:p>
            <a:r>
              <a:rPr lang="en-US" sz="2000" dirty="0" smtClean="0">
                <a:solidFill>
                  <a:schemeClr val="tx1"/>
                </a:solidFill>
              </a:rPr>
              <a:t>Design code</a:t>
            </a:r>
          </a:p>
          <a:p>
            <a:endParaRPr lang="en-US" sz="2000" dirty="0">
              <a:solidFill>
                <a:schemeClr val="tx1"/>
              </a:solidFill>
            </a:endParaRPr>
          </a:p>
          <a:p>
            <a:endParaRPr lang="en-US" sz="2000" dirty="0" smtClean="0">
              <a:solidFill>
                <a:schemeClr val="tx1"/>
              </a:solidFill>
            </a:endParaRPr>
          </a:p>
          <a:p>
            <a:endParaRPr lang="en-US" sz="2000" dirty="0">
              <a:solidFill>
                <a:schemeClr val="tx1"/>
              </a:solidFill>
            </a:endParaRPr>
          </a:p>
          <a:p>
            <a:endParaRPr lang="en-US" sz="2000" dirty="0" smtClean="0">
              <a:solidFill>
                <a:schemeClr val="tx1"/>
              </a:solidFill>
            </a:endParaRPr>
          </a:p>
          <a:p>
            <a:endParaRPr lang="en-US" sz="2000" dirty="0">
              <a:solidFill>
                <a:schemeClr val="tx1"/>
              </a:solidFill>
            </a:endParaRPr>
          </a:p>
          <a:p>
            <a:endParaRPr lang="en-US" sz="2000" dirty="0" smtClean="0">
              <a:solidFill>
                <a:schemeClr val="tx1"/>
              </a:solidFill>
            </a:endParaRPr>
          </a:p>
          <a:p>
            <a:endParaRPr lang="en-US" sz="2000" dirty="0">
              <a:solidFill>
                <a:schemeClr val="tx1"/>
              </a:solidFill>
            </a:endParaRPr>
          </a:p>
          <a:p>
            <a:endParaRPr lang="en-US" sz="2000" dirty="0" smtClean="0">
              <a:solidFill>
                <a:schemeClr val="tx1"/>
              </a:solidFill>
            </a:endParaRPr>
          </a:p>
          <a:p>
            <a:endParaRPr lang="en-US" sz="2000" dirty="0" smtClean="0">
              <a:solidFill>
                <a:schemeClr val="tx1"/>
              </a:solidFill>
            </a:endParaRPr>
          </a:p>
          <a:p>
            <a:r>
              <a:rPr lang="en-US" sz="2000" dirty="0" smtClean="0">
                <a:solidFill>
                  <a:schemeClr val="tx1"/>
                </a:solidFill>
              </a:rPr>
              <a:t>Explanation</a:t>
            </a:r>
            <a:r>
              <a:rPr lang="en-US" sz="2000" dirty="0" smtClean="0">
                <a:solidFill>
                  <a:schemeClr val="tx1"/>
                </a:solidFill>
              </a:rPr>
              <a:t>:</a:t>
            </a:r>
          </a:p>
          <a:p>
            <a:pPr>
              <a:buFontTx/>
              <a:buChar char="-"/>
            </a:pPr>
            <a:r>
              <a:rPr lang="en-US" sz="2000" dirty="0" smtClean="0">
                <a:solidFill>
                  <a:schemeClr val="tx1"/>
                </a:solidFill>
              </a:rPr>
              <a:t>This declares the FIFO module with inputs for clock, reset (</a:t>
            </a:r>
            <a:r>
              <a:rPr lang="en-US" sz="2000" dirty="0" err="1" smtClean="0">
                <a:solidFill>
                  <a:schemeClr val="tx1"/>
                </a:solidFill>
              </a:rPr>
              <a:t>rst_n</a:t>
            </a:r>
            <a:r>
              <a:rPr lang="en-US" sz="2000" dirty="0" smtClean="0">
                <a:solidFill>
                  <a:schemeClr val="tx1"/>
                </a:solidFill>
              </a:rPr>
              <a:t>), write enable (</a:t>
            </a:r>
            <a:r>
              <a:rPr lang="en-US" sz="2000" dirty="0" err="1" smtClean="0">
                <a:solidFill>
                  <a:schemeClr val="tx1"/>
                </a:solidFill>
              </a:rPr>
              <a:t>w_en</a:t>
            </a:r>
            <a:r>
              <a:rPr lang="en-US" sz="2000" dirty="0" smtClean="0">
                <a:solidFill>
                  <a:schemeClr val="tx1"/>
                </a:solidFill>
              </a:rPr>
              <a:t>), and </a:t>
            </a:r>
            <a:r>
              <a:rPr lang="en-US" sz="2000" dirty="0" err="1" smtClean="0">
                <a:solidFill>
                  <a:schemeClr val="tx1"/>
                </a:solidFill>
              </a:rPr>
              <a:t>data_in</a:t>
            </a:r>
            <a:r>
              <a:rPr lang="en-US" sz="2000" dirty="0" smtClean="0">
                <a:solidFill>
                  <a:schemeClr val="tx1"/>
                </a:solidFill>
              </a:rPr>
              <a:t>.-</a:t>
            </a:r>
          </a:p>
          <a:p>
            <a:pPr algn="l">
              <a:buFontTx/>
              <a:buChar char="-"/>
            </a:pPr>
            <a:r>
              <a:rPr lang="en-US" sz="2000" dirty="0" smtClean="0">
                <a:solidFill>
                  <a:schemeClr val="tx1"/>
                </a:solidFill>
              </a:rPr>
              <a:t> The outputs are full, empty, and </a:t>
            </a:r>
            <a:r>
              <a:rPr lang="en-US" sz="2000" dirty="0" err="1" smtClean="0">
                <a:solidFill>
                  <a:schemeClr val="tx1"/>
                </a:solidFill>
              </a:rPr>
              <a:t>data_out</a:t>
            </a:r>
            <a:r>
              <a:rPr lang="en-US" sz="2000" dirty="0" smtClean="0">
                <a:solidFill>
                  <a:schemeClr val="tx1"/>
                </a:solidFill>
              </a:rPr>
              <a:t>.</a:t>
            </a:r>
          </a:p>
        </p:txBody>
      </p:sp>
      <p:pic>
        <p:nvPicPr>
          <p:cNvPr id="4" name="Picture 3" descr="Screenshot 2024-07-05 223521.png"/>
          <p:cNvPicPr>
            <a:picLocks noChangeAspect="1"/>
          </p:cNvPicPr>
          <p:nvPr/>
        </p:nvPicPr>
        <p:blipFill>
          <a:blip r:embed="rId2"/>
          <a:stretch>
            <a:fillRect/>
          </a:stretch>
        </p:blipFill>
        <p:spPr>
          <a:xfrm>
            <a:off x="1371600" y="1600200"/>
            <a:ext cx="6811326" cy="318179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Page no.2</a:t>
            </a:r>
            <a:endParaRPr lang="en-US" dirty="0"/>
          </a:p>
        </p:txBody>
      </p:sp>
      <p:sp>
        <p:nvSpPr>
          <p:cNvPr id="7" name="Content Placeholder 6"/>
          <p:cNvSpPr>
            <a:spLocks noGrp="1"/>
          </p:cNvSpPr>
          <p:nvPr>
            <p:ph idx="1"/>
          </p:nvPr>
        </p:nvSpPr>
        <p:spPr/>
        <p:txBody>
          <a:bodyPr>
            <a:normAutofit fontScale="92500" lnSpcReduction="10000"/>
          </a:bodyPr>
          <a:lstStyle/>
          <a:p>
            <a:endParaRPr lang="en-US" dirty="0" smtClean="0"/>
          </a:p>
          <a:p>
            <a:endParaRPr lang="en-US" dirty="0" smtClean="0"/>
          </a:p>
          <a:p>
            <a:endParaRPr lang="en-US" dirty="0"/>
          </a:p>
          <a:p>
            <a:endParaRPr lang="en-US" dirty="0" smtClean="0"/>
          </a:p>
          <a:p>
            <a:endParaRPr lang="en-US" dirty="0"/>
          </a:p>
          <a:p>
            <a:endParaRPr lang="en-US" dirty="0" smtClean="0"/>
          </a:p>
          <a:p>
            <a:pPr>
              <a:buNone/>
            </a:pPr>
            <a:r>
              <a:rPr lang="en-US" sz="2000" dirty="0" smtClean="0"/>
              <a:t>Explanation:</a:t>
            </a:r>
          </a:p>
          <a:p>
            <a:pPr>
              <a:buNone/>
            </a:pPr>
            <a:r>
              <a:rPr lang="en-US" sz="2000" dirty="0" smtClean="0"/>
              <a:t> - This declares a register array (</a:t>
            </a:r>
            <a:r>
              <a:rPr lang="en-US" sz="2000" dirty="0" err="1" smtClean="0"/>
              <a:t>mem</a:t>
            </a:r>
            <a:r>
              <a:rPr lang="en-US" sz="2000" dirty="0" smtClean="0"/>
              <a:t>) to store the data, with 32 elements, each 8 bits wide.</a:t>
            </a:r>
          </a:p>
          <a:p>
            <a:pPr>
              <a:buNone/>
            </a:pPr>
            <a:r>
              <a:rPr lang="en-US" sz="2000" dirty="0" smtClean="0"/>
              <a:t>-The integer </a:t>
            </a:r>
            <a:r>
              <a:rPr lang="en-US" sz="2000" dirty="0" err="1" smtClean="0"/>
              <a:t>ptr</a:t>
            </a:r>
            <a:r>
              <a:rPr lang="en-US" sz="2000" dirty="0" smtClean="0"/>
              <a:t> is used as a pointer to keep track of the write and read positions.</a:t>
            </a:r>
            <a:endParaRPr lang="en-US" sz="2000" dirty="0"/>
          </a:p>
          <a:p>
            <a:endParaRPr lang="en-US" dirty="0" smtClean="0"/>
          </a:p>
          <a:p>
            <a:endParaRPr lang="en-US" dirty="0"/>
          </a:p>
          <a:p>
            <a:endParaRPr lang="en-US" dirty="0" smtClean="0"/>
          </a:p>
          <a:p>
            <a:endParaRPr lang="en-US" dirty="0"/>
          </a:p>
          <a:p>
            <a:endParaRPr lang="en-US" dirty="0"/>
          </a:p>
        </p:txBody>
      </p:sp>
      <p:pic>
        <p:nvPicPr>
          <p:cNvPr id="8" name="Picture 7" descr="Screenshot 2024-07-05 224517.png"/>
          <p:cNvPicPr>
            <a:picLocks noChangeAspect="1"/>
          </p:cNvPicPr>
          <p:nvPr/>
        </p:nvPicPr>
        <p:blipFill>
          <a:blip r:embed="rId2"/>
          <a:stretch>
            <a:fillRect/>
          </a:stretch>
        </p:blipFill>
        <p:spPr>
          <a:xfrm>
            <a:off x="1147284" y="2871709"/>
            <a:ext cx="6849431" cy="116689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Page no 3</a:t>
            </a:r>
            <a:endParaRPr lang="en-US" dirty="0"/>
          </a:p>
        </p:txBody>
      </p:sp>
      <p:sp>
        <p:nvSpPr>
          <p:cNvPr id="3" name="Content Placeholder 2"/>
          <p:cNvSpPr>
            <a:spLocks noGrp="1"/>
          </p:cNvSpPr>
          <p:nvPr>
            <p:ph idx="1"/>
          </p:nvPr>
        </p:nvSpPr>
        <p:spPr>
          <a:xfrm>
            <a:off x="457200" y="990600"/>
            <a:ext cx="8229600" cy="5486399"/>
          </a:xfrm>
        </p:spPr>
        <p:txBody>
          <a:bodyPr>
            <a:normAutofit lnSpcReduction="10000"/>
          </a:bodyPr>
          <a:lstStyle/>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pPr>
              <a:buNone/>
            </a:pPr>
            <a:r>
              <a:rPr lang="en-US" sz="2000" dirty="0" smtClean="0"/>
              <a:t>Explanation:</a:t>
            </a:r>
          </a:p>
          <a:p>
            <a:r>
              <a:rPr lang="en-US" sz="2000" dirty="0" smtClean="0"/>
              <a:t>- This always block writes data to the FIFO on the positive edge of the clock.</a:t>
            </a:r>
          </a:p>
          <a:p>
            <a:r>
              <a:rPr lang="en-US" sz="2000" dirty="0" smtClean="0"/>
              <a:t>- If reset (</a:t>
            </a:r>
            <a:r>
              <a:rPr lang="en-US" sz="2000" dirty="0" err="1" smtClean="0"/>
              <a:t>rst_n</a:t>
            </a:r>
            <a:r>
              <a:rPr lang="en-US" sz="2000" dirty="0" smtClean="0"/>
              <a:t>) is low, the pointer (</a:t>
            </a:r>
            <a:r>
              <a:rPr lang="en-US" sz="2000" dirty="0" err="1" smtClean="0"/>
              <a:t>ptr</a:t>
            </a:r>
            <a:r>
              <a:rPr lang="en-US" sz="2000" dirty="0" smtClean="0"/>
              <a:t>) is reset to 0.</a:t>
            </a:r>
          </a:p>
          <a:p>
            <a:r>
              <a:rPr lang="en-US" sz="2000" dirty="0" smtClean="0"/>
              <a:t>- If write enable (</a:t>
            </a:r>
            <a:r>
              <a:rPr lang="en-US" sz="2000" dirty="0" err="1" smtClean="0"/>
              <a:t>w_en</a:t>
            </a:r>
            <a:r>
              <a:rPr lang="en-US" sz="2000" dirty="0" smtClean="0"/>
              <a:t>) is high and the FIFO is not full, the data is written to the current pointer position, and the pointer is incremented.</a:t>
            </a:r>
            <a:endParaRPr lang="en-US" sz="2000" dirty="0"/>
          </a:p>
        </p:txBody>
      </p:sp>
      <p:pic>
        <p:nvPicPr>
          <p:cNvPr id="4" name="Picture 3" descr="Screenshot 2024-07-05 225353.png"/>
          <p:cNvPicPr>
            <a:picLocks noChangeAspect="1"/>
          </p:cNvPicPr>
          <p:nvPr/>
        </p:nvPicPr>
        <p:blipFill>
          <a:blip r:embed="rId2"/>
          <a:stretch>
            <a:fillRect/>
          </a:stretch>
        </p:blipFill>
        <p:spPr>
          <a:xfrm>
            <a:off x="1524000" y="1066800"/>
            <a:ext cx="6468378" cy="33627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Page no .4</a:t>
            </a:r>
            <a:endParaRPr lang="en-US" dirty="0"/>
          </a:p>
        </p:txBody>
      </p:sp>
      <p:sp>
        <p:nvSpPr>
          <p:cNvPr id="3" name="Content Placeholder 2"/>
          <p:cNvSpPr>
            <a:spLocks noGrp="1"/>
          </p:cNvSpPr>
          <p:nvPr>
            <p:ph idx="1"/>
          </p:nvPr>
        </p:nvSpPr>
        <p:spPr>
          <a:xfrm>
            <a:off x="457200" y="1143000"/>
            <a:ext cx="8229600" cy="5181599"/>
          </a:xfrm>
        </p:spPr>
        <p:txBody>
          <a:bodyPr>
            <a:normAutofit/>
          </a:bodyPr>
          <a:lstStyle/>
          <a:p>
            <a:endParaRPr lang="en-US" sz="2000" dirty="0" smtClean="0"/>
          </a:p>
          <a:p>
            <a:endParaRPr lang="en-US" sz="2000" dirty="0"/>
          </a:p>
          <a:p>
            <a:endParaRPr lang="en-US" sz="2000" dirty="0" smtClean="0"/>
          </a:p>
          <a:p>
            <a:endParaRPr lang="en-US" sz="2000" dirty="0"/>
          </a:p>
          <a:p>
            <a:endParaRPr lang="en-US" sz="2000" dirty="0" smtClean="0"/>
          </a:p>
          <a:p>
            <a:r>
              <a:rPr lang="en-US" sz="2000" dirty="0" smtClean="0"/>
              <a:t>assign </a:t>
            </a:r>
            <a:r>
              <a:rPr lang="en-US" sz="2000" dirty="0" err="1" smtClean="0"/>
              <a:t>data_out</a:t>
            </a:r>
            <a:r>
              <a:rPr lang="en-US" sz="2000" dirty="0" smtClean="0"/>
              <a:t> = </a:t>
            </a:r>
            <a:r>
              <a:rPr lang="en-US" sz="2000" dirty="0" err="1" smtClean="0"/>
              <a:t>mem</a:t>
            </a:r>
            <a:r>
              <a:rPr lang="en-US" sz="2000" dirty="0" smtClean="0"/>
              <a:t>[ptr-1];</a:t>
            </a:r>
            <a:endParaRPr lang="en-US" sz="2000" dirty="0"/>
          </a:p>
          <a:p>
            <a:endParaRPr lang="en-US" sz="2000" dirty="0" smtClean="0"/>
          </a:p>
          <a:p>
            <a:endParaRPr lang="en-US" sz="2000" dirty="0"/>
          </a:p>
          <a:p>
            <a:endParaRPr lang="en-US" sz="2000" dirty="0" smtClean="0"/>
          </a:p>
          <a:p>
            <a:endParaRPr lang="en-US" sz="2000" dirty="0"/>
          </a:p>
          <a:p>
            <a:pPr>
              <a:buNone/>
            </a:pPr>
            <a:r>
              <a:rPr lang="en-US" sz="2000" dirty="0" err="1" smtClean="0"/>
              <a:t>Exlanation</a:t>
            </a:r>
            <a:r>
              <a:rPr lang="en-US" sz="2000" dirty="0" smtClean="0"/>
              <a:t>:</a:t>
            </a:r>
          </a:p>
          <a:p>
            <a:pPr>
              <a:buNone/>
            </a:pPr>
            <a:r>
              <a:rPr lang="en-US" sz="2000" dirty="0"/>
              <a:t>-</a:t>
            </a:r>
            <a:r>
              <a:rPr lang="en-US" sz="2000" dirty="0" smtClean="0"/>
              <a:t> This assigns the output </a:t>
            </a:r>
            <a:r>
              <a:rPr lang="en-US" sz="2000" dirty="0" err="1" smtClean="0"/>
              <a:t>data_out</a:t>
            </a:r>
            <a:r>
              <a:rPr lang="en-US" sz="2000" dirty="0" smtClean="0"/>
              <a:t> to the value stored at the current pointer position (ptr-1).</a:t>
            </a:r>
          </a:p>
          <a:p>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Page no.5</a:t>
            </a:r>
            <a:endParaRPr lang="en-US" dirty="0"/>
          </a:p>
        </p:txBody>
      </p:sp>
      <p:sp>
        <p:nvSpPr>
          <p:cNvPr id="3" name="Content Placeholder 2"/>
          <p:cNvSpPr>
            <a:spLocks noGrp="1"/>
          </p:cNvSpPr>
          <p:nvPr>
            <p:ph idx="1"/>
          </p:nvPr>
        </p:nvSpPr>
        <p:spPr>
          <a:xfrm>
            <a:off x="457200" y="914401"/>
            <a:ext cx="8229600" cy="5211766"/>
          </a:xfrm>
        </p:spPr>
        <p:txBody>
          <a:bodyPr>
            <a:normAutofit fontScale="92500" lnSpcReduction="10000"/>
          </a:bodyPr>
          <a:lstStyle/>
          <a:p>
            <a:endParaRPr lang="en-US" sz="2000" dirty="0" smtClean="0"/>
          </a:p>
          <a:p>
            <a:endParaRPr lang="en-US" sz="2000" dirty="0"/>
          </a:p>
          <a:p>
            <a:endParaRPr lang="en-US" sz="2000" dirty="0" smtClean="0"/>
          </a:p>
          <a:p>
            <a:endParaRPr lang="en-US" sz="2000" dirty="0"/>
          </a:p>
          <a:p>
            <a:r>
              <a:rPr lang="en-US" sz="2000" dirty="0" smtClean="0"/>
              <a:t>assign full = (</a:t>
            </a:r>
            <a:r>
              <a:rPr lang="en-US" sz="2000" dirty="0" err="1" smtClean="0"/>
              <a:t>ptr</a:t>
            </a:r>
            <a:r>
              <a:rPr lang="en-US" sz="2000" dirty="0" smtClean="0"/>
              <a:t> == 32);</a:t>
            </a:r>
          </a:p>
          <a:p>
            <a:r>
              <a:rPr lang="en-US" sz="2000" dirty="0" smtClean="0"/>
              <a:t>assign empty = (</a:t>
            </a:r>
            <a:r>
              <a:rPr lang="en-US" sz="2000" dirty="0" err="1" smtClean="0"/>
              <a:t>ptr</a:t>
            </a:r>
            <a:r>
              <a:rPr lang="en-US" sz="2000" dirty="0" smtClean="0"/>
              <a:t> == 0);</a:t>
            </a:r>
          </a:p>
          <a:p>
            <a:endParaRPr lang="en-US" sz="2000" dirty="0"/>
          </a:p>
          <a:p>
            <a:endParaRPr lang="en-US" sz="2000" dirty="0" smtClean="0"/>
          </a:p>
          <a:p>
            <a:endParaRPr lang="en-US" sz="2000" dirty="0"/>
          </a:p>
          <a:p>
            <a:endParaRPr lang="en-US" sz="2000" dirty="0" smtClean="0"/>
          </a:p>
          <a:p>
            <a:endParaRPr lang="en-US" sz="2000" dirty="0"/>
          </a:p>
          <a:p>
            <a:r>
              <a:rPr lang="en-US" sz="2000" dirty="0" smtClean="0"/>
              <a:t>Explanation: - </a:t>
            </a:r>
          </a:p>
          <a:p>
            <a:r>
              <a:rPr lang="en-US" sz="2000" dirty="0" smtClean="0"/>
              <a:t>These assignments set the full and empty flags based on the pointer position.</a:t>
            </a:r>
          </a:p>
          <a:p>
            <a:r>
              <a:rPr lang="en-US" sz="2000" dirty="0" smtClean="0"/>
              <a:t>- If the pointer is at the last position (32), the FIFO is full.</a:t>
            </a:r>
          </a:p>
          <a:p>
            <a:r>
              <a:rPr lang="en-US" sz="2000" dirty="0" smtClean="0"/>
              <a:t>- If the pointer is at the first position (0), the FIFO is empty.</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971</Words>
  <Application>Microsoft Office PowerPoint</Application>
  <PresentationFormat>On-screen Show (4:3)</PresentationFormat>
  <Paragraphs>196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!!PROJECT!!</vt:lpstr>
      <vt:lpstr>FIFO(First in first out)</vt:lpstr>
      <vt:lpstr>FIFO is commonly used in various contexts, such as:</vt:lpstr>
      <vt:lpstr>Block diagram of FIFO</vt:lpstr>
      <vt:lpstr>FIFO Design and Verification using verilog</vt:lpstr>
      <vt:lpstr>Page no.2</vt:lpstr>
      <vt:lpstr>Page no 3</vt:lpstr>
      <vt:lpstr>Page no .4</vt:lpstr>
      <vt:lpstr>Page no.5</vt:lpstr>
      <vt:lpstr>Testbench code</vt:lpstr>
      <vt:lpstr>Page no.2</vt:lpstr>
      <vt:lpstr>Page no. 3</vt:lpstr>
      <vt:lpstr>Page no. 4</vt:lpstr>
      <vt:lpstr>Page no. 5</vt:lpstr>
      <vt:lpstr>Design code </vt:lpstr>
      <vt:lpstr>Testbench code</vt:lpstr>
      <vt:lpstr>Output </vt:lpstr>
      <vt:lpstr>Output explanation </vt:lpstr>
      <vt:lpstr>Software : Xilinx (Vivado)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lenovo</dc:creator>
  <cp:lastModifiedBy>lenovo</cp:lastModifiedBy>
  <cp:revision>2</cp:revision>
  <dcterms:created xsi:type="dcterms:W3CDTF">2024-07-05T15:40:18Z</dcterms:created>
  <dcterms:modified xsi:type="dcterms:W3CDTF">2024-07-06T05:52:06Z</dcterms:modified>
</cp:coreProperties>
</file>