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7" r:id="rId5"/>
    <p:sldId id="269" r:id="rId6"/>
    <p:sldId id="259" r:id="rId7"/>
    <p:sldId id="271" r:id="rId8"/>
    <p:sldId id="270" r:id="rId9"/>
    <p:sldId id="261" r:id="rId10"/>
    <p:sldId id="272" r:id="rId11"/>
    <p:sldId id="273" r:id="rId12"/>
    <p:sldId id="262"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2665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45131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691392" cy="2523559"/>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109728" tIns="54864" rIns="109728" bIns="54864" numCol="1" spcCol="0" rtlCol="0" fromWordArt="0" anchor="ctr" anchorCtr="0" forceAA="0" compatLnSpc="1">
            <a:noAutofit/>
          </a:bodyPr>
          <a:lstStyle/>
          <a:p>
            <a:pPr lvl="0"/>
            <a:endParaRPr lang="en-US" sz="2160" dirty="0">
              <a:solidFill>
                <a:schemeClr val="tx1"/>
              </a:solidFill>
            </a:endParaRPr>
          </a:p>
        </p:txBody>
      </p:sp>
      <p:sp>
        <p:nvSpPr>
          <p:cNvPr id="8" name="Freeform: Shape 7"/>
          <p:cNvSpPr/>
          <p:nvPr userDrawn="1"/>
        </p:nvSpPr>
        <p:spPr>
          <a:xfrm flipH="1" flipV="1">
            <a:off x="11939008" y="5706041"/>
            <a:ext cx="2691392" cy="2523559"/>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109728" tIns="54864" rIns="109728" bIns="54864" numCol="1" spcCol="0" rtlCol="0" fromWordArt="0" anchor="ctr" anchorCtr="0" forceAA="0" compatLnSpc="1">
            <a:noAutofit/>
          </a:bodyPr>
          <a:lstStyle/>
          <a:p>
            <a:pPr lvl="0"/>
            <a:endParaRPr lang="en-US" sz="2160" dirty="0">
              <a:solidFill>
                <a:schemeClr val="tx1"/>
              </a:solidFill>
            </a:endParaRPr>
          </a:p>
        </p:txBody>
      </p:sp>
      <p:sp>
        <p:nvSpPr>
          <p:cNvPr id="3" name="Footer Placeholder 2"/>
          <p:cNvSpPr>
            <a:spLocks noGrp="1"/>
          </p:cNvSpPr>
          <p:nvPr>
            <p:ph type="ftr" sz="quarter" idx="11"/>
          </p:nvPr>
        </p:nvSpPr>
        <p:spPr>
          <a:xfrm>
            <a:off x="746150" y="548640"/>
            <a:ext cx="3840480" cy="329184"/>
          </a:xfrm>
        </p:spPr>
        <p:txBody>
          <a:bodyPr/>
          <a:lstStyle/>
          <a:p>
            <a:r>
              <a:rPr lang="en-US"/>
              <a:t>Presentation title</a:t>
            </a:r>
            <a:endParaRPr lang="en-US" dirty="0"/>
          </a:p>
        </p:txBody>
      </p:sp>
      <p:sp>
        <p:nvSpPr>
          <p:cNvPr id="4" name="Slide Number Placeholder 3"/>
          <p:cNvSpPr>
            <a:spLocks noGrp="1"/>
          </p:cNvSpPr>
          <p:nvPr>
            <p:ph type="sldNum" sz="quarter" idx="12"/>
          </p:nvPr>
        </p:nvSpPr>
        <p:spPr>
          <a:xfrm>
            <a:off x="13134442" y="548640"/>
            <a:ext cx="1185062" cy="329184"/>
          </a:xfrm>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txBody>
          <a:bodyPr/>
          <a:lstStyle/>
          <a:p>
            <a:endParaRPr lang="en-US"/>
          </a:p>
        </p:txBody>
      </p:sp>
      <p:pic>
        <p:nvPicPr>
          <p:cNvPr id="4" name="Image 1" descr="preencoded.png"/>
          <p:cNvPicPr>
            <a:picLocks noChangeAspect="1"/>
          </p:cNvPicPr>
          <p:nvPr/>
        </p:nvPicPr>
        <p:blipFill>
          <a:blip r:embed="rId4"/>
          <a:stretch>
            <a:fillRect/>
          </a:stretch>
        </p:blipFill>
        <p:spPr>
          <a:xfrm>
            <a:off x="-1" y="0"/>
            <a:ext cx="5486401" cy="8229600"/>
          </a:xfrm>
          <a:prstGeom prst="rect">
            <a:avLst/>
          </a:prstGeom>
        </p:spPr>
      </p:pic>
      <p:sp>
        <p:nvSpPr>
          <p:cNvPr id="5" name="Text 1"/>
          <p:cNvSpPr/>
          <p:nvPr/>
        </p:nvSpPr>
        <p:spPr>
          <a:xfrm>
            <a:off x="6056074" y="364173"/>
            <a:ext cx="7477601" cy="1388745"/>
          </a:xfrm>
          <a:prstGeom prst="rect">
            <a:avLst/>
          </a:prstGeom>
          <a:noFill/>
        </p:spPr>
        <p:txBody>
          <a:bodyPr wrap="square" rtlCol="0" anchor="t"/>
          <a:lstStyle/>
          <a:p>
            <a:pPr marL="0" indent="0">
              <a:lnSpc>
                <a:spcPts val="5470"/>
              </a:lnSpc>
              <a:buNone/>
            </a:pPr>
            <a:r>
              <a:rPr lang="en-US" sz="4500" b="1" dirty="0">
                <a:solidFill>
                  <a:srgbClr val="396AF1"/>
                </a:solidFill>
                <a:latin typeface="Arial Rounded MT Bold" panose="020F0704030504030204" charset="0"/>
                <a:ea typeface="Barlow" pitchFamily="34" charset="-122"/>
                <a:cs typeface="Arial Rounded MT Bold" panose="020F0704030504030204" charset="0"/>
              </a:rPr>
              <a:t>Diabetes Detection Using Machine Learning</a:t>
            </a:r>
            <a:endParaRPr lang="en-US" sz="4500" dirty="0">
              <a:latin typeface="Arial Rounded MT Bold" panose="020F0704030504030204" charset="0"/>
              <a:cs typeface="Arial Rounded MT Bold" panose="020F0704030504030204" charset="0"/>
            </a:endParaRPr>
          </a:p>
        </p:txBody>
      </p:sp>
      <p:sp>
        <p:nvSpPr>
          <p:cNvPr id="6" name="Text 2"/>
          <p:cNvSpPr/>
          <p:nvPr/>
        </p:nvSpPr>
        <p:spPr>
          <a:xfrm>
            <a:off x="6073140" y="2613025"/>
            <a:ext cx="7579995" cy="1990506"/>
          </a:xfrm>
          <a:prstGeom prst="rect">
            <a:avLst/>
          </a:prstGeom>
          <a:noFill/>
        </p:spPr>
        <p:txBody>
          <a:bodyPr wrap="square" rtlCol="0" anchor="t"/>
          <a:lstStyle/>
          <a:p>
            <a:pPr marL="0" indent="0">
              <a:buNone/>
            </a:pPr>
            <a:r>
              <a:rPr lang="en-US" sz="2800" dirty="0">
                <a:solidFill>
                  <a:schemeClr val="tx1">
                    <a:lumMod val="65000"/>
                    <a:lumOff val="35000"/>
                  </a:schemeClr>
                </a:solidFill>
                <a:latin typeface="Arial Rounded MT Bold" panose="020F0704030504030204" charset="0"/>
                <a:ea typeface="Montserrat" pitchFamily="34" charset="-122"/>
                <a:cs typeface="Arial Rounded MT Bold" panose="020F0704030504030204" charset="0"/>
              </a:rPr>
              <a:t>Welcome to </a:t>
            </a:r>
            <a:r>
              <a:rPr lang="en-US" sz="2800" dirty="0" smtClean="0">
                <a:solidFill>
                  <a:schemeClr val="tx1">
                    <a:lumMod val="65000"/>
                    <a:lumOff val="35000"/>
                  </a:schemeClr>
                </a:solidFill>
                <a:latin typeface="Arial Rounded MT Bold" panose="020F0704030504030204" charset="0"/>
                <a:ea typeface="Montserrat" pitchFamily="34" charset="-122"/>
                <a:cs typeface="Arial Rounded MT Bold" panose="020F0704030504030204" charset="0"/>
              </a:rPr>
              <a:t>my </a:t>
            </a:r>
            <a:r>
              <a:rPr lang="en-US" sz="2800" dirty="0">
                <a:solidFill>
                  <a:schemeClr val="tx1">
                    <a:lumMod val="65000"/>
                    <a:lumOff val="35000"/>
                  </a:schemeClr>
                </a:solidFill>
                <a:latin typeface="Arial Rounded MT Bold" panose="020F0704030504030204" charset="0"/>
                <a:ea typeface="Montserrat" pitchFamily="34" charset="-122"/>
                <a:cs typeface="Arial Rounded MT Bold" panose="020F0704030504030204" charset="0"/>
              </a:rPr>
              <a:t>presentation on diabetes detection using machine learning algorithms, such as logistic regression, random forest, and decision tree.</a:t>
            </a:r>
          </a:p>
        </p:txBody>
      </p:sp>
      <p:sp>
        <p:nvSpPr>
          <p:cNvPr id="9" name="Text 4"/>
          <p:cNvSpPr/>
          <p:nvPr/>
        </p:nvSpPr>
        <p:spPr>
          <a:xfrm>
            <a:off x="10941050" y="5273675"/>
            <a:ext cx="3602990" cy="388620"/>
          </a:xfrm>
          <a:prstGeom prst="rect">
            <a:avLst/>
          </a:prstGeom>
          <a:noFill/>
        </p:spPr>
        <p:txBody>
          <a:bodyPr wrap="none" rtlCol="0" anchor="t"/>
          <a:lstStyle/>
          <a:p>
            <a:pPr marL="0" indent="0" algn="l">
              <a:lnSpc>
                <a:spcPts val="3060"/>
              </a:lnSpc>
              <a:buNone/>
            </a:pPr>
            <a:r>
              <a:rPr lang="en-IN" altLang="en-US" sz="2800" b="1" dirty="0">
                <a:solidFill>
                  <a:schemeClr val="tx1">
                    <a:lumMod val="65000"/>
                    <a:lumOff val="35000"/>
                  </a:schemeClr>
                </a:solidFill>
                <a:latin typeface="Arial Rounded MT Bold" panose="020F0704030504030204" charset="0"/>
                <a:ea typeface="Montserrat" pitchFamily="34" charset="-122"/>
                <a:cs typeface="Arial Rounded MT Bold" panose="020F0704030504030204" charset="0"/>
              </a:rPr>
              <a:t>B</a:t>
            </a:r>
            <a:r>
              <a:rPr lang="en-US" sz="2800" b="1" dirty="0">
                <a:solidFill>
                  <a:schemeClr val="tx1">
                    <a:lumMod val="65000"/>
                    <a:lumOff val="35000"/>
                  </a:schemeClr>
                </a:solidFill>
                <a:latin typeface="Arial Rounded MT Bold" panose="020F0704030504030204" charset="0"/>
                <a:ea typeface="Montserrat" pitchFamily="34" charset="-122"/>
                <a:cs typeface="Arial Rounded MT Bold" panose="020F0704030504030204" charset="0"/>
              </a:rPr>
              <a:t>y </a:t>
            </a:r>
            <a:r>
              <a:rPr lang="en-IN" altLang="en-US" sz="3200" b="1" dirty="0">
                <a:solidFill>
                  <a:schemeClr val="tx1">
                    <a:lumMod val="65000"/>
                    <a:lumOff val="35000"/>
                  </a:schemeClr>
                </a:solidFill>
                <a:latin typeface="Montserrat" pitchFamily="34" charset="0"/>
                <a:ea typeface="Montserrat" pitchFamily="34" charset="-122"/>
                <a:cs typeface="Montserrat" pitchFamily="34" charset="-120"/>
              </a:rPr>
              <a:t>:</a:t>
            </a:r>
          </a:p>
        </p:txBody>
      </p:sp>
      <p:sp>
        <p:nvSpPr>
          <p:cNvPr id="11" name="Text Box 10"/>
          <p:cNvSpPr txBox="1"/>
          <p:nvPr/>
        </p:nvSpPr>
        <p:spPr>
          <a:xfrm>
            <a:off x="11059795" y="5890260"/>
            <a:ext cx="2767330" cy="1306830"/>
          </a:xfrm>
          <a:prstGeom prst="rect">
            <a:avLst/>
          </a:prstGeom>
          <a:noFill/>
        </p:spPr>
        <p:txBody>
          <a:bodyPr wrap="square" rtlCol="0">
            <a:noAutofit/>
          </a:bodyPr>
          <a:lstStyle/>
          <a:p>
            <a:r>
              <a:rPr lang="en-IN" altLang="en-US" sz="2400" b="1" dirty="0" err="1" smtClean="0">
                <a:solidFill>
                  <a:schemeClr val="tx1">
                    <a:lumMod val="65000"/>
                    <a:lumOff val="35000"/>
                  </a:schemeClr>
                </a:solidFill>
                <a:latin typeface="Arial Rounded MT Bold" panose="020F0704030504030204" charset="0"/>
                <a:ea typeface="Montserrat" pitchFamily="34" charset="-122"/>
                <a:cs typeface="Arial Rounded MT Bold" panose="020F0704030504030204" charset="0"/>
                <a:sym typeface="+mn-ea"/>
              </a:rPr>
              <a:t>Harshali</a:t>
            </a:r>
            <a:r>
              <a:rPr lang="en-US" sz="2400" b="1" dirty="0" smtClean="0">
                <a:solidFill>
                  <a:schemeClr val="tx1">
                    <a:lumMod val="65000"/>
                    <a:lumOff val="35000"/>
                  </a:schemeClr>
                </a:solidFill>
                <a:latin typeface="Arial Rounded MT Bold" panose="020F0704030504030204" charset="0"/>
                <a:ea typeface="Montserrat" pitchFamily="34" charset="-122"/>
                <a:cs typeface="Arial Rounded MT Bold" panose="020F0704030504030204" charset="0"/>
                <a:sym typeface="+mn-ea"/>
              </a:rPr>
              <a:t> </a:t>
            </a:r>
            <a:r>
              <a:rPr lang="en-IN" altLang="en-US" sz="2400" b="1" dirty="0" smtClean="0">
                <a:solidFill>
                  <a:schemeClr val="tx1">
                    <a:lumMod val="65000"/>
                    <a:lumOff val="35000"/>
                  </a:schemeClr>
                </a:solidFill>
                <a:latin typeface="Arial Rounded MT Bold" panose="020F0704030504030204" charset="0"/>
                <a:ea typeface="Montserrat" pitchFamily="34" charset="-122"/>
                <a:cs typeface="Arial Rounded MT Bold" panose="020F0704030504030204" charset="0"/>
                <a:sym typeface="+mn-ea"/>
              </a:rPr>
              <a:t>Johari</a:t>
            </a:r>
          </a:p>
          <a:p>
            <a:endParaRPr lang="en-US" sz="2400" dirty="0" smtClean="0">
              <a:solidFill>
                <a:schemeClr val="tx1">
                  <a:lumMod val="65000"/>
                  <a:lumOff val="35000"/>
                </a:schemeClr>
              </a:solidFill>
              <a:latin typeface="Arial Rounded MT Bold" panose="020F0704030504030204" charset="0"/>
              <a:cs typeface="Arial Rounded MT Bold" panose="020F0704030504030204" charset="0"/>
            </a:endParaRPr>
          </a:p>
          <a:p>
            <a:endParaRPr lang="en-US" sz="2400" dirty="0">
              <a:solidFill>
                <a:schemeClr val="tx1">
                  <a:lumMod val="65000"/>
                  <a:lumOff val="35000"/>
                </a:schemeClr>
              </a:solidFill>
              <a:latin typeface="Arial Rounded MT Bold" panose="020F0704030504030204" charset="0"/>
              <a:cs typeface="Arial Rounded MT Bold" panose="020F0704030504030204" charset="0"/>
            </a:endParaRPr>
          </a:p>
          <a:p>
            <a:endParaRPr lang="en-US" sz="2400" dirty="0">
              <a:solidFill>
                <a:schemeClr val="tx1">
                  <a:lumMod val="65000"/>
                  <a:lumOff val="35000"/>
                </a:schemeClr>
              </a:solidFill>
              <a:latin typeface="Arial Rounded MT Bold" panose="020F0704030504030204" charset="0"/>
              <a:cs typeface="Arial Rounded MT Bold" panose="020F07040305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3955"/>
            <a:ext cx="14630400" cy="8229600"/>
          </a:xfrm>
          <a:prstGeom prst="rect">
            <a:avLst/>
          </a:prstGeom>
          <a:solidFill>
            <a:srgbClr val="EEEFF5"/>
          </a:solidFill>
        </p:spPr>
      </p:sp>
      <p:sp>
        <p:nvSpPr>
          <p:cNvPr id="4" name="Text 1"/>
          <p:cNvSpPr/>
          <p:nvPr/>
        </p:nvSpPr>
        <p:spPr>
          <a:xfrm>
            <a:off x="1618330" y="919808"/>
            <a:ext cx="9022080" cy="694373"/>
          </a:xfrm>
          <a:prstGeom prst="rect">
            <a:avLst/>
          </a:prstGeom>
          <a:noFill/>
        </p:spPr>
        <p:txBody>
          <a:bodyPr wrap="none" rtlCol="0" anchor="t"/>
          <a:lstStyle/>
          <a:p>
            <a:pPr marL="0" indent="0">
              <a:lnSpc>
                <a:spcPts val="5470"/>
              </a:lnSpc>
              <a:buNone/>
            </a:pPr>
            <a:r>
              <a:rPr lang="en-US" sz="4375" b="1" dirty="0">
                <a:solidFill>
                  <a:srgbClr val="396AF1"/>
                </a:solidFill>
                <a:latin typeface="Arial Rounded MT Bold" panose="020F0704030504030204" pitchFamily="34" charset="0"/>
                <a:ea typeface="Barlow" pitchFamily="34" charset="-122"/>
                <a:cs typeface="Barlow" pitchFamily="34" charset="-120"/>
              </a:rPr>
              <a:t>Decision Tree for Diabetes Detection</a:t>
            </a:r>
            <a:endParaRPr lang="en-US" sz="4375" dirty="0">
              <a:latin typeface="Arial Rounded MT Bold" panose="020F0704030504030204" pitchFamily="34" charset="0"/>
            </a:endParaRPr>
          </a:p>
        </p:txBody>
      </p:sp>
      <p:sp>
        <p:nvSpPr>
          <p:cNvPr id="5" name="Text 2"/>
          <p:cNvSpPr/>
          <p:nvPr/>
        </p:nvSpPr>
        <p:spPr>
          <a:xfrm>
            <a:off x="1760220" y="2207171"/>
            <a:ext cx="11109960" cy="5659821"/>
          </a:xfrm>
          <a:prstGeom prst="rect">
            <a:avLst/>
          </a:prstGeom>
          <a:noFill/>
        </p:spPr>
        <p:txBody>
          <a:bodyPr wrap="square" rtlCol="0" anchor="t"/>
          <a:lstStyle/>
          <a:p>
            <a:pPr>
              <a:lnSpc>
                <a:spcPct val="150000"/>
              </a:lnSpc>
            </a:pPr>
            <a:r>
              <a:rPr lang="en-US" sz="3000" dirty="0" smtClean="0">
                <a:latin typeface="Arial Rounded MT Bold" panose="020F0704030504030204" pitchFamily="34" charset="0"/>
              </a:rPr>
              <a:t>The </a:t>
            </a:r>
            <a:r>
              <a:rPr lang="en-US" sz="3000" dirty="0">
                <a:latin typeface="Arial Rounded MT Bold" panose="020F0704030504030204" pitchFamily="34" charset="0"/>
              </a:rPr>
              <a:t>decision tree based classifier models study includes various parameters </a:t>
            </a:r>
            <a:r>
              <a:rPr lang="en-US" sz="3000" dirty="0" smtClean="0">
                <a:latin typeface="Arial Rounded MT Bold" panose="020F0704030504030204" pitchFamily="34" charset="0"/>
              </a:rPr>
              <a:t>like </a:t>
            </a:r>
          </a:p>
          <a:p>
            <a:pPr marL="571500" indent="-571500">
              <a:lnSpc>
                <a:spcPct val="150000"/>
              </a:lnSpc>
              <a:buFont typeface="Arial" panose="020B0604020202020204" pitchFamily="34" charset="0"/>
              <a:buChar char="•"/>
            </a:pPr>
            <a:r>
              <a:rPr lang="en-US" sz="3000" dirty="0" smtClean="0">
                <a:latin typeface="Arial Rounded MT Bold" panose="020F0704030504030204" pitchFamily="34" charset="0"/>
              </a:rPr>
              <a:t>computational </a:t>
            </a:r>
            <a:r>
              <a:rPr lang="en-US" sz="3000" dirty="0">
                <a:latin typeface="Arial Rounded MT Bold" panose="020F0704030504030204" pitchFamily="34" charset="0"/>
              </a:rPr>
              <a:t>overheads </a:t>
            </a:r>
            <a:r>
              <a:rPr lang="en-US" sz="3000" dirty="0" smtClean="0">
                <a:latin typeface="Arial Rounded MT Bold" panose="020F0704030504030204" pitchFamily="34" charset="0"/>
              </a:rPr>
              <a:t>consumed</a:t>
            </a:r>
          </a:p>
          <a:p>
            <a:pPr marL="571500" indent="-571500">
              <a:lnSpc>
                <a:spcPct val="150000"/>
              </a:lnSpc>
              <a:buFont typeface="Arial" panose="020B0604020202020204" pitchFamily="34" charset="0"/>
              <a:buChar char="•"/>
            </a:pPr>
            <a:r>
              <a:rPr lang="en-US" sz="3000" dirty="0" smtClean="0">
                <a:latin typeface="Arial Rounded MT Bold" panose="020F0704030504030204" pitchFamily="34" charset="0"/>
              </a:rPr>
              <a:t> features</a:t>
            </a:r>
          </a:p>
          <a:p>
            <a:pPr marL="571500" indent="-571500">
              <a:lnSpc>
                <a:spcPct val="150000"/>
              </a:lnSpc>
              <a:buFont typeface="Arial" panose="020B0604020202020204" pitchFamily="34" charset="0"/>
              <a:buChar char="•"/>
            </a:pPr>
            <a:r>
              <a:rPr lang="en-US" sz="3000" dirty="0" smtClean="0">
                <a:latin typeface="Arial Rounded MT Bold" panose="020F0704030504030204" pitchFamily="34" charset="0"/>
              </a:rPr>
              <a:t>efficiency </a:t>
            </a:r>
            <a:r>
              <a:rPr lang="en-US" sz="3000" dirty="0">
                <a:latin typeface="Arial Rounded MT Bold" panose="020F0704030504030204" pitchFamily="34" charset="0"/>
              </a:rPr>
              <a:t>and accuracy </a:t>
            </a:r>
            <a:endParaRPr lang="en-US" sz="3000" dirty="0" smtClean="0">
              <a:latin typeface="Arial Rounded MT Bold" panose="020F0704030504030204" pitchFamily="34" charset="0"/>
            </a:endParaRPr>
          </a:p>
          <a:p>
            <a:pPr>
              <a:lnSpc>
                <a:spcPct val="150000"/>
              </a:lnSpc>
            </a:pPr>
            <a:r>
              <a:rPr lang="en-US" sz="3000" dirty="0" smtClean="0">
                <a:latin typeface="Arial Rounded MT Bold" panose="020F0704030504030204" pitchFamily="34" charset="0"/>
              </a:rPr>
              <a:t>and </a:t>
            </a:r>
            <a:r>
              <a:rPr lang="en-US" sz="3000" dirty="0">
                <a:latin typeface="Arial Rounded MT Bold" panose="020F0704030504030204" pitchFamily="34" charset="0"/>
              </a:rPr>
              <a:t>provides the results.</a:t>
            </a:r>
          </a:p>
        </p:txBody>
      </p:sp>
    </p:spTree>
    <p:extLst>
      <p:ext uri="{BB962C8B-B14F-4D97-AF65-F5344CB8AC3E}">
        <p14:creationId xmlns:p14="http://schemas.microsoft.com/office/powerpoint/2010/main" val="148608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3955"/>
            <a:ext cx="14630400" cy="8229600"/>
          </a:xfrm>
          <a:prstGeom prst="rect">
            <a:avLst/>
          </a:prstGeom>
          <a:solidFill>
            <a:srgbClr val="EEEFF5"/>
          </a:solidFill>
        </p:spPr>
      </p:sp>
      <p:sp>
        <p:nvSpPr>
          <p:cNvPr id="4" name="Text 1"/>
          <p:cNvSpPr/>
          <p:nvPr/>
        </p:nvSpPr>
        <p:spPr>
          <a:xfrm>
            <a:off x="1618330" y="919808"/>
            <a:ext cx="9022080" cy="694373"/>
          </a:xfrm>
          <a:prstGeom prst="rect">
            <a:avLst/>
          </a:prstGeom>
          <a:noFill/>
        </p:spPr>
        <p:txBody>
          <a:bodyPr wrap="none" rtlCol="0" anchor="t"/>
          <a:lstStyle/>
          <a:p>
            <a:pPr marL="0" indent="0">
              <a:lnSpc>
                <a:spcPts val="5470"/>
              </a:lnSpc>
              <a:buNone/>
            </a:pPr>
            <a:r>
              <a:rPr lang="en-US" sz="4375" b="1" dirty="0" smtClean="0">
                <a:solidFill>
                  <a:srgbClr val="396AF1"/>
                </a:solidFill>
                <a:latin typeface="Arial Rounded MT Bold" panose="020F0704030504030204" pitchFamily="34" charset="0"/>
                <a:ea typeface="Barlow" pitchFamily="34" charset="-122"/>
              </a:rPr>
              <a:t>Random Forest</a:t>
            </a:r>
            <a:endParaRPr lang="en-US" sz="4375" dirty="0">
              <a:latin typeface="Arial Rounded MT Bold" panose="020F0704030504030204" pitchFamily="34" charset="0"/>
            </a:endParaRPr>
          </a:p>
        </p:txBody>
      </p:sp>
      <p:sp>
        <p:nvSpPr>
          <p:cNvPr id="5" name="Text 2"/>
          <p:cNvSpPr/>
          <p:nvPr/>
        </p:nvSpPr>
        <p:spPr>
          <a:xfrm>
            <a:off x="1760220" y="2207171"/>
            <a:ext cx="11109960" cy="5659821"/>
          </a:xfrm>
          <a:prstGeom prst="rect">
            <a:avLst/>
          </a:prstGeom>
          <a:noFill/>
        </p:spPr>
        <p:txBody>
          <a:bodyPr wrap="square" rtlCol="0" anchor="t"/>
          <a:lstStyle/>
          <a:p>
            <a:pPr>
              <a:lnSpc>
                <a:spcPct val="150000"/>
              </a:lnSpc>
            </a:pPr>
            <a:r>
              <a:rPr lang="en-US" sz="3000" dirty="0">
                <a:latin typeface="Arial Rounded MT Bold" panose="020F0704030504030204" pitchFamily="34" charset="0"/>
              </a:rPr>
              <a:t>Random Forest is a popular machine learning algorithm that belongs to the supervised learning technique</a:t>
            </a:r>
            <a:r>
              <a:rPr lang="en-US" sz="3000" dirty="0" smtClean="0">
                <a:latin typeface="Arial Rounded MT Bold" panose="020F0704030504030204" pitchFamily="34" charset="0"/>
              </a:rPr>
              <a:t>.</a:t>
            </a:r>
          </a:p>
          <a:p>
            <a:pPr>
              <a:lnSpc>
                <a:spcPct val="150000"/>
              </a:lnSpc>
            </a:pPr>
            <a:r>
              <a:rPr lang="en-US" sz="3000" dirty="0" smtClean="0">
                <a:latin typeface="Arial Rounded MT Bold" panose="020F0704030504030204" pitchFamily="34" charset="0"/>
              </a:rPr>
              <a:t>RF </a:t>
            </a:r>
            <a:r>
              <a:rPr lang="en-US" sz="3000" dirty="0">
                <a:latin typeface="Arial Rounded MT Bold" panose="020F0704030504030204" pitchFamily="34" charset="0"/>
              </a:rPr>
              <a:t>is a multifunctional machine learning method. It can perform the tasks of prediction and regression. In addition, RF is based on Bagging and it plays an important role in ensemble machine learning</a:t>
            </a:r>
          </a:p>
        </p:txBody>
      </p:sp>
    </p:spTree>
    <p:extLst>
      <p:ext uri="{BB962C8B-B14F-4D97-AF65-F5344CB8AC3E}">
        <p14:creationId xmlns:p14="http://schemas.microsoft.com/office/powerpoint/2010/main" val="299446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1440"/>
            <a:ext cx="14630400" cy="8229600"/>
          </a:xfrm>
          <a:prstGeom prst="rect">
            <a:avLst/>
          </a:prstGeom>
          <a:solidFill>
            <a:srgbClr val="EEEFF5"/>
          </a:solidFill>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315311"/>
            <a:ext cx="6477000" cy="867103"/>
          </a:xfrm>
          <a:prstGeom prst="rect">
            <a:avLst/>
          </a:prstGeom>
          <a:noFill/>
        </p:spPr>
        <p:txBody>
          <a:bodyPr wrap="none" rtlCol="0" anchor="t"/>
          <a:lstStyle/>
          <a:p>
            <a:pPr marL="0" indent="0">
              <a:lnSpc>
                <a:spcPts val="5470"/>
              </a:lnSpc>
              <a:buNone/>
            </a:pPr>
            <a:r>
              <a:rPr lang="en-US" sz="4375" b="1" dirty="0">
                <a:solidFill>
                  <a:srgbClr val="396AF1"/>
                </a:solidFill>
                <a:latin typeface="Arial Rounded MT Bold" panose="020F0704030504030204" pitchFamily="34" charset="0"/>
                <a:ea typeface="Barlow" pitchFamily="34" charset="-122"/>
                <a:cs typeface="Barlow" pitchFamily="34" charset="-120"/>
              </a:rPr>
              <a:t>Comparison of Algorithms</a:t>
            </a:r>
            <a:endParaRPr lang="en-US" sz="4375" dirty="0">
              <a:latin typeface="Arial Rounded MT Bold" panose="020F0704030504030204" pitchFamily="34" charset="0"/>
            </a:endParaRPr>
          </a:p>
        </p:txBody>
      </p:sp>
      <p:sp>
        <p:nvSpPr>
          <p:cNvPr id="6" name="Text 2"/>
          <p:cNvSpPr/>
          <p:nvPr/>
        </p:nvSpPr>
        <p:spPr>
          <a:xfrm>
            <a:off x="833199" y="1702676"/>
            <a:ext cx="7477601" cy="2459421"/>
          </a:xfrm>
          <a:prstGeom prst="rect">
            <a:avLst/>
          </a:prstGeom>
          <a:noFill/>
        </p:spPr>
        <p:txBody>
          <a:bodyPr wrap="square" rtlCol="0" anchor="t"/>
          <a:lstStyle/>
          <a:p>
            <a:r>
              <a:rPr lang="en-US" sz="2200" dirty="0" smtClean="0">
                <a:latin typeface="Arial Rounded MT Bold" panose="020F0704030504030204" pitchFamily="34" charset="0"/>
              </a:rPr>
              <a:t>Comparison :</a:t>
            </a:r>
          </a:p>
          <a:p>
            <a:endParaRPr lang="en-US" sz="2200" dirty="0">
              <a:latin typeface="Arial Rounded MT Bold" panose="020F0704030504030204" pitchFamily="34" charset="0"/>
            </a:endParaRPr>
          </a:p>
          <a:p>
            <a:r>
              <a:rPr lang="en-US" sz="3000" dirty="0">
                <a:solidFill>
                  <a:schemeClr val="accent5">
                    <a:lumMod val="75000"/>
                  </a:schemeClr>
                </a:solidFill>
                <a:latin typeface="Arial Rounded MT Bold" panose="020F0704030504030204" pitchFamily="34" charset="0"/>
              </a:rPr>
              <a:t>L</a:t>
            </a:r>
            <a:r>
              <a:rPr lang="en-US" sz="3000" dirty="0" smtClean="0">
                <a:solidFill>
                  <a:schemeClr val="accent5">
                    <a:lumMod val="75000"/>
                  </a:schemeClr>
                </a:solidFill>
                <a:latin typeface="Arial Rounded MT Bold" panose="020F0704030504030204" pitchFamily="34" charset="0"/>
              </a:rPr>
              <a:t>ogistic regression = 78 %</a:t>
            </a:r>
          </a:p>
          <a:p>
            <a:r>
              <a:rPr lang="en-US" sz="3000" dirty="0" smtClean="0">
                <a:solidFill>
                  <a:schemeClr val="accent5">
                    <a:lumMod val="75000"/>
                  </a:schemeClr>
                </a:solidFill>
                <a:latin typeface="Arial Rounded MT Bold" panose="020F0704030504030204" pitchFamily="34" charset="0"/>
              </a:rPr>
              <a:t>Decision tree classifier = 69.33%</a:t>
            </a:r>
          </a:p>
          <a:p>
            <a:r>
              <a:rPr lang="en-US" sz="3000" dirty="0" smtClean="0">
                <a:solidFill>
                  <a:schemeClr val="accent5">
                    <a:lumMod val="75000"/>
                  </a:schemeClr>
                </a:solidFill>
                <a:latin typeface="Arial Rounded MT Bold" panose="020F0704030504030204" pitchFamily="34" charset="0"/>
              </a:rPr>
              <a:t>Random Forest = 76%</a:t>
            </a:r>
            <a:endParaRPr lang="en-US" sz="3000" dirty="0">
              <a:solidFill>
                <a:schemeClr val="accent5">
                  <a:lumMod val="75000"/>
                </a:schemeClr>
              </a:solidFill>
              <a:latin typeface="Arial Rounded MT Bold" panose="020F0704030504030204" pitchFamily="34" charset="0"/>
            </a:endParaRPr>
          </a:p>
        </p:txBody>
      </p:sp>
      <p:sp>
        <p:nvSpPr>
          <p:cNvPr id="8" name="Text 2"/>
          <p:cNvSpPr/>
          <p:nvPr/>
        </p:nvSpPr>
        <p:spPr>
          <a:xfrm>
            <a:off x="833199" y="4162096"/>
            <a:ext cx="7630001" cy="2837793"/>
          </a:xfrm>
          <a:prstGeom prst="rect">
            <a:avLst/>
          </a:prstGeom>
          <a:noFill/>
        </p:spPr>
        <p:txBody>
          <a:bodyPr wrap="square" rtlCol="0" anchor="t"/>
          <a:lstStyle/>
          <a:p>
            <a:r>
              <a:rPr lang="en-US" sz="2800" dirty="0" smtClean="0">
                <a:latin typeface="Arial Rounded MT Bold" panose="020F0704030504030204" pitchFamily="34" charset="0"/>
              </a:rPr>
              <a:t>CONCLUSION </a:t>
            </a:r>
            <a:r>
              <a:rPr lang="en-US" sz="2200" dirty="0" smtClean="0">
                <a:latin typeface="Arial Rounded MT Bold" panose="020F0704030504030204" pitchFamily="34" charset="0"/>
              </a:rPr>
              <a:t>:</a:t>
            </a:r>
          </a:p>
          <a:p>
            <a:endParaRPr lang="en-US" sz="2200" dirty="0">
              <a:latin typeface="Arial Rounded MT Bold" panose="020F0704030504030204" pitchFamily="34" charset="0"/>
            </a:endParaRPr>
          </a:p>
          <a:p>
            <a:r>
              <a:rPr lang="en-US" sz="3500" dirty="0" smtClean="0">
                <a:solidFill>
                  <a:srgbClr val="202C8F"/>
                </a:solidFill>
                <a:latin typeface="Arial Rounded MT Bold" panose="020F0704030504030204" pitchFamily="34" charset="0"/>
              </a:rPr>
              <a:t>The </a:t>
            </a:r>
            <a:r>
              <a:rPr lang="en-US" sz="3500" dirty="0">
                <a:solidFill>
                  <a:srgbClr val="202C8F"/>
                </a:solidFill>
                <a:latin typeface="Arial Rounded MT Bold" panose="020F0704030504030204" pitchFamily="34" charset="0"/>
              </a:rPr>
              <a:t>most of accuracy is given by logistic regression </a:t>
            </a:r>
            <a:r>
              <a:rPr lang="en-US" sz="3500" dirty="0" err="1">
                <a:solidFill>
                  <a:srgbClr val="202C8F"/>
                </a:solidFill>
                <a:latin typeface="Arial Rounded MT Bold" panose="020F0704030504030204" pitchFamily="34" charset="0"/>
              </a:rPr>
              <a:t>m</a:t>
            </a:r>
            <a:r>
              <a:rPr lang="en-US" sz="3500" dirty="0" err="1" smtClean="0">
                <a:solidFill>
                  <a:srgbClr val="202C8F"/>
                </a:solidFill>
                <a:latin typeface="Arial Rounded MT Bold" panose="020F0704030504030204" pitchFamily="34" charset="0"/>
              </a:rPr>
              <a:t>odel.It</a:t>
            </a:r>
            <a:r>
              <a:rPr lang="en-US" sz="3500" dirty="0" smtClean="0">
                <a:solidFill>
                  <a:srgbClr val="202C8F"/>
                </a:solidFill>
                <a:latin typeface="Arial Rounded MT Bold" panose="020F0704030504030204" pitchFamily="34" charset="0"/>
              </a:rPr>
              <a:t> </a:t>
            </a:r>
            <a:r>
              <a:rPr lang="en-US" sz="3500" dirty="0">
                <a:solidFill>
                  <a:srgbClr val="202C8F"/>
                </a:solidFill>
                <a:latin typeface="Arial Rounded MT Bold" panose="020F0704030504030204" pitchFamily="34" charset="0"/>
              </a:rPr>
              <a:t>gives </a:t>
            </a:r>
            <a:r>
              <a:rPr lang="en-US" sz="3500" dirty="0" smtClean="0">
                <a:solidFill>
                  <a:srgbClr val="202C8F"/>
                </a:solidFill>
                <a:latin typeface="Arial Rounded MT Bold" panose="020F0704030504030204" pitchFamily="34" charset="0"/>
              </a:rPr>
              <a:t>78% </a:t>
            </a:r>
            <a:r>
              <a:rPr lang="en-US" sz="3500" dirty="0">
                <a:solidFill>
                  <a:srgbClr val="202C8F"/>
                </a:solidFill>
                <a:latin typeface="Arial Rounded MT Bold" panose="020F0704030504030204" pitchFamily="34" charset="0"/>
              </a:rPr>
              <a:t>accuracy.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5577206" y="383738"/>
            <a:ext cx="7567294" cy="694373"/>
          </a:xfrm>
          <a:prstGeom prst="rect">
            <a:avLst/>
          </a:prstGeom>
          <a:noFill/>
        </p:spPr>
        <p:txBody>
          <a:bodyPr wrap="none" rtlCol="0" anchor="t"/>
          <a:lstStyle/>
          <a:p>
            <a:pPr marL="0" indent="0">
              <a:lnSpc>
                <a:spcPts val="5470"/>
              </a:lnSpc>
              <a:buNone/>
            </a:pPr>
            <a:r>
              <a:rPr lang="en-US" sz="4375" b="1" dirty="0">
                <a:solidFill>
                  <a:srgbClr val="396AF1"/>
                </a:solidFill>
                <a:latin typeface="Arial Rounded MT Bold" panose="020F0704030504030204" charset="0"/>
                <a:ea typeface="Barlow" pitchFamily="34" charset="-122"/>
                <a:cs typeface="Arial Rounded MT Bold" panose="020F0704030504030204" charset="0"/>
              </a:rPr>
              <a:t>Introduction to Diabetes</a:t>
            </a:r>
            <a:endParaRPr lang="en-US" sz="4375" dirty="0">
              <a:latin typeface="Arial Rounded MT Bold" panose="020F0704030504030204" charset="0"/>
              <a:cs typeface="Arial Rounded MT Bold" panose="020F0704030504030204" charset="0"/>
            </a:endParaRPr>
          </a:p>
        </p:txBody>
      </p:sp>
      <p:sp>
        <p:nvSpPr>
          <p:cNvPr id="6" name="Text 2"/>
          <p:cNvSpPr/>
          <p:nvPr/>
        </p:nvSpPr>
        <p:spPr>
          <a:xfrm>
            <a:off x="5577206" y="1831340"/>
            <a:ext cx="8877934" cy="5255260"/>
          </a:xfrm>
          <a:prstGeom prst="rect">
            <a:avLst/>
          </a:prstGeom>
          <a:noFill/>
        </p:spPr>
        <p:txBody>
          <a:bodyPr wrap="square" rtlCol="0" anchor="t"/>
          <a:lstStyle/>
          <a:p>
            <a:pPr marL="12700" algn="l" eaLnBrk="1" hangingPunct="1">
              <a:lnSpc>
                <a:spcPct val="171000"/>
              </a:lnSpc>
            </a:pPr>
            <a:r>
              <a:rPr lang="en-US" altLang="en-US" sz="2200" dirty="0">
                <a:solidFill>
                  <a:schemeClr val="tx1">
                    <a:lumMod val="65000"/>
                    <a:lumOff val="35000"/>
                  </a:schemeClr>
                </a:solidFill>
                <a:latin typeface="Arial Rounded MT Bold" panose="020F0704030504030204" charset="0"/>
                <a:cs typeface="Arial Rounded MT Bold" panose="020F0704030504030204" charset="0"/>
                <a:sym typeface="+mn-ea"/>
              </a:rPr>
              <a:t>With the increasing prevalence of diabetes worldwide, the need for accurate and efficient detection  methods is more crucial than ever. Machine learning algorithms  have emerged as powerful tools in this pursuit, leveraging large datasets and complex analysis to uncover patterns and predictive models. By harnessing the potential of these algorithms,  healthcare professionals can</a:t>
            </a:r>
            <a:r>
              <a:rPr lang="en-IN" altLang="en-US" sz="2200" dirty="0">
                <a:solidFill>
                  <a:schemeClr val="tx1">
                    <a:lumMod val="65000"/>
                    <a:lumOff val="35000"/>
                  </a:schemeClr>
                </a:solidFill>
                <a:latin typeface="Arial Rounded MT Bold" panose="020F0704030504030204" charset="0"/>
                <a:cs typeface="Arial Rounded MT Bold" panose="020F0704030504030204" charset="0"/>
                <a:sym typeface="+mn-ea"/>
              </a:rPr>
              <a:t> </a:t>
            </a:r>
            <a:r>
              <a:rPr lang="en-US" altLang="en-US" sz="2200" dirty="0">
                <a:solidFill>
                  <a:schemeClr val="tx1">
                    <a:lumMod val="65000"/>
                    <a:lumOff val="35000"/>
                  </a:schemeClr>
                </a:solidFill>
                <a:latin typeface="Arial Rounded MT Bold" panose="020F0704030504030204" charset="0"/>
                <a:cs typeface="Arial Rounded MT Bold" panose="020F0704030504030204" charset="0"/>
                <a:sym typeface="+mn-ea"/>
              </a:rPr>
              <a:t>enhance early detection, improve patient outcomes, and pave the way for more personalized diabetes management strategies.</a:t>
            </a:r>
          </a:p>
        </p:txBody>
      </p:sp>
      <p:pic>
        <p:nvPicPr>
          <p:cNvPr id="4102" name="Picture 3"/>
          <p:cNvPicPr>
            <a:picLocks noChangeAspect="1"/>
          </p:cNvPicPr>
          <p:nvPr/>
        </p:nvPicPr>
        <p:blipFill>
          <a:blip r:embed="rId5"/>
          <a:stretch>
            <a:fillRect/>
          </a:stretch>
        </p:blipFill>
        <p:spPr>
          <a:xfrm>
            <a:off x="0" y="0"/>
            <a:ext cx="5486399" cy="82296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p:spPr>
      </p:sp>
      <p:sp>
        <p:nvSpPr>
          <p:cNvPr id="5" name="Text 1"/>
          <p:cNvSpPr/>
          <p:nvPr/>
        </p:nvSpPr>
        <p:spPr>
          <a:xfrm>
            <a:off x="1" y="636"/>
            <a:ext cx="8310800" cy="1878528"/>
          </a:xfrm>
          <a:prstGeom prst="rect">
            <a:avLst/>
          </a:prstGeom>
          <a:noFill/>
        </p:spPr>
        <p:txBody>
          <a:bodyPr wrap="square" rtlCol="0" anchor="t"/>
          <a:lstStyle/>
          <a:p>
            <a:pPr marL="0" indent="0">
              <a:lnSpc>
                <a:spcPts val="5470"/>
              </a:lnSpc>
              <a:buNone/>
            </a:pPr>
            <a:r>
              <a:rPr lang="en-US" sz="4375" b="1" dirty="0">
                <a:solidFill>
                  <a:srgbClr val="396AF1"/>
                </a:solidFill>
                <a:latin typeface="Arial Rounded MT Bold" panose="020F0704030504030204" charset="0"/>
                <a:ea typeface="Barlow" pitchFamily="34" charset="-122"/>
                <a:cs typeface="Arial Rounded MT Bold" panose="020F0704030504030204" charset="0"/>
              </a:rPr>
              <a:t>Overview of Machine Learning Algorithms</a:t>
            </a:r>
            <a:endParaRPr lang="en-US" sz="4375" dirty="0">
              <a:latin typeface="Arial Rounded MT Bold" panose="020F0704030504030204" charset="0"/>
              <a:cs typeface="Arial Rounded MT Bold" panose="020F0704030504030204" charset="0"/>
            </a:endParaRPr>
          </a:p>
        </p:txBody>
      </p:sp>
      <p:sp>
        <p:nvSpPr>
          <p:cNvPr id="6" name="Text 2"/>
          <p:cNvSpPr/>
          <p:nvPr/>
        </p:nvSpPr>
        <p:spPr>
          <a:xfrm>
            <a:off x="-713" y="1879164"/>
            <a:ext cx="8311593" cy="6350436"/>
          </a:xfrm>
          <a:prstGeom prst="rect">
            <a:avLst/>
          </a:prstGeom>
          <a:noFill/>
        </p:spPr>
        <p:txBody>
          <a:bodyPr wrap="square" rtlCol="0" anchor="t"/>
          <a:lstStyle/>
          <a:p>
            <a:pPr marL="14605" indent="-3175" eaLnBrk="1" hangingPunct="1">
              <a:lnSpc>
                <a:spcPct val="190000"/>
              </a:lnSpc>
            </a:pPr>
            <a:r>
              <a:rPr lang="en-US" altLang="en-US" sz="2200" dirty="0">
                <a:solidFill>
                  <a:schemeClr val="tx1">
                    <a:lumMod val="65000"/>
                    <a:lumOff val="35000"/>
                  </a:schemeClr>
                </a:solidFill>
                <a:latin typeface="Arial Rounded MT Bold" panose="020F0704030504030204" charset="0"/>
                <a:cs typeface="Arial Rounded MT Bold" panose="020F0704030504030204" charset="0"/>
                <a:sym typeface="+mn-ea"/>
              </a:rPr>
              <a:t>There are several machine learning algorithms that can be utilized for diabetes detection. These algorithms analyze patient data, including medical history, lifestyle factors, and genetic  information, to identify patterns and make accurate predictions. Examples of commonly used algorithms  include logistic regression, decision trees, and support vector  machines. By understanding the capabilities of these algorithms, healthcare professionals can implement effective diagnostic tools and improve patient</a:t>
            </a:r>
            <a:endParaRPr lang="en-US" altLang="en-US" sz="2200" dirty="0">
              <a:solidFill>
                <a:schemeClr val="tx1">
                  <a:lumMod val="65000"/>
                  <a:lumOff val="35000"/>
                </a:schemeClr>
              </a:solidFill>
              <a:latin typeface="Arial Rounded MT Bold" panose="020F0704030504030204" charset="0"/>
              <a:cs typeface="Arial Rounded MT Bold" panose="020F0704030504030204" charset="0"/>
            </a:endParaRPr>
          </a:p>
          <a:p>
            <a:pPr marL="14605" indent="-3175" eaLnBrk="1" hangingPunct="1">
              <a:lnSpc>
                <a:spcPct val="150000"/>
              </a:lnSpc>
              <a:spcBef>
                <a:spcPts val="450"/>
              </a:spcBef>
            </a:pPr>
            <a:r>
              <a:rPr lang="en-US" altLang="en-US" sz="2200" dirty="0">
                <a:solidFill>
                  <a:schemeClr val="tx1">
                    <a:lumMod val="65000"/>
                    <a:lumOff val="35000"/>
                  </a:schemeClr>
                </a:solidFill>
                <a:latin typeface="Arial Rounded MT Bold" panose="020F0704030504030204" charset="0"/>
                <a:cs typeface="Arial Rounded MT Bold" panose="020F0704030504030204" charset="0"/>
                <a:sym typeface="+mn-ea"/>
              </a:rPr>
              <a:t>outcomes.</a:t>
            </a:r>
          </a:p>
        </p:txBody>
      </p:sp>
      <p:pic>
        <p:nvPicPr>
          <p:cNvPr id="102" name="Picture 101"/>
          <p:cNvPicPr/>
          <p:nvPr/>
        </p:nvPicPr>
        <p:blipFill>
          <a:blip r:embed="rId4"/>
          <a:srcRect l="42186"/>
          <a:stretch>
            <a:fillRect/>
          </a:stretch>
        </p:blipFill>
        <p:spPr>
          <a:xfrm>
            <a:off x="8311515" y="635"/>
            <a:ext cx="6318885" cy="822896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F63A3B-78C7-47BE-AE5E-E10140E04643}" type="slidenum">
              <a:rPr lang="en-US" sz="2160" smtClean="0"/>
              <a:t>4</a:t>
            </a:fld>
            <a:endParaRPr lang="en-US" sz="2160" dirty="0"/>
          </a:p>
        </p:txBody>
      </p:sp>
      <p:sp>
        <p:nvSpPr>
          <p:cNvPr id="6" name="Rectangle 5"/>
          <p:cNvSpPr/>
          <p:nvPr/>
        </p:nvSpPr>
        <p:spPr>
          <a:xfrm>
            <a:off x="6476336" y="1247317"/>
            <a:ext cx="2560320" cy="54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60" dirty="0">
                <a:latin typeface="Arial Rounded MT Bold" panose="020F0704030504030204" pitchFamily="34" charset="0"/>
              </a:rPr>
              <a:t>Importing Libraries</a:t>
            </a:r>
            <a:endParaRPr lang="en-US" sz="2160" dirty="0">
              <a:solidFill>
                <a:schemeClr val="accent4">
                  <a:lumMod val="50000"/>
                </a:schemeClr>
              </a:solidFill>
              <a:latin typeface="Arial Rounded MT Bold" panose="020F0704030504030204" pitchFamily="34" charset="0"/>
            </a:endParaRPr>
          </a:p>
        </p:txBody>
      </p:sp>
      <p:sp>
        <p:nvSpPr>
          <p:cNvPr id="7" name="Title 4"/>
          <p:cNvSpPr txBox="1"/>
          <p:nvPr/>
        </p:nvSpPr>
        <p:spPr>
          <a:xfrm>
            <a:off x="3752726" y="50153"/>
            <a:ext cx="7515606" cy="954024"/>
          </a:xfrm>
          <a:prstGeom prst="rect">
            <a:avLst/>
          </a:prstGeom>
        </p:spPr>
        <p:txBody>
          <a:bodyPr>
            <a:normAutofit fontScale="47500" lnSpcReduction="20000"/>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5280" dirty="0">
                <a:solidFill>
                  <a:schemeClr val="accent5">
                    <a:lumMod val="75000"/>
                  </a:schemeClr>
                </a:solidFill>
                <a:latin typeface="Arial Rounded MT Bold" panose="020F0704030504030204" pitchFamily="34" charset="0"/>
              </a:rPr>
              <a:t>   Architecture </a:t>
            </a:r>
            <a:r>
              <a:rPr lang="en-IN" altLang="en-US" sz="5280" dirty="0">
                <a:solidFill>
                  <a:schemeClr val="accent5">
                    <a:lumMod val="75000"/>
                  </a:schemeClr>
                </a:solidFill>
                <a:latin typeface="Arial Rounded MT Bold" panose="020F0704030504030204" pitchFamily="34" charset="0"/>
              </a:rPr>
              <a:t>of diabetes detection</a:t>
            </a:r>
          </a:p>
        </p:txBody>
      </p:sp>
      <p:sp>
        <p:nvSpPr>
          <p:cNvPr id="8" name="Rectangle 7"/>
          <p:cNvSpPr/>
          <p:nvPr/>
        </p:nvSpPr>
        <p:spPr>
          <a:xfrm>
            <a:off x="6476336" y="2478819"/>
            <a:ext cx="2560320" cy="44319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60" dirty="0">
                <a:latin typeface="Adobe Garamond Pro Bold" panose="02020702060506020403" pitchFamily="18" charset="0"/>
              </a:rPr>
              <a:t>Reading </a:t>
            </a:r>
            <a:r>
              <a:rPr lang="en-US" sz="2160" dirty="0">
                <a:latin typeface="Arial Rounded MT Bold" panose="020F0704030504030204" pitchFamily="34" charset="0"/>
              </a:rPr>
              <a:t>the</a:t>
            </a:r>
            <a:r>
              <a:rPr lang="en-US" sz="2160" dirty="0">
                <a:latin typeface="Adobe Garamond Pro Bold" panose="02020702060506020403" pitchFamily="18" charset="0"/>
              </a:rPr>
              <a:t> CSV file</a:t>
            </a:r>
          </a:p>
        </p:txBody>
      </p:sp>
      <p:sp>
        <p:nvSpPr>
          <p:cNvPr id="9" name="Rectangle 8"/>
          <p:cNvSpPr/>
          <p:nvPr/>
        </p:nvSpPr>
        <p:spPr>
          <a:xfrm>
            <a:off x="1757238" y="3700295"/>
            <a:ext cx="2433100" cy="3725186"/>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342900" indent="-342900">
              <a:lnSpc>
                <a:spcPct val="170000"/>
              </a:lnSpc>
              <a:buAutoNum type="arabicPeriod"/>
            </a:pPr>
            <a:r>
              <a:rPr lang="en-IN" altLang="en-US" sz="2160" dirty="0">
                <a:latin typeface="Arial Rounded MT Bold" panose="020F0704030504030204" pitchFamily="34" charset="0"/>
              </a:rPr>
              <a:t>Data Cleaning</a:t>
            </a:r>
            <a:endParaRPr lang="en-US" sz="2160" dirty="0">
              <a:latin typeface="Arial Rounded MT Bold" panose="020F0704030504030204" pitchFamily="34" charset="0"/>
            </a:endParaRPr>
          </a:p>
          <a:p>
            <a:pPr marL="342900" indent="-342900">
              <a:buAutoNum type="arabicPeriod"/>
            </a:pPr>
            <a:r>
              <a:rPr lang="en-US" sz="2160" dirty="0">
                <a:latin typeface="Arial Rounded MT Bold" panose="020F0704030504030204" pitchFamily="34" charset="0"/>
              </a:rPr>
              <a:t>Handling missing values</a:t>
            </a:r>
          </a:p>
          <a:p>
            <a:pPr marL="342900" indent="-342900">
              <a:buAutoNum type="arabicPeriod"/>
            </a:pPr>
            <a:r>
              <a:rPr lang="en-US" sz="2160" dirty="0">
                <a:latin typeface="Arial Rounded MT Bold" panose="020F0704030504030204" pitchFamily="34" charset="0"/>
              </a:rPr>
              <a:t>Removing Outliers</a:t>
            </a:r>
          </a:p>
          <a:p>
            <a:pPr marL="342900" indent="-342900">
              <a:buAutoNum type="arabicPeriod"/>
            </a:pPr>
            <a:r>
              <a:rPr lang="en-IN" altLang="en-US" sz="2160">
                <a:latin typeface="Arial Rounded MT Bold" panose="020F0704030504030204" pitchFamily="34" charset="0"/>
              </a:rPr>
              <a:t>Replacing </a:t>
            </a:r>
            <a:r>
              <a:rPr lang="en-IN" altLang="en-US" sz="2160" smtClean="0">
                <a:latin typeface="Arial Rounded MT Bold" panose="020F0704030504030204" pitchFamily="34" charset="0"/>
              </a:rPr>
              <a:t>with </a:t>
            </a:r>
            <a:r>
              <a:rPr lang="en-IN" altLang="en-US" sz="2160" dirty="0">
                <a:latin typeface="Arial Rounded MT Bold" panose="020F0704030504030204" pitchFamily="34" charset="0"/>
              </a:rPr>
              <a:t>mean</a:t>
            </a:r>
          </a:p>
        </p:txBody>
      </p:sp>
      <p:sp>
        <p:nvSpPr>
          <p:cNvPr id="11" name="Rectangle 10"/>
          <p:cNvSpPr/>
          <p:nvPr/>
        </p:nvSpPr>
        <p:spPr>
          <a:xfrm>
            <a:off x="4902503" y="3676165"/>
            <a:ext cx="1896387" cy="3749315"/>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q"/>
            </a:pPr>
            <a:r>
              <a:rPr lang="en-US" sz="2160" dirty="0">
                <a:latin typeface="Arial Rounded MT Bold" panose="020F0704030504030204" pitchFamily="34" charset="0"/>
              </a:rPr>
              <a:t>Separate Features and Target</a:t>
            </a:r>
          </a:p>
          <a:p>
            <a:pPr marL="285750" indent="-285750">
              <a:buFont typeface="Wingdings" panose="05000000000000000000" pitchFamily="2" charset="2"/>
              <a:buChar char="q"/>
            </a:pPr>
            <a:r>
              <a:rPr lang="en-US" sz="2160" dirty="0">
                <a:latin typeface="Arial Rounded MT Bold" panose="020F0704030504030204" pitchFamily="34" charset="0"/>
              </a:rPr>
              <a:t>Split Training and Testing data</a:t>
            </a:r>
          </a:p>
          <a:p>
            <a:endParaRPr lang="en-US" sz="2160" dirty="0"/>
          </a:p>
        </p:txBody>
      </p:sp>
      <p:sp>
        <p:nvSpPr>
          <p:cNvPr id="12" name="Rectangle 11"/>
          <p:cNvSpPr/>
          <p:nvPr/>
        </p:nvSpPr>
        <p:spPr>
          <a:xfrm>
            <a:off x="7510530" y="3676165"/>
            <a:ext cx="2226367" cy="3749316"/>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2160" dirty="0" smtClean="0">
                <a:latin typeface="Arial Rounded MT Bold" panose="020F0704030504030204" pitchFamily="34" charset="0"/>
              </a:rPr>
              <a:t>Model </a:t>
            </a:r>
            <a:r>
              <a:rPr lang="en-US" sz="2160" dirty="0">
                <a:latin typeface="Arial Rounded MT Bold" panose="020F0704030504030204" pitchFamily="34" charset="0"/>
              </a:rPr>
              <a:t>Building </a:t>
            </a:r>
          </a:p>
          <a:p>
            <a:r>
              <a:rPr lang="en-US" sz="2160" dirty="0">
                <a:latin typeface="Arial Rounded MT Bold" panose="020F0704030504030204" pitchFamily="34" charset="0"/>
              </a:rPr>
              <a:t>Algorithms</a:t>
            </a:r>
          </a:p>
          <a:p>
            <a:endParaRPr lang="en-US" sz="2160" dirty="0">
              <a:latin typeface="Arial Rounded MT Bold" panose="020F0704030504030204" pitchFamily="34" charset="0"/>
            </a:endParaRPr>
          </a:p>
          <a:p>
            <a:pPr marL="342900" indent="-342900">
              <a:buFont typeface="+mj-lt"/>
              <a:buAutoNum type="arabicPeriod"/>
            </a:pPr>
            <a:r>
              <a:rPr lang="en-US" sz="2160" dirty="0">
                <a:latin typeface="Arial Rounded MT Bold" panose="020F0704030504030204" pitchFamily="34" charset="0"/>
              </a:rPr>
              <a:t>Logistic Regression</a:t>
            </a:r>
          </a:p>
          <a:p>
            <a:pPr marL="342900" indent="-342900">
              <a:buFont typeface="+mj-lt"/>
              <a:buAutoNum type="arabicPeriod"/>
            </a:pPr>
            <a:r>
              <a:rPr lang="en-IN" altLang="en-US" sz="2160" dirty="0">
                <a:latin typeface="Arial Rounded MT Bold" panose="020F0704030504030204" pitchFamily="34" charset="0"/>
              </a:rPr>
              <a:t>Decision </a:t>
            </a:r>
            <a:r>
              <a:rPr lang="en-IN" altLang="en-US" sz="2160" dirty="0" smtClean="0">
                <a:latin typeface="Arial Rounded MT Bold" panose="020F0704030504030204" pitchFamily="34" charset="0"/>
              </a:rPr>
              <a:t>Tree Classifier</a:t>
            </a:r>
          </a:p>
          <a:p>
            <a:pPr marL="342900" indent="-342900">
              <a:buFont typeface="+mj-lt"/>
              <a:buAutoNum type="arabicPeriod"/>
            </a:pPr>
            <a:r>
              <a:rPr lang="en-IN" sz="2160" dirty="0" smtClean="0">
                <a:latin typeface="Arial Rounded MT Bold" panose="020F0704030504030204" pitchFamily="34" charset="0"/>
              </a:rPr>
              <a:t>Random Forest</a:t>
            </a:r>
            <a:endParaRPr lang="en-US" sz="2160" dirty="0">
              <a:latin typeface="Arial Rounded MT Bold" panose="020F0704030504030204" pitchFamily="34" charset="0"/>
            </a:endParaRPr>
          </a:p>
          <a:p>
            <a:endParaRPr lang="en-US" sz="2160" b="1" dirty="0">
              <a:latin typeface="Adobe Garamond Pro Bold" panose="02020702060506020403" pitchFamily="18" charset="0"/>
            </a:endParaRPr>
          </a:p>
        </p:txBody>
      </p:sp>
      <p:sp>
        <p:nvSpPr>
          <p:cNvPr id="13" name="Rectangle 12"/>
          <p:cNvSpPr/>
          <p:nvPr/>
        </p:nvSpPr>
        <p:spPr>
          <a:xfrm>
            <a:off x="10707370" y="3676165"/>
            <a:ext cx="1987550" cy="37493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160" dirty="0">
                <a:latin typeface="Arial Rounded MT Bold" panose="020F0704030504030204" pitchFamily="34" charset="0"/>
              </a:rPr>
              <a:t>Comparing the Performance of each model based on Accuracy</a:t>
            </a:r>
          </a:p>
        </p:txBody>
      </p:sp>
      <p:cxnSp>
        <p:nvCxnSpPr>
          <p:cNvPr id="14" name="Straight Arrow Connector 13"/>
          <p:cNvCxnSpPr>
            <a:endCxn id="8" idx="0"/>
          </p:cNvCxnSpPr>
          <p:nvPr/>
        </p:nvCxnSpPr>
        <p:spPr>
          <a:xfrm>
            <a:off x="7756496" y="1788006"/>
            <a:ext cx="0" cy="69081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001616" y="2700419"/>
            <a:ext cx="0" cy="99987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6798890" y="5223219"/>
            <a:ext cx="711639"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4190338" y="5228934"/>
            <a:ext cx="7116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9736897" y="5223566"/>
            <a:ext cx="970058"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2973787" y="2700419"/>
            <a:ext cx="3502549" cy="3977"/>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10512"/>
            <a:ext cx="8138160" cy="4806573"/>
          </a:xfrm>
          <a:prstGeom prst="rect">
            <a:avLst/>
          </a:prstGeom>
        </p:spPr>
      </p:pic>
      <p:pic>
        <p:nvPicPr>
          <p:cNvPr id="6" name="Picture 5"/>
          <p:cNvPicPr>
            <a:picLocks noChangeAspect="1"/>
          </p:cNvPicPr>
          <p:nvPr/>
        </p:nvPicPr>
        <p:blipFill>
          <a:blip r:embed="rId3"/>
          <a:stretch>
            <a:fillRect/>
          </a:stretch>
        </p:blipFill>
        <p:spPr>
          <a:xfrm>
            <a:off x="4765601" y="1810512"/>
            <a:ext cx="5318614" cy="4832435"/>
          </a:xfrm>
          <a:prstGeom prst="rect">
            <a:avLst/>
          </a:prstGeom>
        </p:spPr>
      </p:pic>
      <p:pic>
        <p:nvPicPr>
          <p:cNvPr id="8" name="Picture 7"/>
          <p:cNvPicPr>
            <a:picLocks noChangeAspect="1"/>
          </p:cNvPicPr>
          <p:nvPr/>
        </p:nvPicPr>
        <p:blipFill>
          <a:blip r:embed="rId4"/>
          <a:stretch>
            <a:fillRect/>
          </a:stretch>
        </p:blipFill>
        <p:spPr>
          <a:xfrm>
            <a:off x="9645001" y="1810512"/>
            <a:ext cx="4969634" cy="5142081"/>
          </a:xfrm>
          <a:prstGeom prst="rect">
            <a:avLst/>
          </a:prstGeom>
        </p:spPr>
      </p:pic>
      <p:sp>
        <p:nvSpPr>
          <p:cNvPr id="2" name="Rectangle 1"/>
          <p:cNvSpPr/>
          <p:nvPr/>
        </p:nvSpPr>
        <p:spPr>
          <a:xfrm>
            <a:off x="4965406" y="296716"/>
            <a:ext cx="4626395" cy="707886"/>
          </a:xfrm>
          <a:prstGeom prst="rect">
            <a:avLst/>
          </a:prstGeom>
        </p:spPr>
        <p:txBody>
          <a:bodyPr wrap="none">
            <a:spAutoFit/>
          </a:bodyPr>
          <a:lstStyle/>
          <a:p>
            <a:pPr algn="ctr"/>
            <a:r>
              <a:rPr lang="en-IN" altLang="en-US" sz="4000" b="1" dirty="0" smtClean="0">
                <a:solidFill>
                  <a:srgbClr val="396AF1"/>
                </a:solidFill>
                <a:latin typeface="Arial Rounded MT Bold" panose="020F0704030504030204" pitchFamily="34" charset="0"/>
                <a:ea typeface="Barlow" pitchFamily="34" charset="-122"/>
                <a:cs typeface="Arial Rounded MT Bold" panose="020F0704030504030204" charset="0"/>
              </a:rPr>
              <a:t>Data Visualization</a:t>
            </a:r>
            <a:endParaRPr lang="en-US" sz="40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5660390" y="155575"/>
            <a:ext cx="3865880" cy="694690"/>
          </a:xfrm>
          <a:prstGeom prst="rect">
            <a:avLst/>
          </a:prstGeom>
          <a:noFill/>
        </p:spPr>
        <p:txBody>
          <a:bodyPr wrap="none" rtlCol="0" anchor="t"/>
          <a:lstStyle/>
          <a:p>
            <a:pPr marL="0" indent="0">
              <a:lnSpc>
                <a:spcPts val="5470"/>
              </a:lnSpc>
              <a:buNone/>
            </a:pPr>
            <a:endParaRPr lang="en-IN" altLang="en-US" sz="2800" b="1" dirty="0">
              <a:solidFill>
                <a:srgbClr val="396AF1"/>
              </a:solidFill>
              <a:latin typeface="Arial Rounded MT Bold" panose="020F0704030504030204" charset="0"/>
              <a:ea typeface="Barlow" pitchFamily="34" charset="-122"/>
              <a:cs typeface="Arial Rounded MT Bold" panose="020F0704030504030204" charset="0"/>
            </a:endParaRPr>
          </a:p>
        </p:txBody>
      </p:sp>
      <p:sp>
        <p:nvSpPr>
          <p:cNvPr id="6" name="Text 2"/>
          <p:cNvSpPr/>
          <p:nvPr/>
        </p:nvSpPr>
        <p:spPr>
          <a:xfrm>
            <a:off x="1760220" y="5661898"/>
            <a:ext cx="11109960" cy="710803"/>
          </a:xfrm>
          <a:prstGeom prst="rect">
            <a:avLst/>
          </a:prstGeom>
          <a:noFill/>
        </p:spPr>
        <p:txBody>
          <a:bodyPr wrap="square" rtlCol="0" anchor="t"/>
          <a:lstStyle/>
          <a:p>
            <a:pPr marL="0" indent="0">
              <a:lnSpc>
                <a:spcPts val="2800"/>
              </a:lnSpc>
              <a:buNone/>
            </a:pPr>
            <a:endParaRPr lang="en-US" sz="1750" dirty="0"/>
          </a:p>
        </p:txBody>
      </p:sp>
      <p:pic>
        <p:nvPicPr>
          <p:cNvPr id="8" name="Picture 7"/>
          <p:cNvPicPr>
            <a:picLocks noChangeAspect="1"/>
          </p:cNvPicPr>
          <p:nvPr/>
        </p:nvPicPr>
        <p:blipFill>
          <a:blip r:embed="rId4"/>
          <a:stretch>
            <a:fillRect/>
          </a:stretch>
        </p:blipFill>
        <p:spPr>
          <a:xfrm>
            <a:off x="1428750" y="252248"/>
            <a:ext cx="11525250" cy="7725103"/>
          </a:xfrm>
          <a:prstGeom prst="rect">
            <a:avLst/>
          </a:prstGeom>
        </p:spPr>
      </p:pic>
      <p:sp>
        <p:nvSpPr>
          <p:cNvPr id="9" name="Text 1"/>
          <p:cNvSpPr/>
          <p:nvPr/>
        </p:nvSpPr>
        <p:spPr>
          <a:xfrm>
            <a:off x="1428750" y="730250"/>
            <a:ext cx="3865880" cy="694690"/>
          </a:xfrm>
          <a:prstGeom prst="rect">
            <a:avLst/>
          </a:prstGeom>
          <a:noFill/>
        </p:spPr>
        <p:txBody>
          <a:bodyPr wrap="none" rtlCol="0" anchor="t"/>
          <a:lstStyle/>
          <a:p>
            <a:pPr marL="0" indent="0">
              <a:lnSpc>
                <a:spcPts val="5470"/>
              </a:lnSpc>
              <a:buNone/>
            </a:pPr>
            <a:r>
              <a:rPr lang="en-IN" altLang="en-US" sz="1400" b="1" dirty="0" smtClean="0">
                <a:solidFill>
                  <a:srgbClr val="396AF1"/>
                </a:solidFill>
                <a:latin typeface="Arial Rounded MT Bold" panose="020F0704030504030204" charset="0"/>
                <a:ea typeface="Barlow" pitchFamily="34" charset="-122"/>
                <a:cs typeface="Arial Rounded MT Bold" panose="020F0704030504030204" charset="0"/>
              </a:rPr>
              <a:t> </a:t>
            </a:r>
            <a:endParaRPr lang="en-IN" altLang="en-US" sz="1400" b="1" dirty="0">
              <a:solidFill>
                <a:srgbClr val="396AF1"/>
              </a:solidFill>
              <a:latin typeface="Arial Rounded MT Bold" panose="020F0704030504030204" charset="0"/>
              <a:ea typeface="Barlow" pitchFamily="34" charset="-122"/>
              <a:cs typeface="Arial Rounded MT Bold" panose="020F07040305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855" y="1660854"/>
            <a:ext cx="7394028" cy="5869995"/>
          </a:xfrm>
          <a:prstGeom prst="rect">
            <a:avLst/>
          </a:prstGeom>
        </p:spPr>
      </p:pic>
      <p:pic>
        <p:nvPicPr>
          <p:cNvPr id="3" name="Picture 2"/>
          <p:cNvPicPr>
            <a:picLocks noChangeAspect="1"/>
          </p:cNvPicPr>
          <p:nvPr/>
        </p:nvPicPr>
        <p:blipFill>
          <a:blip r:embed="rId3"/>
          <a:stretch>
            <a:fillRect/>
          </a:stretch>
        </p:blipFill>
        <p:spPr>
          <a:xfrm>
            <a:off x="8008883" y="1466193"/>
            <a:ext cx="6018152" cy="6064656"/>
          </a:xfrm>
          <a:prstGeom prst="rect">
            <a:avLst/>
          </a:prstGeom>
        </p:spPr>
      </p:pic>
    </p:spTree>
    <p:extLst>
      <p:ext uri="{BB962C8B-B14F-4D97-AF65-F5344CB8AC3E}">
        <p14:creationId xmlns:p14="http://schemas.microsoft.com/office/powerpoint/2010/main" val="78718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010792" y="583324"/>
            <a:ext cx="9698161" cy="7062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13955"/>
            <a:ext cx="14630400" cy="8229600"/>
          </a:xfrm>
          <a:prstGeom prst="rect">
            <a:avLst/>
          </a:prstGeom>
          <a:solidFill>
            <a:srgbClr val="EEEFF5"/>
          </a:solidFill>
        </p:spPr>
      </p:sp>
      <p:sp>
        <p:nvSpPr>
          <p:cNvPr id="4" name="Text 1"/>
          <p:cNvSpPr/>
          <p:nvPr/>
        </p:nvSpPr>
        <p:spPr>
          <a:xfrm>
            <a:off x="1618330" y="919808"/>
            <a:ext cx="9022080" cy="694373"/>
          </a:xfrm>
          <a:prstGeom prst="rect">
            <a:avLst/>
          </a:prstGeom>
          <a:noFill/>
        </p:spPr>
        <p:txBody>
          <a:bodyPr wrap="none" rtlCol="0" anchor="t"/>
          <a:lstStyle/>
          <a:p>
            <a:pPr>
              <a:lnSpc>
                <a:spcPts val="5470"/>
              </a:lnSpc>
            </a:pPr>
            <a:r>
              <a:rPr lang="en-US" sz="4375" b="1" dirty="0">
                <a:solidFill>
                  <a:srgbClr val="396AF1"/>
                </a:solidFill>
                <a:latin typeface="Arial Rounded MT Bold" panose="020F0704030504030204" pitchFamily="34" charset="0"/>
                <a:ea typeface="Barlow" pitchFamily="34" charset="-122"/>
                <a:cs typeface="Barlow" pitchFamily="34" charset="-120"/>
              </a:rPr>
              <a:t>Logistic Regression</a:t>
            </a:r>
            <a:endParaRPr lang="en-US" sz="4375" dirty="0">
              <a:latin typeface="Arial Rounded MT Bold" panose="020F0704030504030204" pitchFamily="34" charset="0"/>
            </a:endParaRPr>
          </a:p>
        </p:txBody>
      </p:sp>
      <p:sp>
        <p:nvSpPr>
          <p:cNvPr id="5" name="Text 2"/>
          <p:cNvSpPr/>
          <p:nvPr/>
        </p:nvSpPr>
        <p:spPr>
          <a:xfrm>
            <a:off x="1760220" y="2207171"/>
            <a:ext cx="11109960" cy="5659821"/>
          </a:xfrm>
          <a:prstGeom prst="rect">
            <a:avLst/>
          </a:prstGeom>
          <a:noFill/>
        </p:spPr>
        <p:txBody>
          <a:bodyPr wrap="square" rtlCol="0" anchor="t"/>
          <a:lstStyle/>
          <a:p>
            <a:pPr>
              <a:lnSpc>
                <a:spcPct val="150000"/>
              </a:lnSpc>
            </a:pPr>
            <a:r>
              <a:rPr lang="en-US" sz="3000" dirty="0">
                <a:latin typeface="Arial Rounded MT Bold" panose="020F0704030504030204" pitchFamily="34" charset="0"/>
              </a:rPr>
              <a:t>Logistic regression is a classification model in machine learning, extensively used in clinical analysis. It uses probabilistic estimations which helps in understanding the relationship between the dependent variable and one or more independent variables.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416</Words>
  <Application>Microsoft Office PowerPoint</Application>
  <PresentationFormat>Custom</PresentationFormat>
  <Paragraphs>57</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Adobe Garamond Pro Bold</vt:lpstr>
      <vt:lpstr>Arial</vt:lpstr>
      <vt:lpstr>Arial Rounded MT Bold</vt:lpstr>
      <vt:lpstr>Barlow</vt:lpstr>
      <vt:lpstr>Calibri</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20</cp:revision>
  <dcterms:created xsi:type="dcterms:W3CDTF">2023-11-27T10:05:00Z</dcterms:created>
  <dcterms:modified xsi:type="dcterms:W3CDTF">2023-12-08T04:30:45Z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8E631244B5B24FD6AE762041C6216BC3_12</vt:lpwstr>
  </property>
  <property fmtid="{D5CDD505-2E9C-101B-9397-08002B2CF9AE}" pid="3" name="KSOProductBuildVer">
    <vt:lpwstr>1033-12.2.0.13306</vt:lpwstr>
  </property>
</Properties>
</file>