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61" r:id="rId5"/>
    <p:sldId id="258" r:id="rId6"/>
    <p:sldId id="259" r:id="rId7"/>
    <p:sldId id="264" r:id="rId8"/>
    <p:sldId id="262" r:id="rId9"/>
    <p:sldId id="267" r:id="rId10"/>
    <p:sldId id="265" r:id="rId11"/>
    <p:sldId id="266" r:id="rId12"/>
    <p:sldId id="270" r:id="rId13"/>
    <p:sldId id="271" r:id="rId14"/>
    <p:sldId id="268" r:id="rId15"/>
    <p:sldId id="272" r:id="rId16"/>
    <p:sldId id="273" r:id="rId17"/>
    <p:sldId id="274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Title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087A-F0F3-4713-B0B1-173986712C17}" type="datetimeFigureOut">
              <a:rPr lang="en-US" smtClean="0"/>
              <a:pPr/>
              <a:t>4/5/2016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857E0E7-B1C1-46EF-98F1-44872C3BE76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087A-F0F3-4713-B0B1-173986712C17}" type="datetimeFigureOut">
              <a:rPr lang="en-US" smtClean="0"/>
              <a:pPr/>
              <a:t>4/5/2016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7E0E7-B1C1-46EF-98F1-44872C3BE7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087A-F0F3-4713-B0B1-173986712C17}" type="datetimeFigureOut">
              <a:rPr lang="en-US" smtClean="0"/>
              <a:pPr/>
              <a:t>4/5/2016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7E0E7-B1C1-46EF-98F1-44872C3BE7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B9B087A-F0F3-4713-B0B1-173986712C17}" type="datetimeFigureOut">
              <a:rPr lang="en-US" smtClean="0"/>
              <a:pPr/>
              <a:t>4/5/2016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5857E0E7-B1C1-46EF-98F1-44872C3BE76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087A-F0F3-4713-B0B1-173986712C17}" type="datetimeFigureOut">
              <a:rPr lang="en-US" smtClean="0"/>
              <a:pPr/>
              <a:t>4/5/2016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7E0E7-B1C1-46EF-98F1-44872C3BE76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087A-F0F3-4713-B0B1-173986712C17}" type="datetimeFigureOut">
              <a:rPr lang="en-US" smtClean="0"/>
              <a:pPr/>
              <a:t>4/5/2016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7E0E7-B1C1-46EF-98F1-44872C3BE76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7E0E7-B1C1-46EF-98F1-44872C3BE76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087A-F0F3-4713-B0B1-173986712C17}" type="datetimeFigureOut">
              <a:rPr lang="en-US" smtClean="0"/>
              <a:pPr/>
              <a:t>4/5/2016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4" name="Content Placeholder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087A-F0F3-4713-B0B1-173986712C17}" type="datetimeFigureOut">
              <a:rPr lang="en-US" smtClean="0"/>
              <a:pPr/>
              <a:t>4/5/2016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7E0E7-B1C1-46EF-98F1-44872C3BE76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087A-F0F3-4713-B0B1-173986712C17}" type="datetimeFigureOut">
              <a:rPr lang="en-US" smtClean="0"/>
              <a:pPr/>
              <a:t>4/5/2016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7E0E7-B1C1-46EF-98F1-44872C3BE7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B9B087A-F0F3-4713-B0B1-173986712C17}" type="datetimeFigureOut">
              <a:rPr lang="en-US" smtClean="0"/>
              <a:pPr/>
              <a:t>4/5/2016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857E0E7-B1C1-46EF-98F1-44872C3BE76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087A-F0F3-4713-B0B1-173986712C17}" type="datetimeFigureOut">
              <a:rPr lang="en-US" smtClean="0"/>
              <a:pPr/>
              <a:t>4/5/2016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857E0E7-B1C1-46EF-98F1-44872C3BE76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7B9B087A-F0F3-4713-B0B1-173986712C17}" type="datetimeFigureOut">
              <a:rPr lang="en-US" smtClean="0"/>
              <a:pPr/>
              <a:t>4/5/2016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5857E0E7-B1C1-46EF-98F1-44872C3BE76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Users\Dell\Desktop\Can%20Marijuana%20Help%20AIDS%20Patients_%20_%20Marijuana(ipad).mp4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6.jpeg"/><Relationship Id="rId7" Type="http://schemas.openxmlformats.org/officeDocument/2006/relationships/image" Target="../media/image10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Medical_cannabi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Users\Dell\Desktop\How%20to%20make%20CBD%20THC%20Cannabis%20oil%20to%20treat%20Cancer%20at%20home.mp4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Users\Dell\Desktop\Proof%20Marijuana%20CURES%20Cancer(ipad)(ipad).mp4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Users\Dell\Desktop\Cannabis%20Oil%20Cures%20Lung%20&amp;%20Brain%20Cancer_%20The%20Stan%20Rutner%20Story%20(MORE%20at%20cureyourowncancer.org)(ipad).mp4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Users\Dell\Desktop\Cannabis%20Oil%20Cures%20Cancer_%20Boy(3)%20Who%20Had%202%20Days%20To%20Live!(ipad).mp4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400" y="3429000"/>
            <a:ext cx="4191000" cy="3048000"/>
          </a:xfrm>
        </p:spPr>
        <p:txBody>
          <a:bodyPr/>
          <a:lstStyle/>
          <a:p>
            <a:r>
              <a:rPr lang="en-US" sz="4000" dirty="0" smtClean="0"/>
              <a:t>Team:-</a:t>
            </a:r>
          </a:p>
          <a:p>
            <a:r>
              <a:rPr lang="en-US" dirty="0" smtClean="0"/>
              <a:t>   </a:t>
            </a:r>
            <a:r>
              <a:rPr lang="en-US" sz="2400" dirty="0" smtClean="0"/>
              <a:t>Harshal Daglia(Y13uc109)</a:t>
            </a:r>
          </a:p>
          <a:p>
            <a:r>
              <a:rPr lang="en-US" sz="2400" dirty="0" smtClean="0"/>
              <a:t> Pawan Kumar(Y13uc192)</a:t>
            </a:r>
          </a:p>
          <a:p>
            <a:r>
              <a:rPr lang="en-US" sz="2400" dirty="0" smtClean="0"/>
              <a:t>   Intel Kancharla(Y13uc130)</a:t>
            </a:r>
          </a:p>
          <a:p>
            <a:r>
              <a:rPr lang="en-US" sz="2400" dirty="0" smtClean="0"/>
              <a:t>   Amit Rankawat(Y13uc023)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685800"/>
            <a:ext cx="7772400" cy="1543050"/>
          </a:xfrm>
        </p:spPr>
        <p:txBody>
          <a:bodyPr>
            <a:noAutofit/>
          </a:bodyPr>
          <a:lstStyle/>
          <a:p>
            <a:r>
              <a:rPr lang="en-US" dirty="0" smtClean="0"/>
              <a:t>Reading Project</a:t>
            </a:r>
            <a:r>
              <a:rPr lang="en-US" sz="6600" dirty="0" smtClean="0"/>
              <a:t/>
            </a:r>
            <a:br>
              <a:rPr lang="en-US" sz="6600" dirty="0" smtClean="0"/>
            </a:br>
            <a:r>
              <a:rPr lang="en-US" sz="6600" dirty="0" smtClean="0"/>
              <a:t> Medical Cannabis</a:t>
            </a:r>
            <a:endParaRPr lang="en-US" sz="6600" dirty="0"/>
          </a:p>
        </p:txBody>
      </p:sp>
      <p:sp>
        <p:nvSpPr>
          <p:cNvPr id="4" name="TextBox 3"/>
          <p:cNvSpPr txBox="1"/>
          <p:nvPr/>
        </p:nvSpPr>
        <p:spPr>
          <a:xfrm>
            <a:off x="914400" y="4267200"/>
            <a:ext cx="3581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Course:- Bio Medical Engineering</a:t>
            </a:r>
          </a:p>
          <a:p>
            <a:endParaRPr lang="en-US" sz="2400" dirty="0"/>
          </a:p>
          <a:p>
            <a:r>
              <a:rPr lang="en-US" sz="2400" dirty="0" smtClean="0"/>
              <a:t>Instructor:- Amit Neogi</a:t>
            </a:r>
            <a:endParaRPr lang="en-US" sz="2400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334000"/>
          </a:xfrm>
        </p:spPr>
        <p:txBody>
          <a:bodyPr>
            <a:noAutofit/>
          </a:bodyPr>
          <a:lstStyle/>
          <a:p>
            <a:r>
              <a:rPr lang="en-US" sz="1800" dirty="0" smtClean="0"/>
              <a:t>Around 35 million people worldwide are infected with the HIV virus, and since the 1980s, AIDS has caused approximately 36 </a:t>
            </a:r>
            <a:r>
              <a:rPr lang="en-US" sz="1800" dirty="0" smtClean="0"/>
              <a:t>million painful </a:t>
            </a:r>
            <a:r>
              <a:rPr lang="en-US" sz="1800" dirty="0" smtClean="0"/>
              <a:t>deaths. Cannabis has been shown to be extremely effective at treating several important symptoms of </a:t>
            </a:r>
            <a:r>
              <a:rPr lang="en-US" sz="1800" dirty="0" smtClean="0"/>
              <a:t>HIV/AIDS.</a:t>
            </a:r>
          </a:p>
          <a:p>
            <a:r>
              <a:rPr lang="en-US" sz="2400" b="1" dirty="0" smtClean="0"/>
              <a:t>Appetite </a:t>
            </a:r>
            <a:r>
              <a:rPr lang="en-US" sz="2400" b="1" dirty="0" smtClean="0"/>
              <a:t>stimulant </a:t>
            </a:r>
            <a:r>
              <a:rPr lang="en-US" sz="1800" b="1" dirty="0" smtClean="0"/>
              <a:t>- </a:t>
            </a:r>
            <a:r>
              <a:rPr lang="en-US" sz="1800" dirty="0" smtClean="0"/>
              <a:t>A 2005 survey conducted on 523 HIV-positive patients found that 97% reported that they experienced improvements in </a:t>
            </a:r>
            <a:r>
              <a:rPr lang="en-US" sz="1800" dirty="0" smtClean="0"/>
              <a:t>appetite.</a:t>
            </a:r>
          </a:p>
          <a:p>
            <a:r>
              <a:rPr lang="en-US" sz="2400" b="1" dirty="0" smtClean="0"/>
              <a:t>Anti-nausea</a:t>
            </a:r>
            <a:r>
              <a:rPr lang="en-US" sz="1800" b="1" dirty="0" smtClean="0"/>
              <a:t> - </a:t>
            </a:r>
            <a:r>
              <a:rPr lang="en-US" sz="1800" dirty="0" smtClean="0"/>
              <a:t>THC </a:t>
            </a:r>
            <a:r>
              <a:rPr lang="en-US" sz="1800" dirty="0" smtClean="0"/>
              <a:t>is </a:t>
            </a:r>
            <a:r>
              <a:rPr lang="en-US" sz="1800" dirty="0" smtClean="0"/>
              <a:t>approved by the US Food &amp; Drug Administration for the treatment of nausea and appetite loss associated with cancer and </a:t>
            </a:r>
            <a:r>
              <a:rPr lang="en-US" sz="1800" dirty="0" smtClean="0"/>
              <a:t>HIV.</a:t>
            </a:r>
          </a:p>
          <a:p>
            <a:r>
              <a:rPr lang="en-US" sz="2400" b="1" dirty="0" smtClean="0"/>
              <a:t>Mood-improving/antidepressant</a:t>
            </a:r>
            <a:r>
              <a:rPr lang="en-US" sz="1800" b="1" dirty="0" smtClean="0"/>
              <a:t>.</a:t>
            </a:r>
          </a:p>
          <a:p>
            <a:r>
              <a:rPr lang="en-US" sz="2400" b="1" dirty="0" smtClean="0"/>
              <a:t>Reduces peripheral </a:t>
            </a:r>
            <a:r>
              <a:rPr lang="en-US" sz="2400" b="1" dirty="0" smtClean="0"/>
              <a:t>neuropathy </a:t>
            </a:r>
            <a:r>
              <a:rPr lang="en-US" sz="1800" b="1" dirty="0" smtClean="0"/>
              <a:t>- </a:t>
            </a:r>
            <a:r>
              <a:rPr lang="en-US" sz="1800" dirty="0" smtClean="0"/>
              <a:t>HIV/AIDS is peripheral neuropathy, in which one or more nerves of the peripheral nervous system </a:t>
            </a:r>
            <a:r>
              <a:rPr lang="en-US" sz="1800" dirty="0" smtClean="0"/>
              <a:t>become </a:t>
            </a:r>
            <a:r>
              <a:rPr lang="en-US" sz="1800" dirty="0" smtClean="0"/>
              <a:t>damaged and lead to pain, twitching, paresthesia, muscle loss and impaired </a:t>
            </a:r>
            <a:r>
              <a:rPr lang="en-US" sz="1800" dirty="0" smtClean="0"/>
              <a:t>coordination.</a:t>
            </a:r>
          </a:p>
          <a:p>
            <a:r>
              <a:rPr lang="en-US" sz="1800" dirty="0" smtClean="0"/>
              <a:t>Many more….</a:t>
            </a:r>
          </a:p>
          <a:p>
            <a:r>
              <a:rPr lang="en-US" sz="1800" dirty="0" smtClean="0"/>
              <a:t>A study published in 2013 by a Harvard University team found that CB2 activation may also prevent HIV from damaging the </a:t>
            </a:r>
            <a:r>
              <a:rPr lang="en-US" sz="1800" dirty="0" smtClean="0"/>
              <a:t>brain.</a:t>
            </a:r>
            <a:endParaRPr lang="en-US" sz="1800" b="1" dirty="0" smtClean="0"/>
          </a:p>
          <a:p>
            <a:endParaRPr lang="en-US" sz="1800" dirty="0" smtClean="0"/>
          </a:p>
          <a:p>
            <a:endParaRPr lang="en-US" sz="1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685800"/>
          </a:xfrm>
        </p:spPr>
        <p:txBody>
          <a:bodyPr>
            <a:normAutofit/>
          </a:bodyPr>
          <a:lstStyle/>
          <a:p>
            <a:r>
              <a:rPr sz="3200" b="1" smtClean="0"/>
              <a:t>Providing Relief in </a:t>
            </a:r>
            <a:r>
              <a:rPr sz="3200" b="1" smtClean="0"/>
              <a:t>Wasting Syndrome[AIDS]</a:t>
            </a:r>
            <a:endParaRPr lang="en-US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an Marijuana Help AIDS Patients_ _ Marijuana(ipad).mp4">
            <a:hlinkClick r:id="" action="ppaction://media"/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304800" y="381000"/>
            <a:ext cx="8534400" cy="6172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dirty="0" smtClean="0"/>
              <a:t>A new study </a:t>
            </a:r>
            <a:r>
              <a:rPr lang="en-US" sz="2000" dirty="0" smtClean="0"/>
              <a:t>published </a:t>
            </a:r>
            <a:r>
              <a:rPr lang="en-US" sz="2000" dirty="0" smtClean="0"/>
              <a:t>from Skaggs School of Pharmacy and Pharmaceutical Sciences at the University of Colorado looked at the effects of inhaled and ingested cannabis </a:t>
            </a:r>
            <a:r>
              <a:rPr lang="en-US" sz="2000" dirty="0" smtClean="0"/>
              <a:t>in </a:t>
            </a:r>
            <a:r>
              <a:rPr lang="en-US" sz="2000" dirty="0" smtClean="0"/>
              <a:t>migraine </a:t>
            </a:r>
            <a:r>
              <a:rPr lang="en-US" sz="2000" dirty="0" smtClean="0"/>
              <a:t>sufferers.</a:t>
            </a:r>
          </a:p>
          <a:p>
            <a:r>
              <a:rPr lang="en-US" sz="2000" dirty="0" smtClean="0"/>
              <a:t>Researchers reviewed reports from 121 adult participants and collected the following data: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/>
              <a:t>The average number of migraine headaches decreased from 10.4 per month to 4.6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/>
              <a:t>Almost 40% of subjects reported positive effects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/>
              <a:t>19.8% of subjects claimed medical marijuana helped to prevent migraines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/>
              <a:t>11.6% of subjects reported that cannabis stopped migraine headaches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/>
              <a:t>About 85% of subjects reported having fewer migraines per month with cannabis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/>
              <a:t>About 12% saw no change in migraine frequency with cannabis</a:t>
            </a:r>
          </a:p>
          <a:p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smtClean="0"/>
              <a:t>Medical Cannabis in Migranes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15000"/>
          </a:xfrm>
        </p:spPr>
        <p:txBody>
          <a:bodyPr/>
          <a:lstStyle/>
          <a:p>
            <a:pPr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04800" y="2895600"/>
            <a:ext cx="8534400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cap="none" spc="0" dirty="0" smtClean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</a:rPr>
              <a:t>Medical Cannabis cure many more diseases</a:t>
            </a:r>
          </a:p>
          <a:p>
            <a:pPr algn="ctr"/>
            <a:r>
              <a:rPr lang="en-US" sz="3600" b="1" cap="none" spc="0" dirty="0" smtClean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</a:rPr>
              <a:t> or provide relief </a:t>
            </a:r>
            <a:endParaRPr lang="en-US" sz="3600" b="1" cap="none" spc="0" dirty="0">
              <a:ln w="24500" cmpd="dbl">
                <a:solidFill>
                  <a:schemeClr val="accent2">
                    <a:shade val="85000"/>
                    <a:satMod val="155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2">
                      <a:tint val="10000"/>
                      <a:satMod val="155000"/>
                    </a:schemeClr>
                  </a:gs>
                  <a:gs pos="60000">
                    <a:schemeClr val="accent2">
                      <a:tint val="30000"/>
                      <a:satMod val="155000"/>
                    </a:schemeClr>
                  </a:gs>
                  <a:gs pos="100000">
                    <a:schemeClr val="accent2">
                      <a:tint val="73000"/>
                      <a:satMod val="155000"/>
                    </a:schemeClr>
                  </a:gs>
                </a:gsLst>
                <a:lin ang="5400000"/>
              </a:gradFill>
              <a:effectLst>
                <a:outerShdw blurRad="38100" dist="38100" dir="7020000" algn="tl">
                  <a:srgbClr val="000000">
                    <a:alpha val="35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3340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Smoking </a:t>
            </a:r>
            <a:r>
              <a:rPr lang="en-US" sz="2000" dirty="0" smtClean="0"/>
              <a:t>Marijuana is a poor way to deliver medicine. Additionally </a:t>
            </a:r>
            <a:r>
              <a:rPr lang="en-US" sz="2000" dirty="0" smtClean="0"/>
              <a:t>the harmful chemicals and carcinogens that are byproducts of smoking create entirely new health problems.</a:t>
            </a:r>
            <a:br>
              <a:rPr lang="en-US" sz="2000" dirty="0" smtClean="0"/>
            </a:br>
            <a:r>
              <a:rPr lang="en-US" sz="2000" dirty="0" smtClean="0"/>
              <a:t>According </a:t>
            </a:r>
            <a:r>
              <a:rPr lang="en-US" sz="2000" dirty="0" smtClean="0"/>
              <a:t>to the National Institutes of Health (NIH), </a:t>
            </a:r>
            <a:r>
              <a:rPr lang="en-US" sz="2000" dirty="0" smtClean="0"/>
              <a:t>Smoking </a:t>
            </a:r>
            <a:r>
              <a:rPr lang="en-US" sz="2000" dirty="0" smtClean="0"/>
              <a:t>one marijuana cigarette deposits about four times as much tar into the lungs as a filtered Tobacco cigarette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As such there is no such Side Effects of using Cannabinoid but a person may have side </a:t>
            </a:r>
            <a:r>
              <a:rPr lang="en-US" sz="2000" dirty="0" smtClean="0"/>
              <a:t>effects like dizziness, drowsiness, feeling faint or lightheaded, fatigue, headache, dry mouth, fast </a:t>
            </a:r>
            <a:r>
              <a:rPr lang="en-US" sz="2000" dirty="0" smtClean="0"/>
              <a:t>heartbeat.</a:t>
            </a:r>
          </a:p>
          <a:p>
            <a:r>
              <a:rPr lang="en-US" sz="2000" dirty="0" smtClean="0"/>
              <a:t>Do not drink alcohol while using cannabis. Alcohol will increase dizziness, drowsiness, and impaired </a:t>
            </a:r>
            <a:r>
              <a:rPr lang="en-US" sz="2000" dirty="0" smtClean="0"/>
              <a:t>judgment.</a:t>
            </a:r>
          </a:p>
          <a:p>
            <a:r>
              <a:rPr lang="en-US" sz="2000" dirty="0" smtClean="0"/>
              <a:t>Strict Diet(alkaline rich </a:t>
            </a:r>
            <a:r>
              <a:rPr lang="en-US" sz="2000" dirty="0" smtClean="0"/>
              <a:t>diet) should be followed while using cannabis oil.</a:t>
            </a:r>
          </a:p>
          <a:p>
            <a:r>
              <a:rPr lang="en-US" sz="2000" dirty="0" smtClean="0"/>
              <a:t>Doses of the Cannabis oil should be as prescribed or  taken in a very small amount  visit </a:t>
            </a:r>
            <a:r>
              <a:rPr lang="en-US" sz="2000" dirty="0" smtClean="0"/>
              <a:t>(http://</a:t>
            </a:r>
            <a:r>
              <a:rPr lang="en-US" sz="2000" dirty="0" smtClean="0"/>
              <a:t>www.cureyourowncancer.org/dosage.html) Cannabis </a:t>
            </a:r>
            <a:r>
              <a:rPr lang="en-US" sz="2000" dirty="0" smtClean="0"/>
              <a:t>is a Schedule 1 drug under the Controlled Substances </a:t>
            </a:r>
            <a:r>
              <a:rPr lang="en-US" sz="2000" dirty="0" smtClean="0"/>
              <a:t>Act.</a:t>
            </a:r>
          </a:p>
          <a:p>
            <a:endParaRPr lang="en-US" sz="20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762000"/>
          </a:xfrm>
        </p:spPr>
        <p:txBody>
          <a:bodyPr>
            <a:normAutofit/>
          </a:bodyPr>
          <a:lstStyle/>
          <a:p>
            <a:pPr algn="ctr"/>
            <a:r>
              <a:rPr sz="3600" smtClean="0"/>
              <a:t>Points to remember befor using Cannabis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Legality_of_cannabis_by_country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219200"/>
            <a:ext cx="9144000" cy="5638800"/>
          </a:xfrm>
        </p:spPr>
      </p:pic>
      <p:sp>
        <p:nvSpPr>
          <p:cNvPr id="7" name="Rectangle 6"/>
          <p:cNvSpPr/>
          <p:nvPr/>
        </p:nvSpPr>
        <p:spPr>
          <a:xfrm>
            <a:off x="457200" y="304800"/>
            <a:ext cx="8077200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Legality of Cannabis by Country</a:t>
            </a:r>
            <a:endParaRPr lang="en-US" sz="40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Content Placeholder 11" descr="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57600" y="2209800"/>
            <a:ext cx="1600200" cy="1524000"/>
          </a:xfrm>
        </p:spPr>
      </p:pic>
      <p:pic>
        <p:nvPicPr>
          <p:cNvPr id="13" name="Picture 12" descr="cann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7800" y="0"/>
            <a:ext cx="3886200" cy="3733800"/>
          </a:xfrm>
          <a:prstGeom prst="rect">
            <a:avLst/>
          </a:prstGeom>
        </p:spPr>
      </p:pic>
      <p:pic>
        <p:nvPicPr>
          <p:cNvPr id="14" name="Picture 13" descr="54162-joe-rogan-marijuana-quotes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733801"/>
            <a:ext cx="4495800" cy="3124200"/>
          </a:xfrm>
          <a:prstGeom prst="rect">
            <a:avLst/>
          </a:prstGeom>
        </p:spPr>
      </p:pic>
      <p:pic>
        <p:nvPicPr>
          <p:cNvPr id="15" name="Picture 14" descr="bobcrouse.arraign4295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2908300" cy="2177071"/>
          </a:xfrm>
          <a:prstGeom prst="rect">
            <a:avLst/>
          </a:prstGeom>
        </p:spPr>
      </p:pic>
      <p:pic>
        <p:nvPicPr>
          <p:cNvPr id="16" name="Picture 15" descr="images8KNJYV7L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95600" y="0"/>
            <a:ext cx="2362200" cy="2209800"/>
          </a:xfrm>
          <a:prstGeom prst="rect">
            <a:avLst/>
          </a:prstGeom>
        </p:spPr>
      </p:pic>
      <p:pic>
        <p:nvPicPr>
          <p:cNvPr id="17" name="Picture 16" descr="images5BA656D6.jp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2209800"/>
            <a:ext cx="3657600" cy="1543050"/>
          </a:xfrm>
          <a:prstGeom prst="rect">
            <a:avLst/>
          </a:prstGeom>
        </p:spPr>
      </p:pic>
      <p:pic>
        <p:nvPicPr>
          <p:cNvPr id="19" name="Picture 18" descr="legalization-protest.jp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95800" y="3733800"/>
            <a:ext cx="4648200" cy="3124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057400" y="2590800"/>
            <a:ext cx="5162183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en-US" sz="5400" b="1" dirty="0" smtClean="0">
                <a:ln w="50800"/>
                <a:solidFill>
                  <a:schemeClr val="bg1">
                    <a:shade val="50000"/>
                  </a:schemeClr>
                </a:solidFill>
                <a:latin typeface="Berlin Sans FB Demi" pitchFamily="34" charset="0"/>
              </a:rPr>
              <a:t>THANK  U </a:t>
            </a:r>
          </a:p>
          <a:p>
            <a:pPr algn="ctr"/>
            <a:r>
              <a:rPr lang="en-US" sz="5400" b="1" dirty="0" smtClean="0">
                <a:ln w="50800"/>
                <a:solidFill>
                  <a:schemeClr val="bg1">
                    <a:shade val="50000"/>
                  </a:schemeClr>
                </a:solidFill>
                <a:latin typeface="Berlin Sans FB Demi" pitchFamily="34" charset="0"/>
              </a:rPr>
              <a:t>STAY HEALTHY</a:t>
            </a:r>
            <a:endParaRPr lang="en-US" sz="5400" b="1" dirty="0">
              <a:ln w="50800"/>
              <a:solidFill>
                <a:schemeClr val="bg1">
                  <a:shade val="50000"/>
                </a:schemeClr>
              </a:solidFill>
              <a:latin typeface="Berlin Sans FB Dem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876800"/>
          </a:xfrm>
        </p:spPr>
        <p:txBody>
          <a:bodyPr>
            <a:normAutofit fontScale="92500"/>
          </a:bodyPr>
          <a:lstStyle/>
          <a:p>
            <a:r>
              <a:rPr lang="en-US" sz="2400" b="1" dirty="0" smtClean="0"/>
              <a:t>Medical Cannabis refer to the use of Cannabis and its Cannabinoids to treat disease or improve symptoms.</a:t>
            </a:r>
            <a:r>
              <a:rPr lang="en-US" sz="2400" b="1" baseline="30000" dirty="0" smtClean="0">
                <a:hlinkClick r:id="rId2"/>
              </a:rPr>
              <a:t>[</a:t>
            </a:r>
            <a:endParaRPr lang="en-US" sz="2400" b="1" baseline="30000" dirty="0" smtClean="0"/>
          </a:p>
          <a:p>
            <a:r>
              <a:rPr lang="en-US" sz="2400" b="1" dirty="0" smtClean="0"/>
              <a:t>Cannabinoids are a class of diverse chemical compounds  isolated from Cannabis to act on cannabinoid receptors in cells that repress neurotransmitter release in the brain.</a:t>
            </a:r>
          </a:p>
          <a:p>
            <a:r>
              <a:rPr lang="en-US" sz="2400" b="1" dirty="0" smtClean="0"/>
              <a:t>There are at least 113 different Cannabinoids isolated from cannabis, exhibiting varied effects.</a:t>
            </a:r>
            <a:endParaRPr lang="en-US" sz="2400" b="1" baseline="30000" dirty="0" smtClean="0"/>
          </a:p>
          <a:p>
            <a:r>
              <a:rPr lang="en-US" b="1" dirty="0" smtClean="0"/>
              <a:t>At present, there are two known types of cannabinoid receptors, termed </a:t>
            </a:r>
            <a:r>
              <a:rPr lang="en-US" b="1" dirty="0" smtClean="0"/>
              <a:t>CB</a:t>
            </a:r>
            <a:r>
              <a:rPr lang="en-US" b="1" baseline="-25000" dirty="0" smtClean="0"/>
              <a:t>1(Brain</a:t>
            </a:r>
            <a:r>
              <a:rPr lang="en-US" b="1" baseline="-25000" dirty="0" smtClean="0"/>
              <a:t>)</a:t>
            </a:r>
            <a:r>
              <a:rPr lang="en-US" b="1" dirty="0" smtClean="0"/>
              <a:t> and </a:t>
            </a:r>
            <a:r>
              <a:rPr lang="en-US" b="1" dirty="0" smtClean="0"/>
              <a:t>CB</a:t>
            </a:r>
            <a:r>
              <a:rPr lang="en-US" b="1" baseline="-25000" dirty="0" smtClean="0"/>
              <a:t>2(Immune </a:t>
            </a:r>
            <a:r>
              <a:rPr lang="en-US" b="1" baseline="-25000" dirty="0" smtClean="0"/>
              <a:t>System).</a:t>
            </a:r>
          </a:p>
          <a:p>
            <a:r>
              <a:rPr lang="en-US" sz="3600" b="1" u="sng" baseline="-25000" dirty="0" smtClean="0"/>
              <a:t>Selective Breeding</a:t>
            </a:r>
            <a:r>
              <a:rPr lang="en-US" sz="3600" b="1" dirty="0" smtClean="0"/>
              <a:t> </a:t>
            </a:r>
            <a:r>
              <a:rPr lang="en-US" sz="3600" b="1" baseline="-25000" dirty="0" smtClean="0"/>
              <a:t>is used to control the genetics of plants and modify the cannabinoids profile.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6600" smtClean="0"/>
              <a:t>        Introduction</a:t>
            </a:r>
            <a:endParaRPr lang="en-US" sz="6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The earliest record of medical marijuana comes from ancient China.</a:t>
            </a:r>
          </a:p>
          <a:p>
            <a:r>
              <a:rPr lang="en-US" sz="2000" b="1" dirty="0" smtClean="0"/>
              <a:t>Ancient Egyptians were the first to use cannabis as a treatment for tumors.</a:t>
            </a:r>
          </a:p>
          <a:p>
            <a:r>
              <a:rPr lang="en-US" sz="2000" b="1" dirty="0" smtClean="0"/>
              <a:t>Medical marijuana was introduced to Western medicine in the mid-1800s.</a:t>
            </a:r>
          </a:p>
          <a:p>
            <a:r>
              <a:rPr lang="en-US" sz="2000" b="1" dirty="0" smtClean="0"/>
              <a:t>In the 19th century cannabis was one of the secret ingredients in several patent medicines. There were at least 2000 cannabis medicines prior to 1937, produced by over 280 manufacturers.</a:t>
            </a:r>
          </a:p>
          <a:p>
            <a:r>
              <a:rPr lang="en-US" sz="2000" b="1" dirty="0" smtClean="0"/>
              <a:t>Cannabis was listed in the United States Pharmacopeia from 1851 until 1941.</a:t>
            </a:r>
          </a:p>
          <a:p>
            <a:r>
              <a:rPr lang="en-US" sz="2000" b="1" dirty="0" smtClean="0"/>
              <a:t>Since California became the first state to legalize medical marijuana in 1996, a dozen states have followed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smtClean="0"/>
              <a:t>History of Cannabis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smtClean="0"/>
              <a:t>Formation of Cannabinoid Oil</a:t>
            </a:r>
            <a:endParaRPr lang="en-US" dirty="0"/>
          </a:p>
        </p:txBody>
      </p:sp>
      <p:pic>
        <p:nvPicPr>
          <p:cNvPr id="4" name="How to make CBD THC Cannabis oil to treat Cancer at home.mp4">
            <a:hlinkClick r:id="" action="ppaction://media"/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457200" y="1752600"/>
            <a:ext cx="8305800" cy="4495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000" b="1" dirty="0" smtClean="0"/>
              <a:t>The Most notable Cannabinoid is the </a:t>
            </a:r>
            <a:r>
              <a:rPr lang="en-US" sz="2000" b="1" u="sng" dirty="0" smtClean="0"/>
              <a:t>Phytocannabinoid Tetrahydrocannabinol</a:t>
            </a:r>
            <a:r>
              <a:rPr lang="en-US" sz="2000" b="1" dirty="0" smtClean="0"/>
              <a:t>[THC], </a:t>
            </a:r>
            <a:r>
              <a:rPr lang="en-US" sz="2000" b="1" u="sng" dirty="0" smtClean="0"/>
              <a:t>Cannabidiol</a:t>
            </a:r>
            <a:r>
              <a:rPr lang="en-US" sz="2000" b="1" dirty="0" smtClean="0"/>
              <a:t>[CBD], </a:t>
            </a:r>
            <a:r>
              <a:rPr lang="en-US" sz="2000" b="1" u="sng" dirty="0" smtClean="0"/>
              <a:t>Cannabinol</a:t>
            </a:r>
            <a:r>
              <a:rPr lang="en-US" sz="2000" b="1" dirty="0" smtClean="0"/>
              <a:t>[CBN].</a:t>
            </a:r>
          </a:p>
          <a:p>
            <a:r>
              <a:rPr lang="en-US" sz="2000" b="1" dirty="0" smtClean="0"/>
              <a:t>The classical cannabinoids are derived from their respective 2-carboxylic acids (2-COOH) by decarboxylation.</a:t>
            </a:r>
          </a:p>
          <a:p>
            <a:r>
              <a:rPr lang="en-US" sz="2000" b="1" dirty="0" smtClean="0"/>
              <a:t>CBG (Cannabigerol)</a:t>
            </a:r>
          </a:p>
          <a:p>
            <a:r>
              <a:rPr lang="en-US" sz="2000" b="1" dirty="0" smtClean="0"/>
              <a:t>CBC (Cannabichromene)</a:t>
            </a:r>
          </a:p>
          <a:p>
            <a:r>
              <a:rPr lang="en-US" sz="2000" b="1" dirty="0" smtClean="0"/>
              <a:t>CBL (Cannabicyclol)</a:t>
            </a:r>
          </a:p>
          <a:p>
            <a:r>
              <a:rPr lang="en-US" sz="2000" b="1" dirty="0" smtClean="0"/>
              <a:t>CBV (Cannabivarin)</a:t>
            </a:r>
          </a:p>
          <a:p>
            <a:r>
              <a:rPr lang="en-US" sz="2000" b="1" dirty="0" smtClean="0"/>
              <a:t>THCV (Tetrahydrocannabivarin)</a:t>
            </a:r>
          </a:p>
          <a:p>
            <a:r>
              <a:rPr lang="en-US" sz="2000" b="1" dirty="0" smtClean="0"/>
              <a:t>CBDV (Cannabidivarin)</a:t>
            </a:r>
          </a:p>
          <a:p>
            <a:r>
              <a:rPr lang="en-US" sz="2000" b="1" dirty="0" smtClean="0"/>
              <a:t>CBCV (Cannabichromevarin)</a:t>
            </a:r>
          </a:p>
          <a:p>
            <a:r>
              <a:rPr lang="en-US" sz="2000" b="1" dirty="0" smtClean="0"/>
              <a:t>CBGV (Cannabigerovarin)</a:t>
            </a:r>
          </a:p>
          <a:p>
            <a:r>
              <a:rPr lang="en-US" sz="2000" b="1" dirty="0" smtClean="0"/>
              <a:t>CBGM (Cannabigerol Monomethyl Ether)</a:t>
            </a:r>
          </a:p>
          <a:p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sz="5400" smtClean="0"/>
              <a:t>Types of Cannabinoids</a:t>
            </a:r>
            <a:endParaRPr lang="en-US" sz="5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800600"/>
          </a:xfrm>
        </p:spPr>
        <p:txBody>
          <a:bodyPr>
            <a:normAutofit fontScale="92500" lnSpcReduction="10000"/>
          </a:bodyPr>
          <a:lstStyle/>
          <a:p>
            <a:r>
              <a:rPr lang="en-US" sz="2800" b="1" i="1" dirty="0" smtClean="0"/>
              <a:t>Tested to provide Cure or Relief in following :-</a:t>
            </a:r>
          </a:p>
          <a:p>
            <a:r>
              <a:rPr lang="en-US" b="1" i="1" dirty="0" smtClean="0"/>
              <a:t>Chronic Pain</a:t>
            </a:r>
          </a:p>
          <a:p>
            <a:r>
              <a:rPr lang="en-US" b="1" dirty="0" smtClean="0"/>
              <a:t>Migraine Headaches</a:t>
            </a:r>
            <a:endParaRPr lang="en-US" b="1" i="1" dirty="0" smtClean="0"/>
          </a:p>
          <a:p>
            <a:r>
              <a:rPr lang="en-US" b="1" dirty="0" smtClean="0"/>
              <a:t>Nausea and Vomiting</a:t>
            </a:r>
          </a:p>
          <a:p>
            <a:r>
              <a:rPr lang="en-US" b="1" dirty="0" smtClean="0"/>
              <a:t>Wasting Syndrome[AIDS]</a:t>
            </a:r>
          </a:p>
          <a:p>
            <a:r>
              <a:rPr lang="en-US" b="1" dirty="0" smtClean="0"/>
              <a:t>Neurological Disorders</a:t>
            </a:r>
          </a:p>
          <a:p>
            <a:r>
              <a:rPr lang="en-US" b="1" dirty="0" smtClean="0"/>
              <a:t>Posttraumatic Stress Disorder</a:t>
            </a:r>
          </a:p>
          <a:p>
            <a:r>
              <a:rPr lang="en-US" b="1" dirty="0" smtClean="0"/>
              <a:t>Cancer</a:t>
            </a:r>
          </a:p>
          <a:p>
            <a:r>
              <a:rPr lang="en-US" b="1" dirty="0" smtClean="0"/>
              <a:t>Brain Tumor</a:t>
            </a:r>
          </a:p>
          <a:p>
            <a:r>
              <a:rPr lang="en-US" b="1" dirty="0" smtClean="0"/>
              <a:t>Glaucoma</a:t>
            </a:r>
          </a:p>
          <a:p>
            <a:r>
              <a:rPr lang="en-US" b="1" dirty="0" smtClean="0"/>
              <a:t>Many more….</a:t>
            </a:r>
            <a:endParaRPr lang="en-US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sz="4800" smtClean="0"/>
              <a:t>Medical Value of Cannabis</a:t>
            </a:r>
            <a:endParaRPr lang="en-US" sz="4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smtClean="0"/>
              <a:t/>
            </a:r>
            <a:br>
              <a:rPr smtClean="0"/>
            </a:br>
            <a:r>
              <a:rPr smtClean="0"/>
              <a:t>Self-Destructing Cancer Cell in Presence of Cannabinoid</a:t>
            </a:r>
            <a:endParaRPr lang="en-US" dirty="0"/>
          </a:p>
        </p:txBody>
      </p:sp>
      <p:pic>
        <p:nvPicPr>
          <p:cNvPr id="6" name="Proof Marijuana CURES Cancer(ipad)(ipad).mp4">
            <a:hlinkClick r:id="" action="ppaction://media"/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381000" y="1600200"/>
            <a:ext cx="8305800" cy="4800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vide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smtClean="0"/>
              <a:t>Real Examples of </a:t>
            </a:r>
            <a:r>
              <a:rPr smtClean="0"/>
              <a:t>Brain tumor and lung </a:t>
            </a:r>
            <a:r>
              <a:rPr smtClean="0"/>
              <a:t>Cancer Cure</a:t>
            </a:r>
            <a:endParaRPr lang="en-US" dirty="0"/>
          </a:p>
        </p:txBody>
      </p:sp>
      <p:pic>
        <p:nvPicPr>
          <p:cNvPr id="6" name="Cannabis Oil Cures Lung &amp; Brain Cancer_ The Stan Rutner Story (MORE at cureyourowncancer.org)(ipad).mp4">
            <a:hlinkClick r:id="" action="ppaction://media"/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457200" y="1524000"/>
            <a:ext cx="8305800" cy="48577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vide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smtClean="0"/>
              <a:t>Cannabis Oil cures Leukemia of a Boy who had only Two Days to Live</a:t>
            </a:r>
            <a:endParaRPr lang="en-US" dirty="0"/>
          </a:p>
        </p:txBody>
      </p:sp>
      <p:pic>
        <p:nvPicPr>
          <p:cNvPr id="4" name="Cannabis Oil Cures Cancer_ Boy(3) Who Had 2 Days To Live!(ipad).mp4">
            <a:hlinkClick r:id="" action="ppaction://media"/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304800" y="1524000"/>
            <a:ext cx="8534400" cy="5029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per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Pap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425</TotalTime>
  <Words>688</Words>
  <Application>Microsoft Office PowerPoint</Application>
  <PresentationFormat>On-screen Show (4:3)</PresentationFormat>
  <Paragraphs>78</Paragraphs>
  <Slides>17</Slides>
  <Notes>0</Notes>
  <HiddenSlides>0</HiddenSlides>
  <MMClips>5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Paper</vt:lpstr>
      <vt:lpstr>Reading Project  Medical Cannabis</vt:lpstr>
      <vt:lpstr>        Introduction</vt:lpstr>
      <vt:lpstr>History of Cannabis</vt:lpstr>
      <vt:lpstr>Formation of Cannabinoid Oil</vt:lpstr>
      <vt:lpstr>Types of Cannabinoids</vt:lpstr>
      <vt:lpstr>Medical Value of Cannabis</vt:lpstr>
      <vt:lpstr> Self-Destructing Cancer Cell in Presence of Cannabinoid</vt:lpstr>
      <vt:lpstr>Real Examples of Brain tumor and lung Cancer Cure</vt:lpstr>
      <vt:lpstr>Cannabis Oil cures Leukemia of a Boy who had only Two Days to Live</vt:lpstr>
      <vt:lpstr>Providing Relief in Wasting Syndrome[AIDS]</vt:lpstr>
      <vt:lpstr>Slide 11</vt:lpstr>
      <vt:lpstr>Medical Cannabis in Migranes</vt:lpstr>
      <vt:lpstr>Slide 13</vt:lpstr>
      <vt:lpstr>Points to remember befor using Cannabis</vt:lpstr>
      <vt:lpstr>Slide 15</vt:lpstr>
      <vt:lpstr>Slide 16</vt:lpstr>
      <vt:lpstr>Slide 17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Reading Project  Medical Cannabis</dc:title>
  <dc:creator>Dell</dc:creator>
  <cp:lastModifiedBy>Dell</cp:lastModifiedBy>
  <cp:revision>41</cp:revision>
  <dcterms:created xsi:type="dcterms:W3CDTF">2016-04-04T17:06:12Z</dcterms:created>
  <dcterms:modified xsi:type="dcterms:W3CDTF">2016-04-05T21:53:39Z</dcterms:modified>
</cp:coreProperties>
</file>