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5" r:id="rId5"/>
    <p:sldId id="273" r:id="rId6"/>
    <p:sldId id="257" r:id="rId7"/>
    <p:sldId id="258" r:id="rId8"/>
    <p:sldId id="260" r:id="rId9"/>
    <p:sldId id="259" r:id="rId10"/>
    <p:sldId id="263" r:id="rId11"/>
    <p:sldId id="264"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2" autoAdjust="0"/>
    <p:restoredTop sz="94660"/>
  </p:normalViewPr>
  <p:slideViewPr>
    <p:cSldViewPr snapToGrid="0">
      <p:cViewPr varScale="1">
        <p:scale>
          <a:sx n="66" d="100"/>
          <a:sy n="6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FD13BD-6555-4443-BAD9-517498AE54E0}" type="doc">
      <dgm:prSet loTypeId="urn:microsoft.com/office/officeart/2005/8/layout/radial6" loCatId="" qsTypeId="urn:microsoft.com/office/officeart/2005/8/quickstyle/3D2" qsCatId="3D" csTypeId="urn:microsoft.com/office/officeart/2005/8/colors/accent1_2" csCatId="accent1" phldr="1"/>
      <dgm:spPr/>
      <dgm:t>
        <a:bodyPr/>
        <a:lstStyle/>
        <a:p>
          <a:endParaRPr lang="en-US"/>
        </a:p>
      </dgm:t>
    </dgm:pt>
    <dgm:pt modelId="{B09597FC-C62D-804D-BA77-E9A323CE52AE}">
      <dgm:prSet phldrT="[Text]" custT="1"/>
      <dgm:spPr/>
      <dgm:t>
        <a:bodyPr/>
        <a:lstStyle/>
        <a:p>
          <a:r>
            <a:rPr lang="en-US" sz="1800" b="1" dirty="0">
              <a:solidFill>
                <a:srgbClr val="FFFF00"/>
              </a:solidFill>
            </a:rPr>
            <a:t>Challenge through inquiry</a:t>
          </a:r>
        </a:p>
      </dgm:t>
    </dgm:pt>
    <dgm:pt modelId="{F24FB3B9-C7D0-E047-871A-ABFE507F24DA}" type="parTrans" cxnId="{6C08B1DD-8D4A-8942-8DAB-9ADF3BA9A987}">
      <dgm:prSet/>
      <dgm:spPr/>
      <dgm:t>
        <a:bodyPr/>
        <a:lstStyle/>
        <a:p>
          <a:endParaRPr lang="en-US"/>
        </a:p>
      </dgm:t>
    </dgm:pt>
    <dgm:pt modelId="{943DCD12-C633-3A4A-A32E-C3520BA085B1}" type="sibTrans" cxnId="{6C08B1DD-8D4A-8942-8DAB-9ADF3BA9A987}">
      <dgm:prSet/>
      <dgm:spPr/>
      <dgm:t>
        <a:bodyPr/>
        <a:lstStyle/>
        <a:p>
          <a:endParaRPr lang="en-US"/>
        </a:p>
      </dgm:t>
    </dgm:pt>
    <dgm:pt modelId="{A3A2439B-93F2-8A46-95E7-8082F007F8BE}">
      <dgm:prSet phldrT="[Text]" custT="1"/>
      <dgm:spPr/>
      <dgm:t>
        <a:bodyPr/>
        <a:lstStyle/>
        <a:p>
          <a:r>
            <a:rPr lang="en-US" sz="1800" b="1" dirty="0">
              <a:solidFill>
                <a:srgbClr val="FFFF00"/>
              </a:solidFill>
            </a:rPr>
            <a:t>Perceived “Truth”</a:t>
          </a:r>
        </a:p>
      </dgm:t>
    </dgm:pt>
    <dgm:pt modelId="{38CFF747-8720-2844-89E9-7725D93D4311}" type="parTrans" cxnId="{10E8A3F2-9338-8547-8633-220A0698D359}">
      <dgm:prSet/>
      <dgm:spPr/>
      <dgm:t>
        <a:bodyPr/>
        <a:lstStyle/>
        <a:p>
          <a:endParaRPr lang="en-US"/>
        </a:p>
      </dgm:t>
    </dgm:pt>
    <dgm:pt modelId="{4748EF42-3C08-3F4D-A0A8-BE9A67CF1F05}" type="sibTrans" cxnId="{10E8A3F2-9338-8547-8633-220A0698D359}">
      <dgm:prSet/>
      <dgm:spPr/>
      <dgm:t>
        <a:bodyPr/>
        <a:lstStyle/>
        <a:p>
          <a:endParaRPr lang="en-US" sz="1800" b="1">
            <a:solidFill>
              <a:srgbClr val="000000"/>
            </a:solidFill>
          </a:endParaRPr>
        </a:p>
      </dgm:t>
    </dgm:pt>
    <dgm:pt modelId="{71547153-C8A6-A64F-9BA4-DFD904929305}">
      <dgm:prSet phldrT="[Text]" custT="1"/>
      <dgm:spPr/>
      <dgm:t>
        <a:bodyPr/>
        <a:lstStyle/>
        <a:p>
          <a:endParaRPr lang="en-US" sz="1500" b="1" dirty="0">
            <a:solidFill>
              <a:srgbClr val="000000"/>
            </a:solidFill>
          </a:endParaRPr>
        </a:p>
        <a:p>
          <a:r>
            <a:rPr lang="en-US" sz="1500" b="1" dirty="0">
              <a:solidFill>
                <a:srgbClr val="FFFF00"/>
              </a:solidFill>
            </a:rPr>
            <a:t>Modification</a:t>
          </a:r>
        </a:p>
        <a:p>
          <a:r>
            <a:rPr lang="en-US" sz="1500" b="1" dirty="0">
              <a:solidFill>
                <a:srgbClr val="FFFF00"/>
              </a:solidFill>
            </a:rPr>
            <a:t>Data driven</a:t>
          </a:r>
        </a:p>
        <a:p>
          <a:endParaRPr lang="en-US" sz="1500" b="1" dirty="0">
            <a:solidFill>
              <a:srgbClr val="000000"/>
            </a:solidFill>
          </a:endParaRPr>
        </a:p>
      </dgm:t>
    </dgm:pt>
    <dgm:pt modelId="{095BEF8F-012A-7048-B25D-544006896D86}" type="parTrans" cxnId="{C2D4DE7B-1E31-614F-8366-85CE3A34E386}">
      <dgm:prSet/>
      <dgm:spPr/>
      <dgm:t>
        <a:bodyPr/>
        <a:lstStyle/>
        <a:p>
          <a:endParaRPr lang="en-US"/>
        </a:p>
      </dgm:t>
    </dgm:pt>
    <dgm:pt modelId="{62543BC8-2C39-0E49-8FE8-CC060FC2FECE}" type="sibTrans" cxnId="{C2D4DE7B-1E31-614F-8366-85CE3A34E386}">
      <dgm:prSet/>
      <dgm:spPr/>
      <dgm:t>
        <a:bodyPr/>
        <a:lstStyle/>
        <a:p>
          <a:endParaRPr lang="en-US" sz="1800" b="1">
            <a:solidFill>
              <a:srgbClr val="000000"/>
            </a:solidFill>
          </a:endParaRPr>
        </a:p>
      </dgm:t>
    </dgm:pt>
    <dgm:pt modelId="{C91CC39B-CE8A-8A4F-B868-ECFF5549F14E}">
      <dgm:prSet phldrT="[Text]" custT="1"/>
      <dgm:spPr/>
      <dgm:t>
        <a:bodyPr/>
        <a:lstStyle/>
        <a:p>
          <a:r>
            <a:rPr lang="en-US" sz="1800" b="1" dirty="0">
              <a:solidFill>
                <a:srgbClr val="FFFF00"/>
              </a:solidFill>
            </a:rPr>
            <a:t>Observed “Truth”</a:t>
          </a:r>
        </a:p>
      </dgm:t>
    </dgm:pt>
    <dgm:pt modelId="{A60B6B16-D02A-6E48-A955-01F0E94A88F0}" type="parTrans" cxnId="{D1B9FECA-0D40-384B-BCDC-74694E443B1F}">
      <dgm:prSet/>
      <dgm:spPr/>
      <dgm:t>
        <a:bodyPr/>
        <a:lstStyle/>
        <a:p>
          <a:endParaRPr lang="en-US"/>
        </a:p>
      </dgm:t>
    </dgm:pt>
    <dgm:pt modelId="{BE6C24DD-E784-1C44-B964-58967FD7AA7D}" type="sibTrans" cxnId="{D1B9FECA-0D40-384B-BCDC-74694E443B1F}">
      <dgm:prSet/>
      <dgm:spPr/>
      <dgm:t>
        <a:bodyPr/>
        <a:lstStyle/>
        <a:p>
          <a:endParaRPr lang="en-US" sz="1800" b="1">
            <a:solidFill>
              <a:srgbClr val="000000"/>
            </a:solidFill>
          </a:endParaRPr>
        </a:p>
      </dgm:t>
    </dgm:pt>
    <dgm:pt modelId="{1DA9F235-AB7B-4849-BC9C-0739DB528026}">
      <dgm:prSet phldrT="[Text]" custT="1"/>
      <dgm:spPr/>
      <dgm:t>
        <a:bodyPr/>
        <a:lstStyle/>
        <a:p>
          <a:r>
            <a:rPr lang="en-US" sz="1800" b="1" dirty="0">
              <a:solidFill>
                <a:srgbClr val="FFFF00"/>
              </a:solidFill>
            </a:rPr>
            <a:t>Reasoning</a:t>
          </a:r>
        </a:p>
      </dgm:t>
    </dgm:pt>
    <dgm:pt modelId="{8BD0B993-306E-BB4E-B23A-00680AAF33D5}" type="parTrans" cxnId="{149E7F61-104A-FF4B-9B30-3F649EEA42AC}">
      <dgm:prSet/>
      <dgm:spPr/>
      <dgm:t>
        <a:bodyPr/>
        <a:lstStyle/>
        <a:p>
          <a:endParaRPr lang="en-US"/>
        </a:p>
      </dgm:t>
    </dgm:pt>
    <dgm:pt modelId="{30D4B1EC-C515-A64D-8806-D42690B0A9AB}" type="sibTrans" cxnId="{149E7F61-104A-FF4B-9B30-3F649EEA42AC}">
      <dgm:prSet/>
      <dgm:spPr/>
      <dgm:t>
        <a:bodyPr/>
        <a:lstStyle/>
        <a:p>
          <a:endParaRPr lang="en-US" sz="1800" b="1">
            <a:solidFill>
              <a:srgbClr val="000000"/>
            </a:solidFill>
          </a:endParaRPr>
        </a:p>
      </dgm:t>
    </dgm:pt>
    <dgm:pt modelId="{FAD26BD5-D399-2947-A820-F1EA3082A1C7}">
      <dgm:prSet phldrT="[Text]" custT="1"/>
      <dgm:spPr/>
      <dgm:t>
        <a:bodyPr/>
        <a:lstStyle/>
        <a:p>
          <a:endParaRPr lang="en-US" sz="1800" b="1" dirty="0">
            <a:solidFill>
              <a:srgbClr val="000000"/>
            </a:solidFill>
          </a:endParaRPr>
        </a:p>
        <a:p>
          <a:r>
            <a:rPr lang="en-US" sz="1800" b="1" dirty="0">
              <a:solidFill>
                <a:srgbClr val="FFFF00"/>
              </a:solidFill>
            </a:rPr>
            <a:t>Reasoning</a:t>
          </a:r>
        </a:p>
        <a:p>
          <a:endParaRPr lang="en-US" sz="1800" b="1" dirty="0">
            <a:solidFill>
              <a:srgbClr val="000000"/>
            </a:solidFill>
          </a:endParaRPr>
        </a:p>
      </dgm:t>
    </dgm:pt>
    <dgm:pt modelId="{324DDEE9-EB1B-F749-AE9D-E6F23BCE8AE4}" type="parTrans" cxnId="{33E12313-5E36-254E-86DB-1DFA02939775}">
      <dgm:prSet/>
      <dgm:spPr/>
      <dgm:t>
        <a:bodyPr/>
        <a:lstStyle/>
        <a:p>
          <a:endParaRPr lang="en-US"/>
        </a:p>
      </dgm:t>
    </dgm:pt>
    <dgm:pt modelId="{9AB879F5-C4E5-454A-99CC-5CC9FFDDA035}" type="sibTrans" cxnId="{33E12313-5E36-254E-86DB-1DFA02939775}">
      <dgm:prSet/>
      <dgm:spPr/>
      <dgm:t>
        <a:bodyPr/>
        <a:lstStyle/>
        <a:p>
          <a:endParaRPr lang="en-US" sz="1800" b="1">
            <a:solidFill>
              <a:srgbClr val="000000"/>
            </a:solidFill>
          </a:endParaRPr>
        </a:p>
      </dgm:t>
    </dgm:pt>
    <dgm:pt modelId="{530B532B-2392-9D4B-BD54-9A4B30E224D7}">
      <dgm:prSet phldrT="[Text]" custT="1"/>
      <dgm:spPr/>
      <dgm:t>
        <a:bodyPr/>
        <a:lstStyle/>
        <a:p>
          <a:endParaRPr lang="en-US" sz="1500" b="1" dirty="0">
            <a:solidFill>
              <a:srgbClr val="000000"/>
            </a:solidFill>
          </a:endParaRPr>
        </a:p>
        <a:p>
          <a:r>
            <a:rPr lang="en-US" sz="1500" b="1" dirty="0">
              <a:solidFill>
                <a:srgbClr val="FFFF00"/>
              </a:solidFill>
            </a:rPr>
            <a:t>Modification</a:t>
          </a:r>
        </a:p>
        <a:p>
          <a:r>
            <a:rPr lang="en-US" sz="1500" b="1" dirty="0">
              <a:solidFill>
                <a:srgbClr val="FFFF00"/>
              </a:solidFill>
            </a:rPr>
            <a:t>Data driven</a:t>
          </a:r>
        </a:p>
        <a:p>
          <a:endParaRPr lang="en-US" sz="1500" b="1" dirty="0">
            <a:solidFill>
              <a:srgbClr val="000000"/>
            </a:solidFill>
          </a:endParaRPr>
        </a:p>
      </dgm:t>
    </dgm:pt>
    <dgm:pt modelId="{9B321C82-FCF8-774D-A40A-0CA3C7BD598E}" type="parTrans" cxnId="{432EF194-5D43-1E40-BE28-EB7D819A3CD2}">
      <dgm:prSet/>
      <dgm:spPr/>
      <dgm:t>
        <a:bodyPr/>
        <a:lstStyle/>
        <a:p>
          <a:endParaRPr lang="en-US"/>
        </a:p>
      </dgm:t>
    </dgm:pt>
    <dgm:pt modelId="{0E013D08-171A-B645-9E2B-62C6BEAC6C44}" type="sibTrans" cxnId="{432EF194-5D43-1E40-BE28-EB7D819A3CD2}">
      <dgm:prSet/>
      <dgm:spPr/>
      <dgm:t>
        <a:bodyPr/>
        <a:lstStyle/>
        <a:p>
          <a:endParaRPr lang="en-US" sz="1800" b="1">
            <a:solidFill>
              <a:srgbClr val="000000"/>
            </a:solidFill>
          </a:endParaRPr>
        </a:p>
      </dgm:t>
    </dgm:pt>
    <dgm:pt modelId="{C312E827-FA48-7B4F-9505-C53CB04ED0B6}" type="pres">
      <dgm:prSet presAssocID="{C7FD13BD-6555-4443-BAD9-517498AE54E0}" presName="Name0" presStyleCnt="0">
        <dgm:presLayoutVars>
          <dgm:chMax val="1"/>
          <dgm:dir/>
          <dgm:animLvl val="ctr"/>
          <dgm:resizeHandles val="exact"/>
        </dgm:presLayoutVars>
      </dgm:prSet>
      <dgm:spPr/>
    </dgm:pt>
    <dgm:pt modelId="{85585037-C7C5-8042-9DBD-CB9D51D25BBF}" type="pres">
      <dgm:prSet presAssocID="{B09597FC-C62D-804D-BA77-E9A323CE52AE}" presName="centerShape" presStyleLbl="node0" presStyleIdx="0" presStyleCnt="1"/>
      <dgm:spPr/>
    </dgm:pt>
    <dgm:pt modelId="{FB14C553-F635-FE46-9486-470D5C28ADA9}" type="pres">
      <dgm:prSet presAssocID="{A3A2439B-93F2-8A46-95E7-8082F007F8BE}" presName="node" presStyleLbl="node1" presStyleIdx="0" presStyleCnt="6" custScaleX="118782">
        <dgm:presLayoutVars>
          <dgm:bulletEnabled val="1"/>
        </dgm:presLayoutVars>
      </dgm:prSet>
      <dgm:spPr/>
    </dgm:pt>
    <dgm:pt modelId="{1B19B611-5F9D-084C-B3E0-0E407C5F0DFD}" type="pres">
      <dgm:prSet presAssocID="{A3A2439B-93F2-8A46-95E7-8082F007F8BE}" presName="dummy" presStyleCnt="0"/>
      <dgm:spPr/>
    </dgm:pt>
    <dgm:pt modelId="{436D6A19-3637-474D-A8BA-25A71B713637}" type="pres">
      <dgm:prSet presAssocID="{4748EF42-3C08-3F4D-A0A8-BE9A67CF1F05}" presName="sibTrans" presStyleLbl="sibTrans2D1" presStyleIdx="0" presStyleCnt="6"/>
      <dgm:spPr/>
    </dgm:pt>
    <dgm:pt modelId="{4B40D95E-7029-D248-9937-D4F448C6F54A}" type="pres">
      <dgm:prSet presAssocID="{71547153-C8A6-A64F-9BA4-DFD904929305}" presName="node" presStyleLbl="node1" presStyleIdx="1" presStyleCnt="6" custScaleX="128622" custRadScaleRad="94815" custRadScaleInc="-47899">
        <dgm:presLayoutVars>
          <dgm:bulletEnabled val="1"/>
        </dgm:presLayoutVars>
      </dgm:prSet>
      <dgm:spPr/>
    </dgm:pt>
    <dgm:pt modelId="{F73194DA-58D2-CC40-89CA-208CE1A60F5D}" type="pres">
      <dgm:prSet presAssocID="{71547153-C8A6-A64F-9BA4-DFD904929305}" presName="dummy" presStyleCnt="0"/>
      <dgm:spPr/>
    </dgm:pt>
    <dgm:pt modelId="{3217CA48-3CC8-494B-8439-18C72B4DDA8F}" type="pres">
      <dgm:prSet presAssocID="{62543BC8-2C39-0E49-8FE8-CC060FC2FECE}" presName="sibTrans" presStyleLbl="sibTrans2D1" presStyleIdx="1" presStyleCnt="6"/>
      <dgm:spPr/>
    </dgm:pt>
    <dgm:pt modelId="{40596AD6-9843-7743-9C7E-4D865D132C4A}" type="pres">
      <dgm:prSet presAssocID="{FAD26BD5-D399-2947-A820-F1EA3082A1C7}" presName="node" presStyleLbl="node1" presStyleIdx="2" presStyleCnt="6" custScaleX="132325">
        <dgm:presLayoutVars>
          <dgm:bulletEnabled val="1"/>
        </dgm:presLayoutVars>
      </dgm:prSet>
      <dgm:spPr/>
    </dgm:pt>
    <dgm:pt modelId="{5E047291-1841-5F4D-8FE9-AF70805CE0CE}" type="pres">
      <dgm:prSet presAssocID="{FAD26BD5-D399-2947-A820-F1EA3082A1C7}" presName="dummy" presStyleCnt="0"/>
      <dgm:spPr/>
    </dgm:pt>
    <dgm:pt modelId="{423334E7-2781-A749-B054-B1E7C85ACFB5}" type="pres">
      <dgm:prSet presAssocID="{9AB879F5-C4E5-454A-99CC-5CC9FFDDA035}" presName="sibTrans" presStyleLbl="sibTrans2D1" presStyleIdx="2" presStyleCnt="6"/>
      <dgm:spPr/>
    </dgm:pt>
    <dgm:pt modelId="{A727BFF4-47EF-394E-87E5-B4484CBAF4FF}" type="pres">
      <dgm:prSet presAssocID="{C91CC39B-CE8A-8A4F-B868-ECFF5549F14E}" presName="node" presStyleLbl="node1" presStyleIdx="3" presStyleCnt="6" custScaleX="118566">
        <dgm:presLayoutVars>
          <dgm:bulletEnabled val="1"/>
        </dgm:presLayoutVars>
      </dgm:prSet>
      <dgm:spPr/>
    </dgm:pt>
    <dgm:pt modelId="{A1929439-69AB-0F44-8806-D577F79C1A67}" type="pres">
      <dgm:prSet presAssocID="{C91CC39B-CE8A-8A4F-B868-ECFF5549F14E}" presName="dummy" presStyleCnt="0"/>
      <dgm:spPr/>
    </dgm:pt>
    <dgm:pt modelId="{3ECBCBC9-743D-5B40-9201-C82CAF6E2035}" type="pres">
      <dgm:prSet presAssocID="{BE6C24DD-E784-1C44-B964-58967FD7AA7D}" presName="sibTrans" presStyleLbl="sibTrans2D1" presStyleIdx="3" presStyleCnt="6"/>
      <dgm:spPr/>
    </dgm:pt>
    <dgm:pt modelId="{42BC698F-916B-A349-B5AF-153D2E63351A}" type="pres">
      <dgm:prSet presAssocID="{530B532B-2392-9D4B-BD54-9A4B30E224D7}" presName="node" presStyleLbl="node1" presStyleIdx="4" presStyleCnt="6" custScaleX="143742">
        <dgm:presLayoutVars>
          <dgm:bulletEnabled val="1"/>
        </dgm:presLayoutVars>
      </dgm:prSet>
      <dgm:spPr/>
    </dgm:pt>
    <dgm:pt modelId="{FCF81964-C23E-CE4E-98BA-1E5EF63228F1}" type="pres">
      <dgm:prSet presAssocID="{530B532B-2392-9D4B-BD54-9A4B30E224D7}" presName="dummy" presStyleCnt="0"/>
      <dgm:spPr/>
    </dgm:pt>
    <dgm:pt modelId="{380E5B20-06E1-0244-B8AF-88217D04F780}" type="pres">
      <dgm:prSet presAssocID="{0E013D08-171A-B645-9E2B-62C6BEAC6C44}" presName="sibTrans" presStyleLbl="sibTrans2D1" presStyleIdx="4" presStyleCnt="6"/>
      <dgm:spPr/>
    </dgm:pt>
    <dgm:pt modelId="{219A75C2-FE9E-204D-AA99-611374ADB8AE}" type="pres">
      <dgm:prSet presAssocID="{1DA9F235-AB7B-4849-BC9C-0739DB528026}" presName="node" presStyleLbl="node1" presStyleIdx="5" presStyleCnt="6" custScaleX="132757">
        <dgm:presLayoutVars>
          <dgm:bulletEnabled val="1"/>
        </dgm:presLayoutVars>
      </dgm:prSet>
      <dgm:spPr/>
    </dgm:pt>
    <dgm:pt modelId="{38C4E685-DC63-FE44-A41D-301D9A7C963B}" type="pres">
      <dgm:prSet presAssocID="{1DA9F235-AB7B-4849-BC9C-0739DB528026}" presName="dummy" presStyleCnt="0"/>
      <dgm:spPr/>
    </dgm:pt>
    <dgm:pt modelId="{C8EC208E-FFF5-FA40-90D8-5F39DB5D98FC}" type="pres">
      <dgm:prSet presAssocID="{30D4B1EC-C515-A64D-8806-D42690B0A9AB}" presName="sibTrans" presStyleLbl="sibTrans2D1" presStyleIdx="5" presStyleCnt="6" custLinFactNeighborX="-2429" custLinFactNeighborY="-2775"/>
      <dgm:spPr/>
    </dgm:pt>
  </dgm:ptLst>
  <dgm:cxnLst>
    <dgm:cxn modelId="{33E12313-5E36-254E-86DB-1DFA02939775}" srcId="{B09597FC-C62D-804D-BA77-E9A323CE52AE}" destId="{FAD26BD5-D399-2947-A820-F1EA3082A1C7}" srcOrd="2" destOrd="0" parTransId="{324DDEE9-EB1B-F749-AE9D-E6F23BCE8AE4}" sibTransId="{9AB879F5-C4E5-454A-99CC-5CC9FFDDA035}"/>
    <dgm:cxn modelId="{4734621A-8481-E646-87A5-48F66FC66BD9}" type="presOf" srcId="{71547153-C8A6-A64F-9BA4-DFD904929305}" destId="{4B40D95E-7029-D248-9937-D4F448C6F54A}" srcOrd="0" destOrd="0" presId="urn:microsoft.com/office/officeart/2005/8/layout/radial6"/>
    <dgm:cxn modelId="{18EEDD21-E988-F94D-B4F6-05FCB961BA61}" type="presOf" srcId="{C7FD13BD-6555-4443-BAD9-517498AE54E0}" destId="{C312E827-FA48-7B4F-9505-C53CB04ED0B6}" srcOrd="0" destOrd="0" presId="urn:microsoft.com/office/officeart/2005/8/layout/radial6"/>
    <dgm:cxn modelId="{35251626-3501-BF4F-900E-CF49236EF1BA}" type="presOf" srcId="{B09597FC-C62D-804D-BA77-E9A323CE52AE}" destId="{85585037-C7C5-8042-9DBD-CB9D51D25BBF}" srcOrd="0" destOrd="0" presId="urn:microsoft.com/office/officeart/2005/8/layout/radial6"/>
    <dgm:cxn modelId="{149E7F61-104A-FF4B-9B30-3F649EEA42AC}" srcId="{B09597FC-C62D-804D-BA77-E9A323CE52AE}" destId="{1DA9F235-AB7B-4849-BC9C-0739DB528026}" srcOrd="5" destOrd="0" parTransId="{8BD0B993-306E-BB4E-B23A-00680AAF33D5}" sibTransId="{30D4B1EC-C515-A64D-8806-D42690B0A9AB}"/>
    <dgm:cxn modelId="{08758252-8371-134A-9F95-1BAF46F91404}" type="presOf" srcId="{0E013D08-171A-B645-9E2B-62C6BEAC6C44}" destId="{380E5B20-06E1-0244-B8AF-88217D04F780}" srcOrd="0" destOrd="0" presId="urn:microsoft.com/office/officeart/2005/8/layout/radial6"/>
    <dgm:cxn modelId="{B995C059-D5E3-0E4E-B1D1-9AFF8651259C}" type="presOf" srcId="{30D4B1EC-C515-A64D-8806-D42690B0A9AB}" destId="{C8EC208E-FFF5-FA40-90D8-5F39DB5D98FC}" srcOrd="0" destOrd="0" presId="urn:microsoft.com/office/officeart/2005/8/layout/radial6"/>
    <dgm:cxn modelId="{C2D4DE7B-1E31-614F-8366-85CE3A34E386}" srcId="{B09597FC-C62D-804D-BA77-E9A323CE52AE}" destId="{71547153-C8A6-A64F-9BA4-DFD904929305}" srcOrd="1" destOrd="0" parTransId="{095BEF8F-012A-7048-B25D-544006896D86}" sibTransId="{62543BC8-2C39-0E49-8FE8-CC060FC2FECE}"/>
    <dgm:cxn modelId="{1ABDC781-A8F4-3542-9A85-2A5B723CC135}" type="presOf" srcId="{530B532B-2392-9D4B-BD54-9A4B30E224D7}" destId="{42BC698F-916B-A349-B5AF-153D2E63351A}" srcOrd="0" destOrd="0" presId="urn:microsoft.com/office/officeart/2005/8/layout/radial6"/>
    <dgm:cxn modelId="{68227882-EC24-0F4A-B064-4297136A41CE}" type="presOf" srcId="{BE6C24DD-E784-1C44-B964-58967FD7AA7D}" destId="{3ECBCBC9-743D-5B40-9201-C82CAF6E2035}" srcOrd="0" destOrd="0" presId="urn:microsoft.com/office/officeart/2005/8/layout/radial6"/>
    <dgm:cxn modelId="{56B79388-1C05-D44F-8A34-A95A52279A3A}" type="presOf" srcId="{4748EF42-3C08-3F4D-A0A8-BE9A67CF1F05}" destId="{436D6A19-3637-474D-A8BA-25A71B713637}" srcOrd="0" destOrd="0" presId="urn:microsoft.com/office/officeart/2005/8/layout/radial6"/>
    <dgm:cxn modelId="{432EF194-5D43-1E40-BE28-EB7D819A3CD2}" srcId="{B09597FC-C62D-804D-BA77-E9A323CE52AE}" destId="{530B532B-2392-9D4B-BD54-9A4B30E224D7}" srcOrd="4" destOrd="0" parTransId="{9B321C82-FCF8-774D-A40A-0CA3C7BD598E}" sibTransId="{0E013D08-171A-B645-9E2B-62C6BEAC6C44}"/>
    <dgm:cxn modelId="{6F802BAD-56B5-0740-8C75-014AB586C5C0}" type="presOf" srcId="{A3A2439B-93F2-8A46-95E7-8082F007F8BE}" destId="{FB14C553-F635-FE46-9486-470D5C28ADA9}" srcOrd="0" destOrd="0" presId="urn:microsoft.com/office/officeart/2005/8/layout/radial6"/>
    <dgm:cxn modelId="{56BCE3B5-10BB-3D4C-94A2-373A904C70F1}" type="presOf" srcId="{9AB879F5-C4E5-454A-99CC-5CC9FFDDA035}" destId="{423334E7-2781-A749-B054-B1E7C85ACFB5}" srcOrd="0" destOrd="0" presId="urn:microsoft.com/office/officeart/2005/8/layout/radial6"/>
    <dgm:cxn modelId="{610321C0-43A5-4740-B2E4-A2456DD0B9FE}" type="presOf" srcId="{62543BC8-2C39-0E49-8FE8-CC060FC2FECE}" destId="{3217CA48-3CC8-494B-8439-18C72B4DDA8F}" srcOrd="0" destOrd="0" presId="urn:microsoft.com/office/officeart/2005/8/layout/radial6"/>
    <dgm:cxn modelId="{3D0E11C7-D35E-C643-BB2C-6341F2372A27}" type="presOf" srcId="{C91CC39B-CE8A-8A4F-B868-ECFF5549F14E}" destId="{A727BFF4-47EF-394E-87E5-B4484CBAF4FF}" srcOrd="0" destOrd="0" presId="urn:microsoft.com/office/officeart/2005/8/layout/radial6"/>
    <dgm:cxn modelId="{D1B9FECA-0D40-384B-BCDC-74694E443B1F}" srcId="{B09597FC-C62D-804D-BA77-E9A323CE52AE}" destId="{C91CC39B-CE8A-8A4F-B868-ECFF5549F14E}" srcOrd="3" destOrd="0" parTransId="{A60B6B16-D02A-6E48-A955-01F0E94A88F0}" sibTransId="{BE6C24DD-E784-1C44-B964-58967FD7AA7D}"/>
    <dgm:cxn modelId="{6C08B1DD-8D4A-8942-8DAB-9ADF3BA9A987}" srcId="{C7FD13BD-6555-4443-BAD9-517498AE54E0}" destId="{B09597FC-C62D-804D-BA77-E9A323CE52AE}" srcOrd="0" destOrd="0" parTransId="{F24FB3B9-C7D0-E047-871A-ABFE507F24DA}" sibTransId="{943DCD12-C633-3A4A-A32E-C3520BA085B1}"/>
    <dgm:cxn modelId="{B2777EE6-D487-9149-8995-55E0F769E63F}" type="presOf" srcId="{1DA9F235-AB7B-4849-BC9C-0739DB528026}" destId="{219A75C2-FE9E-204D-AA99-611374ADB8AE}" srcOrd="0" destOrd="0" presId="urn:microsoft.com/office/officeart/2005/8/layout/radial6"/>
    <dgm:cxn modelId="{0498F0E9-5BC1-3A4A-B56A-7290671F032D}" type="presOf" srcId="{FAD26BD5-D399-2947-A820-F1EA3082A1C7}" destId="{40596AD6-9843-7743-9C7E-4D865D132C4A}" srcOrd="0" destOrd="0" presId="urn:microsoft.com/office/officeart/2005/8/layout/radial6"/>
    <dgm:cxn modelId="{10E8A3F2-9338-8547-8633-220A0698D359}" srcId="{B09597FC-C62D-804D-BA77-E9A323CE52AE}" destId="{A3A2439B-93F2-8A46-95E7-8082F007F8BE}" srcOrd="0" destOrd="0" parTransId="{38CFF747-8720-2844-89E9-7725D93D4311}" sibTransId="{4748EF42-3C08-3F4D-A0A8-BE9A67CF1F05}"/>
    <dgm:cxn modelId="{417C7F83-C241-A44F-B9E4-96D9C6398754}" type="presParOf" srcId="{C312E827-FA48-7B4F-9505-C53CB04ED0B6}" destId="{85585037-C7C5-8042-9DBD-CB9D51D25BBF}" srcOrd="0" destOrd="0" presId="urn:microsoft.com/office/officeart/2005/8/layout/radial6"/>
    <dgm:cxn modelId="{9E3928A6-C0C9-F442-BA9D-1DD2821DD6A3}" type="presParOf" srcId="{C312E827-FA48-7B4F-9505-C53CB04ED0B6}" destId="{FB14C553-F635-FE46-9486-470D5C28ADA9}" srcOrd="1" destOrd="0" presId="urn:microsoft.com/office/officeart/2005/8/layout/radial6"/>
    <dgm:cxn modelId="{68AA54B0-9ACF-CF40-9C8D-D2AAF1AD566F}" type="presParOf" srcId="{C312E827-FA48-7B4F-9505-C53CB04ED0B6}" destId="{1B19B611-5F9D-084C-B3E0-0E407C5F0DFD}" srcOrd="2" destOrd="0" presId="urn:microsoft.com/office/officeart/2005/8/layout/radial6"/>
    <dgm:cxn modelId="{DF74AD8F-13B2-374D-A79B-5C4F3F393D3D}" type="presParOf" srcId="{C312E827-FA48-7B4F-9505-C53CB04ED0B6}" destId="{436D6A19-3637-474D-A8BA-25A71B713637}" srcOrd="3" destOrd="0" presId="urn:microsoft.com/office/officeart/2005/8/layout/radial6"/>
    <dgm:cxn modelId="{BF2B4FC2-709B-8B47-B925-78F971FE0105}" type="presParOf" srcId="{C312E827-FA48-7B4F-9505-C53CB04ED0B6}" destId="{4B40D95E-7029-D248-9937-D4F448C6F54A}" srcOrd="4" destOrd="0" presId="urn:microsoft.com/office/officeart/2005/8/layout/radial6"/>
    <dgm:cxn modelId="{FCDB7162-FDC7-8549-A6FD-9112BDAF4B39}" type="presParOf" srcId="{C312E827-FA48-7B4F-9505-C53CB04ED0B6}" destId="{F73194DA-58D2-CC40-89CA-208CE1A60F5D}" srcOrd="5" destOrd="0" presId="urn:microsoft.com/office/officeart/2005/8/layout/radial6"/>
    <dgm:cxn modelId="{3DB5D6BF-6BA2-7F4A-B74B-79867F92428B}" type="presParOf" srcId="{C312E827-FA48-7B4F-9505-C53CB04ED0B6}" destId="{3217CA48-3CC8-494B-8439-18C72B4DDA8F}" srcOrd="6" destOrd="0" presId="urn:microsoft.com/office/officeart/2005/8/layout/radial6"/>
    <dgm:cxn modelId="{555525BA-ABD1-D848-9327-2F8ACFB4EA7F}" type="presParOf" srcId="{C312E827-FA48-7B4F-9505-C53CB04ED0B6}" destId="{40596AD6-9843-7743-9C7E-4D865D132C4A}" srcOrd="7" destOrd="0" presId="urn:microsoft.com/office/officeart/2005/8/layout/radial6"/>
    <dgm:cxn modelId="{C18C7361-EF85-0748-9FD2-D0AF6154C5FE}" type="presParOf" srcId="{C312E827-FA48-7B4F-9505-C53CB04ED0B6}" destId="{5E047291-1841-5F4D-8FE9-AF70805CE0CE}" srcOrd="8" destOrd="0" presId="urn:microsoft.com/office/officeart/2005/8/layout/radial6"/>
    <dgm:cxn modelId="{4750E277-0E94-E544-83D0-4AF3225B07F2}" type="presParOf" srcId="{C312E827-FA48-7B4F-9505-C53CB04ED0B6}" destId="{423334E7-2781-A749-B054-B1E7C85ACFB5}" srcOrd="9" destOrd="0" presId="urn:microsoft.com/office/officeart/2005/8/layout/radial6"/>
    <dgm:cxn modelId="{BAEDFD73-264E-424B-AFC6-16886B527D3E}" type="presParOf" srcId="{C312E827-FA48-7B4F-9505-C53CB04ED0B6}" destId="{A727BFF4-47EF-394E-87E5-B4484CBAF4FF}" srcOrd="10" destOrd="0" presId="urn:microsoft.com/office/officeart/2005/8/layout/radial6"/>
    <dgm:cxn modelId="{31A55435-CC80-794F-B177-DAE6DD8BD890}" type="presParOf" srcId="{C312E827-FA48-7B4F-9505-C53CB04ED0B6}" destId="{A1929439-69AB-0F44-8806-D577F79C1A67}" srcOrd="11" destOrd="0" presId="urn:microsoft.com/office/officeart/2005/8/layout/radial6"/>
    <dgm:cxn modelId="{7511FC4A-DB9B-8D45-84CC-38EF2ADF7E48}" type="presParOf" srcId="{C312E827-FA48-7B4F-9505-C53CB04ED0B6}" destId="{3ECBCBC9-743D-5B40-9201-C82CAF6E2035}" srcOrd="12" destOrd="0" presId="urn:microsoft.com/office/officeart/2005/8/layout/radial6"/>
    <dgm:cxn modelId="{CC1F29E5-55A5-D442-A35F-F25CFE88E44F}" type="presParOf" srcId="{C312E827-FA48-7B4F-9505-C53CB04ED0B6}" destId="{42BC698F-916B-A349-B5AF-153D2E63351A}" srcOrd="13" destOrd="0" presId="urn:microsoft.com/office/officeart/2005/8/layout/radial6"/>
    <dgm:cxn modelId="{5A57E39A-6726-A043-ABEC-F6D39AE25BD1}" type="presParOf" srcId="{C312E827-FA48-7B4F-9505-C53CB04ED0B6}" destId="{FCF81964-C23E-CE4E-98BA-1E5EF63228F1}" srcOrd="14" destOrd="0" presId="urn:microsoft.com/office/officeart/2005/8/layout/radial6"/>
    <dgm:cxn modelId="{42D5F0E8-5366-504B-B119-880162D9635F}" type="presParOf" srcId="{C312E827-FA48-7B4F-9505-C53CB04ED0B6}" destId="{380E5B20-06E1-0244-B8AF-88217D04F780}" srcOrd="15" destOrd="0" presId="urn:microsoft.com/office/officeart/2005/8/layout/radial6"/>
    <dgm:cxn modelId="{35F68BC4-7DBA-D54A-82B2-FFC77432CBE9}" type="presParOf" srcId="{C312E827-FA48-7B4F-9505-C53CB04ED0B6}" destId="{219A75C2-FE9E-204D-AA99-611374ADB8AE}" srcOrd="16" destOrd="0" presId="urn:microsoft.com/office/officeart/2005/8/layout/radial6"/>
    <dgm:cxn modelId="{83D99090-3C02-0941-B5CE-A2F20A296C4B}" type="presParOf" srcId="{C312E827-FA48-7B4F-9505-C53CB04ED0B6}" destId="{38C4E685-DC63-FE44-A41D-301D9A7C963B}" srcOrd="17" destOrd="0" presId="urn:microsoft.com/office/officeart/2005/8/layout/radial6"/>
    <dgm:cxn modelId="{39310376-D349-6B42-8ADF-FAD3B6721009}" type="presParOf" srcId="{C312E827-FA48-7B4F-9505-C53CB04ED0B6}" destId="{C8EC208E-FFF5-FA40-90D8-5F39DB5D98FC}"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C208E-FFF5-FA40-90D8-5F39DB5D98FC}">
      <dsp:nvSpPr>
        <dsp:cNvPr id="0" name=""/>
        <dsp:cNvSpPr/>
      </dsp:nvSpPr>
      <dsp:spPr>
        <a:xfrm>
          <a:off x="2568682" y="510074"/>
          <a:ext cx="4300162" cy="4300162"/>
        </a:xfrm>
        <a:prstGeom prst="blockArc">
          <a:avLst>
            <a:gd name="adj1" fmla="val 12600000"/>
            <a:gd name="adj2" fmla="val 16200000"/>
            <a:gd name="adj3" fmla="val 4529"/>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80E5B20-06E1-0244-B8AF-88217D04F780}">
      <dsp:nvSpPr>
        <dsp:cNvPr id="0" name=""/>
        <dsp:cNvSpPr/>
      </dsp:nvSpPr>
      <dsp:spPr>
        <a:xfrm>
          <a:off x="2673132" y="629404"/>
          <a:ext cx="4300162" cy="4300162"/>
        </a:xfrm>
        <a:prstGeom prst="blockArc">
          <a:avLst>
            <a:gd name="adj1" fmla="val 9000000"/>
            <a:gd name="adj2" fmla="val 12600000"/>
            <a:gd name="adj3" fmla="val 4529"/>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ECBCBC9-743D-5B40-9201-C82CAF6E2035}">
      <dsp:nvSpPr>
        <dsp:cNvPr id="0" name=""/>
        <dsp:cNvSpPr/>
      </dsp:nvSpPr>
      <dsp:spPr>
        <a:xfrm>
          <a:off x="2673132" y="629404"/>
          <a:ext cx="4300162" cy="4300162"/>
        </a:xfrm>
        <a:prstGeom prst="blockArc">
          <a:avLst>
            <a:gd name="adj1" fmla="val 5400000"/>
            <a:gd name="adj2" fmla="val 9000000"/>
            <a:gd name="adj3" fmla="val 4529"/>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23334E7-2781-A749-B054-B1E7C85ACFB5}">
      <dsp:nvSpPr>
        <dsp:cNvPr id="0" name=""/>
        <dsp:cNvSpPr/>
      </dsp:nvSpPr>
      <dsp:spPr>
        <a:xfrm>
          <a:off x="2673132" y="629404"/>
          <a:ext cx="4300162" cy="4300162"/>
        </a:xfrm>
        <a:prstGeom prst="blockArc">
          <a:avLst>
            <a:gd name="adj1" fmla="val 1800000"/>
            <a:gd name="adj2" fmla="val 5400000"/>
            <a:gd name="adj3" fmla="val 4529"/>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217CA48-3CC8-494B-8439-18C72B4DDA8F}">
      <dsp:nvSpPr>
        <dsp:cNvPr id="0" name=""/>
        <dsp:cNvSpPr/>
      </dsp:nvSpPr>
      <dsp:spPr>
        <a:xfrm>
          <a:off x="2617461" y="732348"/>
          <a:ext cx="4300162" cy="4300162"/>
        </a:xfrm>
        <a:prstGeom prst="blockArc">
          <a:avLst>
            <a:gd name="adj1" fmla="val 19153436"/>
            <a:gd name="adj2" fmla="val 1608516"/>
            <a:gd name="adj3" fmla="val 4529"/>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36D6A19-3637-474D-A8BA-25A71B713637}">
      <dsp:nvSpPr>
        <dsp:cNvPr id="0" name=""/>
        <dsp:cNvSpPr/>
      </dsp:nvSpPr>
      <dsp:spPr>
        <a:xfrm>
          <a:off x="2530524" y="624559"/>
          <a:ext cx="4300162" cy="4300162"/>
        </a:xfrm>
        <a:prstGeom prst="blockArc">
          <a:avLst>
            <a:gd name="adj1" fmla="val 16433478"/>
            <a:gd name="adj2" fmla="val 19380019"/>
            <a:gd name="adj3" fmla="val 4529"/>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5585037-C7C5-8042-9DBD-CB9D51D25BBF}">
      <dsp:nvSpPr>
        <dsp:cNvPr id="0" name=""/>
        <dsp:cNvSpPr/>
      </dsp:nvSpPr>
      <dsp:spPr>
        <a:xfrm>
          <a:off x="3857180" y="1813451"/>
          <a:ext cx="1932067" cy="193206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FF00"/>
              </a:solidFill>
            </a:rPr>
            <a:t>Challenge through inquiry</a:t>
          </a:r>
        </a:p>
      </dsp:txBody>
      <dsp:txXfrm>
        <a:off x="4140125" y="2096396"/>
        <a:ext cx="1366177" cy="1366177"/>
      </dsp:txXfrm>
    </dsp:sp>
    <dsp:sp modelId="{FB14C553-F635-FE46-9486-470D5C28ADA9}">
      <dsp:nvSpPr>
        <dsp:cNvPr id="0" name=""/>
        <dsp:cNvSpPr/>
      </dsp:nvSpPr>
      <dsp:spPr>
        <a:xfrm>
          <a:off x="4019982" y="1868"/>
          <a:ext cx="1606463" cy="135244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FF00"/>
              </a:solidFill>
            </a:rPr>
            <a:t>Perceived “Truth”</a:t>
          </a:r>
        </a:p>
      </dsp:txBody>
      <dsp:txXfrm>
        <a:off x="4255243" y="199929"/>
        <a:ext cx="1135941" cy="956325"/>
      </dsp:txXfrm>
    </dsp:sp>
    <dsp:sp modelId="{4B40D95E-7029-D248-9937-D4F448C6F54A}">
      <dsp:nvSpPr>
        <dsp:cNvPr id="0" name=""/>
        <dsp:cNvSpPr/>
      </dsp:nvSpPr>
      <dsp:spPr>
        <a:xfrm>
          <a:off x="5489087" y="833776"/>
          <a:ext cx="1739544" cy="135244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b="1" kern="1200" dirty="0">
            <a:solidFill>
              <a:srgbClr val="000000"/>
            </a:solidFill>
          </a:endParaRPr>
        </a:p>
        <a:p>
          <a:pPr marL="0" lvl="0" indent="0" algn="ctr" defTabSz="666750">
            <a:lnSpc>
              <a:spcPct val="90000"/>
            </a:lnSpc>
            <a:spcBef>
              <a:spcPct val="0"/>
            </a:spcBef>
            <a:spcAft>
              <a:spcPct val="35000"/>
            </a:spcAft>
            <a:buNone/>
          </a:pPr>
          <a:r>
            <a:rPr lang="en-US" sz="1500" b="1" kern="1200" dirty="0">
              <a:solidFill>
                <a:srgbClr val="FFFF00"/>
              </a:solidFill>
            </a:rPr>
            <a:t>Modification</a:t>
          </a:r>
        </a:p>
        <a:p>
          <a:pPr marL="0" lvl="0" indent="0" algn="ctr" defTabSz="666750">
            <a:lnSpc>
              <a:spcPct val="90000"/>
            </a:lnSpc>
            <a:spcBef>
              <a:spcPct val="0"/>
            </a:spcBef>
            <a:spcAft>
              <a:spcPct val="35000"/>
            </a:spcAft>
            <a:buNone/>
          </a:pPr>
          <a:r>
            <a:rPr lang="en-US" sz="1500" b="1" kern="1200" dirty="0">
              <a:solidFill>
                <a:srgbClr val="FFFF00"/>
              </a:solidFill>
            </a:rPr>
            <a:t>Data driven</a:t>
          </a:r>
        </a:p>
        <a:p>
          <a:pPr marL="0" lvl="0" indent="0" algn="ctr" defTabSz="666750">
            <a:lnSpc>
              <a:spcPct val="90000"/>
            </a:lnSpc>
            <a:spcBef>
              <a:spcPct val="0"/>
            </a:spcBef>
            <a:spcAft>
              <a:spcPct val="35000"/>
            </a:spcAft>
            <a:buNone/>
          </a:pPr>
          <a:endParaRPr lang="en-US" sz="1500" b="1" kern="1200" dirty="0">
            <a:solidFill>
              <a:srgbClr val="000000"/>
            </a:solidFill>
          </a:endParaRPr>
        </a:p>
      </dsp:txBody>
      <dsp:txXfrm>
        <a:off x="5743837" y="1031837"/>
        <a:ext cx="1230044" cy="956325"/>
      </dsp:txXfrm>
    </dsp:sp>
    <dsp:sp modelId="{40596AD6-9843-7743-9C7E-4D865D132C4A}">
      <dsp:nvSpPr>
        <dsp:cNvPr id="0" name=""/>
        <dsp:cNvSpPr/>
      </dsp:nvSpPr>
      <dsp:spPr>
        <a:xfrm>
          <a:off x="5748261" y="3153958"/>
          <a:ext cx="1789625" cy="135244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b="1" kern="1200" dirty="0">
            <a:solidFill>
              <a:srgbClr val="000000"/>
            </a:solidFill>
          </a:endParaRPr>
        </a:p>
        <a:p>
          <a:pPr marL="0" lvl="0" indent="0" algn="ctr" defTabSz="800100">
            <a:lnSpc>
              <a:spcPct val="90000"/>
            </a:lnSpc>
            <a:spcBef>
              <a:spcPct val="0"/>
            </a:spcBef>
            <a:spcAft>
              <a:spcPct val="35000"/>
            </a:spcAft>
            <a:buNone/>
          </a:pPr>
          <a:r>
            <a:rPr lang="en-US" sz="1800" b="1" kern="1200" dirty="0">
              <a:solidFill>
                <a:srgbClr val="FFFF00"/>
              </a:solidFill>
            </a:rPr>
            <a:t>Reasoning</a:t>
          </a:r>
        </a:p>
        <a:p>
          <a:pPr marL="0" lvl="0" indent="0" algn="ctr" defTabSz="800100">
            <a:lnSpc>
              <a:spcPct val="90000"/>
            </a:lnSpc>
            <a:spcBef>
              <a:spcPct val="0"/>
            </a:spcBef>
            <a:spcAft>
              <a:spcPct val="35000"/>
            </a:spcAft>
            <a:buNone/>
          </a:pPr>
          <a:endParaRPr lang="en-US" sz="1800" b="1" kern="1200" dirty="0">
            <a:solidFill>
              <a:srgbClr val="000000"/>
            </a:solidFill>
          </a:endParaRPr>
        </a:p>
      </dsp:txBody>
      <dsp:txXfrm>
        <a:off x="6010346" y="3352019"/>
        <a:ext cx="1265455" cy="956325"/>
      </dsp:txXfrm>
    </dsp:sp>
    <dsp:sp modelId="{A727BFF4-47EF-394E-87E5-B4484CBAF4FF}">
      <dsp:nvSpPr>
        <dsp:cNvPr id="0" name=""/>
        <dsp:cNvSpPr/>
      </dsp:nvSpPr>
      <dsp:spPr>
        <a:xfrm>
          <a:off x="4021442" y="4204655"/>
          <a:ext cx="1603542" cy="135244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FF00"/>
              </a:solidFill>
            </a:rPr>
            <a:t>Observed “Truth”</a:t>
          </a:r>
        </a:p>
      </dsp:txBody>
      <dsp:txXfrm>
        <a:off x="4256275" y="4402716"/>
        <a:ext cx="1133876" cy="956325"/>
      </dsp:txXfrm>
    </dsp:sp>
    <dsp:sp modelId="{42BC698F-916B-A349-B5AF-153D2E63351A}">
      <dsp:nvSpPr>
        <dsp:cNvPr id="0" name=""/>
        <dsp:cNvSpPr/>
      </dsp:nvSpPr>
      <dsp:spPr>
        <a:xfrm>
          <a:off x="2031337" y="3153958"/>
          <a:ext cx="1944034" cy="135244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b="1" kern="1200" dirty="0">
            <a:solidFill>
              <a:srgbClr val="000000"/>
            </a:solidFill>
          </a:endParaRPr>
        </a:p>
        <a:p>
          <a:pPr marL="0" lvl="0" indent="0" algn="ctr" defTabSz="666750">
            <a:lnSpc>
              <a:spcPct val="90000"/>
            </a:lnSpc>
            <a:spcBef>
              <a:spcPct val="0"/>
            </a:spcBef>
            <a:spcAft>
              <a:spcPct val="35000"/>
            </a:spcAft>
            <a:buNone/>
          </a:pPr>
          <a:r>
            <a:rPr lang="en-US" sz="1500" b="1" kern="1200" dirty="0">
              <a:solidFill>
                <a:srgbClr val="FFFF00"/>
              </a:solidFill>
            </a:rPr>
            <a:t>Modification</a:t>
          </a:r>
        </a:p>
        <a:p>
          <a:pPr marL="0" lvl="0" indent="0" algn="ctr" defTabSz="666750">
            <a:lnSpc>
              <a:spcPct val="90000"/>
            </a:lnSpc>
            <a:spcBef>
              <a:spcPct val="0"/>
            </a:spcBef>
            <a:spcAft>
              <a:spcPct val="35000"/>
            </a:spcAft>
            <a:buNone/>
          </a:pPr>
          <a:r>
            <a:rPr lang="en-US" sz="1500" b="1" kern="1200" dirty="0">
              <a:solidFill>
                <a:srgbClr val="FFFF00"/>
              </a:solidFill>
            </a:rPr>
            <a:t>Data driven</a:t>
          </a:r>
        </a:p>
        <a:p>
          <a:pPr marL="0" lvl="0" indent="0" algn="ctr" defTabSz="666750">
            <a:lnSpc>
              <a:spcPct val="90000"/>
            </a:lnSpc>
            <a:spcBef>
              <a:spcPct val="0"/>
            </a:spcBef>
            <a:spcAft>
              <a:spcPct val="35000"/>
            </a:spcAft>
            <a:buNone/>
          </a:pPr>
          <a:endParaRPr lang="en-US" sz="1500" b="1" kern="1200" dirty="0">
            <a:solidFill>
              <a:srgbClr val="000000"/>
            </a:solidFill>
          </a:endParaRPr>
        </a:p>
      </dsp:txBody>
      <dsp:txXfrm>
        <a:off x="2316034" y="3352019"/>
        <a:ext cx="1374640" cy="956325"/>
      </dsp:txXfrm>
    </dsp:sp>
    <dsp:sp modelId="{219A75C2-FE9E-204D-AA99-611374ADB8AE}">
      <dsp:nvSpPr>
        <dsp:cNvPr id="0" name=""/>
        <dsp:cNvSpPr/>
      </dsp:nvSpPr>
      <dsp:spPr>
        <a:xfrm>
          <a:off x="2105620" y="1052565"/>
          <a:ext cx="1795468" cy="135244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FF00"/>
              </a:solidFill>
            </a:rPr>
            <a:t>Reasoning</a:t>
          </a:r>
        </a:p>
      </dsp:txBody>
      <dsp:txXfrm>
        <a:off x="2368560" y="1250626"/>
        <a:ext cx="1269588" cy="95632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04/30/2017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minimaxir.com/2014/06/reviewing-reviews/" TargetMode="External"/><Relationship Id="rId7" Type="http://schemas.openxmlformats.org/officeDocument/2006/relationships/hyperlink" Target="http://www.utdallas.edu/~ryoung/phdseminar/DataMiningComparison-Melody.pdf" TargetMode="External"/><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2.xml"/><Relationship Id="rId6" Type="http://schemas.openxmlformats.org/officeDocument/2006/relationships/hyperlink" Target="http://leonidzhukov.net/hse/2011/seminar/papers/chi09-tie-gilbert.pdf" TargetMode="External"/><Relationship Id="rId5" Type="http://schemas.openxmlformats.org/officeDocument/2006/relationships/hyperlink" Target="https://www.slideshare.net/ohassta/critical-thinking" TargetMode="External"/><Relationship Id="rId4" Type="http://schemas.openxmlformats.org/officeDocument/2006/relationships/hyperlink" Target="https://en.wikipedia.org/wiki/Generalized_linear_mode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a:t>Recommending </a:t>
            </a:r>
            <a:r>
              <a:rPr lang="en-IN" sz="4400" b="1" dirty="0"/>
              <a:t>Restaurants to investors by </a:t>
            </a:r>
            <a:r>
              <a:rPr lang="en-IN" sz="4400" dirty="0"/>
              <a:t>Predicting User Ratings and Overall trend of Business growth</a:t>
            </a:r>
            <a:endParaRPr lang="en-US" sz="4400" dirty="0"/>
          </a:p>
        </p:txBody>
      </p:sp>
      <p:sp>
        <p:nvSpPr>
          <p:cNvPr id="3" name="Subtitle 2"/>
          <p:cNvSpPr>
            <a:spLocks noGrp="1"/>
          </p:cNvSpPr>
          <p:nvPr>
            <p:ph type="subTitle" idx="1"/>
          </p:nvPr>
        </p:nvSpPr>
        <p:spPr/>
        <p:txBody>
          <a:bodyPr/>
          <a:lstStyle/>
          <a:p>
            <a:r>
              <a:rPr lang="en-IN" dirty="0"/>
              <a:t>-Harshal Gurjar</a:t>
            </a:r>
            <a:endParaRPr lang="en-US" dirty="0"/>
          </a:p>
        </p:txBody>
      </p:sp>
    </p:spTree>
    <p:extLst>
      <p:ext uri="{BB962C8B-B14F-4D97-AF65-F5344CB8AC3E}">
        <p14:creationId xmlns:p14="http://schemas.microsoft.com/office/powerpoint/2010/main" val="181185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Transformation</a:t>
            </a:r>
            <a:endParaRPr lang="en-US" dirty="0"/>
          </a:p>
        </p:txBody>
      </p:sp>
      <p:sp>
        <p:nvSpPr>
          <p:cNvPr id="3" name="Content Placeholder 2"/>
          <p:cNvSpPr>
            <a:spLocks noGrp="1"/>
          </p:cNvSpPr>
          <p:nvPr>
            <p:ph idx="1"/>
          </p:nvPr>
        </p:nvSpPr>
        <p:spPr/>
        <p:txBody>
          <a:bodyPr/>
          <a:lstStyle/>
          <a:p>
            <a:r>
              <a:rPr lang="en-IN" sz="2400" dirty="0"/>
              <a:t>Convert </a:t>
            </a:r>
            <a:r>
              <a:rPr lang="en-IN" sz="2400" dirty="0" err="1"/>
              <a:t>Json</a:t>
            </a:r>
            <a:r>
              <a:rPr lang="en-IN" sz="2400" dirty="0"/>
              <a:t> data to csv file for easy access</a:t>
            </a:r>
          </a:p>
          <a:p>
            <a:pPr lvl="1"/>
            <a:r>
              <a:rPr lang="en-IN" sz="2400" dirty="0"/>
              <a:t>yelp_academic_dataset_review.csv</a:t>
            </a:r>
          </a:p>
          <a:p>
            <a:pPr lvl="1"/>
            <a:r>
              <a:rPr lang="en-IN" sz="2400" dirty="0"/>
              <a:t>yelp_academic_dataset_user.csv</a:t>
            </a:r>
          </a:p>
          <a:p>
            <a:pPr lvl="1"/>
            <a:r>
              <a:rPr lang="en-IN" sz="2400" dirty="0"/>
              <a:t>integratedUserAndReviewData.csv</a:t>
            </a:r>
          </a:p>
          <a:p>
            <a:pPr lvl="2"/>
            <a:r>
              <a:rPr lang="en-IN" sz="2200" dirty="0"/>
              <a:t>Review length</a:t>
            </a:r>
          </a:p>
          <a:p>
            <a:endParaRPr lang="en-US" dirty="0"/>
          </a:p>
        </p:txBody>
      </p:sp>
    </p:spTree>
    <p:extLst>
      <p:ext uri="{BB962C8B-B14F-4D97-AF65-F5344CB8AC3E}">
        <p14:creationId xmlns:p14="http://schemas.microsoft.com/office/powerpoint/2010/main" val="51632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 and Scope</a:t>
            </a:r>
            <a:endParaRPr lang="en-US" dirty="0"/>
          </a:p>
        </p:txBody>
      </p:sp>
      <p:sp>
        <p:nvSpPr>
          <p:cNvPr id="3" name="Content Placeholder 2"/>
          <p:cNvSpPr>
            <a:spLocks noGrp="1"/>
          </p:cNvSpPr>
          <p:nvPr>
            <p:ph idx="1"/>
          </p:nvPr>
        </p:nvSpPr>
        <p:spPr/>
        <p:txBody>
          <a:bodyPr/>
          <a:lstStyle/>
          <a:p>
            <a:r>
              <a:rPr lang="en-IN" sz="2400" dirty="0"/>
              <a:t>All data provided is trustworthy</a:t>
            </a:r>
          </a:p>
          <a:p>
            <a:r>
              <a:rPr lang="en-IN" sz="2400" dirty="0"/>
              <a:t>Project calculates overall business strength</a:t>
            </a:r>
          </a:p>
          <a:p>
            <a:r>
              <a:rPr lang="en-IN" sz="2400" dirty="0"/>
              <a:t>Data is consistent throughout</a:t>
            </a:r>
          </a:p>
          <a:p>
            <a:r>
              <a:rPr lang="en-IN" sz="2400" dirty="0"/>
              <a:t>Considering only top 100000 entries due to hardware constraints</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58510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endParaRPr lang="en-US" dirty="0"/>
          </a:p>
        </p:txBody>
      </p:sp>
      <p:sp>
        <p:nvSpPr>
          <p:cNvPr id="3" name="Content Placeholder 2"/>
          <p:cNvSpPr>
            <a:spLocks noGrp="1"/>
          </p:cNvSpPr>
          <p:nvPr>
            <p:ph idx="1"/>
          </p:nvPr>
        </p:nvSpPr>
        <p:spPr/>
        <p:txBody>
          <a:bodyPr>
            <a:normAutofit lnSpcReduction="10000"/>
          </a:bodyPr>
          <a:lstStyle/>
          <a:p>
            <a:r>
              <a:rPr lang="en-US" sz="2400" b="1" dirty="0"/>
              <a:t>Exploratory Data Analysis – to understand the pattern in data</a:t>
            </a:r>
          </a:p>
          <a:p>
            <a:r>
              <a:rPr lang="en-IN" sz="2400" b="1" dirty="0"/>
              <a:t>Ge</a:t>
            </a:r>
            <a:r>
              <a:rPr lang="en-US" sz="2400" b="1" dirty="0" err="1"/>
              <a:t>neralized</a:t>
            </a:r>
            <a:r>
              <a:rPr lang="en-US" sz="2400" b="1" dirty="0"/>
              <a:t> Linear Regression</a:t>
            </a:r>
          </a:p>
          <a:p>
            <a:r>
              <a:rPr lang="en-IN" sz="2400" b="1" dirty="0"/>
              <a:t>Sentiment analysis to get length of useful words</a:t>
            </a:r>
            <a:endParaRPr lang="en-US" sz="2400" b="1" dirty="0"/>
          </a:p>
          <a:p>
            <a:r>
              <a:rPr lang="en-IN" sz="2400" b="1" dirty="0"/>
              <a:t>Model Building to predict overall trend of business</a:t>
            </a:r>
          </a:p>
          <a:p>
            <a:pPr lvl="1"/>
            <a:r>
              <a:rPr lang="en-IN" sz="2400" dirty="0"/>
              <a:t> average stars, word count in review and number of reviews will be used to build the model.</a:t>
            </a:r>
          </a:p>
          <a:p>
            <a:pPr lvl="1"/>
            <a:r>
              <a:rPr lang="en-IN" sz="2400" b="1" dirty="0" err="1"/>
              <a:t>Annova</a:t>
            </a:r>
            <a:r>
              <a:rPr lang="en-IN" sz="2400" b="1" dirty="0"/>
              <a:t> Test to test the result</a:t>
            </a:r>
          </a:p>
          <a:p>
            <a:pPr lvl="1"/>
            <a:r>
              <a:rPr lang="en-US" sz="2400" dirty="0"/>
              <a:t>nested likelihood ratio test </a:t>
            </a:r>
            <a:endParaRPr lang="en-IN" sz="2400" b="1" dirty="0"/>
          </a:p>
          <a:p>
            <a:pPr marL="457200" lvl="1" indent="0">
              <a:buNone/>
            </a:pPr>
            <a:endParaRPr lang="en-US" sz="2400" b="1" dirty="0"/>
          </a:p>
          <a:p>
            <a:endParaRPr lang="en-US" sz="2400" b="1" dirty="0"/>
          </a:p>
          <a:p>
            <a:endParaRPr lang="en-US" sz="2400" dirty="0"/>
          </a:p>
        </p:txBody>
      </p:sp>
    </p:spTree>
    <p:extLst>
      <p:ext uri="{BB962C8B-B14F-4D97-AF65-F5344CB8AC3E}">
        <p14:creationId xmlns:p14="http://schemas.microsoft.com/office/powerpoint/2010/main" val="389276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Initial Observations</a:t>
            </a:r>
            <a:br>
              <a:rPr lang="en-IN" dirty="0"/>
            </a:br>
            <a:endParaRPr lang="en-US" dirty="0"/>
          </a:p>
        </p:txBody>
      </p:sp>
      <p:sp>
        <p:nvSpPr>
          <p:cNvPr id="3" name="Content Placeholder 2"/>
          <p:cNvSpPr>
            <a:spLocks noGrp="1"/>
          </p:cNvSpPr>
          <p:nvPr>
            <p:ph idx="1"/>
          </p:nvPr>
        </p:nvSpPr>
        <p:spPr/>
        <p:txBody>
          <a:bodyPr>
            <a:normAutofit/>
          </a:bodyPr>
          <a:lstStyle/>
          <a:p>
            <a:r>
              <a:rPr lang="en-IN" sz="2400" dirty="0"/>
              <a:t>Result shows that users average stars, review length or review counts are terrible predictors of users’ ratings</a:t>
            </a:r>
          </a:p>
          <a:p>
            <a:r>
              <a:rPr lang="en-IN" sz="2400" dirty="0"/>
              <a:t>However when all this factors are considered together, it is good predictor of user ratings and overall business trend</a:t>
            </a:r>
          </a:p>
          <a:p>
            <a:r>
              <a:rPr lang="en-IN" sz="2400" dirty="0"/>
              <a:t>They will therefore be the basis for the model.</a:t>
            </a:r>
            <a:endParaRPr lang="en-US" sz="2400" dirty="0"/>
          </a:p>
        </p:txBody>
      </p:sp>
    </p:spTree>
    <p:extLst>
      <p:ext uri="{BB962C8B-B14F-4D97-AF65-F5344CB8AC3E}">
        <p14:creationId xmlns:p14="http://schemas.microsoft.com/office/powerpoint/2010/main" val="404145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Validation</a:t>
            </a:r>
            <a:endParaRPr lang="en-US" dirty="0"/>
          </a:p>
        </p:txBody>
      </p:sp>
      <p:sp>
        <p:nvSpPr>
          <p:cNvPr id="3" name="Content Placeholder 2"/>
          <p:cNvSpPr>
            <a:spLocks noGrp="1"/>
          </p:cNvSpPr>
          <p:nvPr>
            <p:ph idx="1"/>
          </p:nvPr>
        </p:nvSpPr>
        <p:spPr/>
        <p:txBody>
          <a:bodyPr>
            <a:normAutofit/>
          </a:bodyPr>
          <a:lstStyle/>
          <a:p>
            <a:r>
              <a:rPr lang="en-IN" sz="2400" dirty="0"/>
              <a:t>The given dataset is divided into training and testing dataset</a:t>
            </a:r>
            <a:endParaRPr lang="en-US" sz="2400" dirty="0"/>
          </a:p>
          <a:p>
            <a:r>
              <a:rPr lang="en-IN" sz="2400" dirty="0"/>
              <a:t>T</a:t>
            </a:r>
            <a:r>
              <a:rPr lang="en-US" sz="2400" dirty="0"/>
              <a:t>raining = 60%</a:t>
            </a:r>
          </a:p>
          <a:p>
            <a:r>
              <a:rPr lang="en-IN" sz="2400" dirty="0"/>
              <a:t>Testing = 40 %</a:t>
            </a:r>
          </a:p>
          <a:p>
            <a:r>
              <a:rPr lang="en-IN" sz="2400" dirty="0"/>
              <a:t>Model is trained using training set</a:t>
            </a:r>
          </a:p>
          <a:p>
            <a:r>
              <a:rPr lang="en-IN" sz="2400" dirty="0"/>
              <a:t>Model is fitted and tested for testing set</a:t>
            </a:r>
          </a:p>
          <a:p>
            <a:r>
              <a:rPr lang="en-IN" sz="2400" dirty="0"/>
              <a:t>Confusion matrix is used to determine the results</a:t>
            </a:r>
          </a:p>
        </p:txBody>
      </p:sp>
    </p:spTree>
    <p:extLst>
      <p:ext uri="{BB962C8B-B14F-4D97-AF65-F5344CB8AC3E}">
        <p14:creationId xmlns:p14="http://schemas.microsoft.com/office/powerpoint/2010/main" val="43554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US" dirty="0"/>
          </a:p>
        </p:txBody>
      </p:sp>
      <p:sp>
        <p:nvSpPr>
          <p:cNvPr id="3" name="Content Placeholder 2"/>
          <p:cNvSpPr>
            <a:spLocks noGrp="1"/>
          </p:cNvSpPr>
          <p:nvPr>
            <p:ph idx="1"/>
          </p:nvPr>
        </p:nvSpPr>
        <p:spPr/>
        <p:txBody>
          <a:bodyPr>
            <a:normAutofit/>
          </a:bodyPr>
          <a:lstStyle/>
          <a:p>
            <a:r>
              <a:rPr lang="en-IN" sz="2400" dirty="0"/>
              <a:t>Model achieves 62% of accuracy in predicting user ratings for future as well as 59% for predicting the trend in the business</a:t>
            </a:r>
          </a:p>
          <a:p>
            <a:r>
              <a:rPr lang="en-IN" sz="2400" dirty="0"/>
              <a:t>Considering the factors that customers ratings can also depend upon the external factors such as there emotional state, Financial state, Scenario before giving ratings, we can surely say that this prediction level is a good achievement</a:t>
            </a:r>
            <a:endParaRPr lang="en-US" sz="2400" dirty="0"/>
          </a:p>
        </p:txBody>
      </p:sp>
    </p:spTree>
    <p:extLst>
      <p:ext uri="{BB962C8B-B14F-4D97-AF65-F5344CB8AC3E}">
        <p14:creationId xmlns:p14="http://schemas.microsoft.com/office/powerpoint/2010/main" val="137267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endParaRPr lang="en-US" dirty="0"/>
          </a:p>
        </p:txBody>
      </p:sp>
      <p:sp>
        <p:nvSpPr>
          <p:cNvPr id="3" name="Content Placeholder 2"/>
          <p:cNvSpPr>
            <a:spLocks noGrp="1"/>
          </p:cNvSpPr>
          <p:nvPr>
            <p:ph idx="1"/>
          </p:nvPr>
        </p:nvSpPr>
        <p:spPr/>
        <p:txBody>
          <a:bodyPr>
            <a:normAutofit/>
          </a:bodyPr>
          <a:lstStyle/>
          <a:p>
            <a:r>
              <a:rPr lang="en-IN" sz="2400" dirty="0"/>
              <a:t>We can identify growth of particular category of restaurant such as food, ambience, service </a:t>
            </a:r>
            <a:r>
              <a:rPr lang="en-IN" sz="2400" dirty="0" err="1"/>
              <a:t>etc</a:t>
            </a:r>
            <a:endParaRPr lang="en-IN" sz="2400" dirty="0"/>
          </a:p>
          <a:p>
            <a:r>
              <a:rPr lang="en-IN" sz="2400" dirty="0"/>
              <a:t>For this we just need to tweak the algorithm to that granularity</a:t>
            </a:r>
          </a:p>
          <a:p>
            <a:r>
              <a:rPr lang="en-IN" sz="2400" dirty="0"/>
              <a:t>Extensive sentiment analysis and NLP for predicting the tone of reviewer</a:t>
            </a:r>
          </a:p>
          <a:p>
            <a:r>
              <a:rPr lang="en-IN" sz="2400" dirty="0"/>
              <a:t>Considering the revenue of restaurant for identifying customer satisfaction</a:t>
            </a:r>
            <a:endParaRPr lang="en-US" sz="2400" dirty="0"/>
          </a:p>
        </p:txBody>
      </p:sp>
    </p:spTree>
    <p:extLst>
      <p:ext uri="{BB962C8B-B14F-4D97-AF65-F5344CB8AC3E}">
        <p14:creationId xmlns:p14="http://schemas.microsoft.com/office/powerpoint/2010/main" val="244573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https://en.wikipedia.org/wiki/Linear_regression</a:t>
            </a:r>
            <a:endParaRPr lang="en-US" dirty="0"/>
          </a:p>
          <a:p>
            <a:r>
              <a:rPr lang="en-US" dirty="0"/>
              <a:t>https://www.google.com/url?sa=t&amp;rct=j&amp;q=&amp;esrc=s&amp;source=web&amp;cd=4&amp;cad=rja&amp;uact=8&amp;ved=0ahUKEwiynIC8x8rTAhXBOyYKHe7VAM0QFgg7MAM&amp;url=http%3A%2F%2Fcs229.stanford.edu%2Fproj2014%2FYun%2520Xu%2C%2520Xinhui%2520Wu%2C%2520Qinxia%2520Wang%2C%2520Sentiment%2520Analysis%2520of%2520Yelp%27s%2520Ratings%2520Based%2520on%2520Text%2520Reviews.pdf&amp;usg=AFQjCNHCJ83fnobr9CpBPBtziGuFRDAVSw</a:t>
            </a:r>
          </a:p>
          <a:p>
            <a:r>
              <a:rPr lang="en-US" dirty="0">
                <a:hlinkClick r:id="rId3"/>
              </a:rPr>
              <a:t>http://minimaxir.com/2014/06/reviewing-reviews/</a:t>
            </a:r>
            <a:endParaRPr lang="en-US" dirty="0"/>
          </a:p>
          <a:p>
            <a:r>
              <a:rPr lang="en-US" dirty="0">
                <a:hlinkClick r:id="rId4"/>
              </a:rPr>
              <a:t>https://en.wikipedia.org/wiki/Generalized_linear_model</a:t>
            </a:r>
            <a:endParaRPr lang="en-US" dirty="0"/>
          </a:p>
          <a:p>
            <a:r>
              <a:rPr lang="en-US" dirty="0">
                <a:hlinkClick r:id="rId5"/>
              </a:rPr>
              <a:t>https://www.slideshare.net/ohassta/critical-thinking</a:t>
            </a:r>
            <a:endParaRPr lang="en-US" dirty="0"/>
          </a:p>
          <a:p>
            <a:r>
              <a:rPr lang="en-US" dirty="0">
                <a:hlinkClick r:id="rId6"/>
              </a:rPr>
              <a:t>http://leonidzhukov.net/hse/2011/seminar/papers/chi09-tie-gilbert.pdf</a:t>
            </a:r>
            <a:endParaRPr lang="en-US" dirty="0"/>
          </a:p>
          <a:p>
            <a:r>
              <a:rPr lang="en-US" dirty="0">
                <a:hlinkClick r:id="rId7"/>
              </a:rPr>
              <a:t>http://www.utdallas.edu/~ryoung/phdseminar/DataMiningComparison-Melody.pdf</a:t>
            </a:r>
            <a:endParaRPr lang="en-US" dirty="0"/>
          </a:p>
          <a:p>
            <a:r>
              <a:rPr lang="en-US" dirty="0"/>
              <a:t>http://www.criticalthinking.org/pages/defining-critical-thinking/766</a:t>
            </a:r>
          </a:p>
          <a:p>
            <a:endParaRPr lang="en-US" dirty="0"/>
          </a:p>
        </p:txBody>
      </p:sp>
    </p:spTree>
    <p:extLst>
      <p:ext uri="{BB962C8B-B14F-4D97-AF65-F5344CB8AC3E}">
        <p14:creationId xmlns:p14="http://schemas.microsoft.com/office/powerpoint/2010/main" val="133488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914" y="1814286"/>
            <a:ext cx="7620000" cy="4339770"/>
          </a:xfrm>
        </p:spPr>
        <p:txBody>
          <a:bodyPr>
            <a:noAutofit/>
          </a:bodyPr>
          <a:lstStyle/>
          <a:p>
            <a:r>
              <a:rPr lang="en-IN" sz="9600" dirty="0"/>
              <a:t>Thank You</a:t>
            </a:r>
            <a:br>
              <a:rPr lang="en-IN" sz="9600" dirty="0"/>
            </a:br>
            <a:endParaRPr lang="en-US" sz="9600" dirty="0"/>
          </a:p>
        </p:txBody>
      </p:sp>
      <p:sp>
        <p:nvSpPr>
          <p:cNvPr id="3" name="Content Placeholder 2"/>
          <p:cNvSpPr>
            <a:spLocks noGrp="1"/>
          </p:cNvSpPr>
          <p:nvPr>
            <p:ph idx="1"/>
          </p:nvPr>
        </p:nvSpPr>
        <p:spPr>
          <a:xfrm>
            <a:off x="677334" y="5907314"/>
            <a:ext cx="7624837" cy="134048"/>
          </a:xfrm>
        </p:spPr>
        <p:txBody>
          <a:bodyPr>
            <a:normAutofit fontScale="25000" lnSpcReduction="20000"/>
          </a:bodyPr>
          <a:lstStyle/>
          <a:p>
            <a:endParaRPr lang="en-US" dirty="0"/>
          </a:p>
        </p:txBody>
      </p:sp>
    </p:spTree>
    <p:extLst>
      <p:ext uri="{BB962C8B-B14F-4D97-AF65-F5344CB8AC3E}">
        <p14:creationId xmlns:p14="http://schemas.microsoft.com/office/powerpoint/2010/main" val="269498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Critical Thinking: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7607702"/>
              </p:ext>
            </p:extLst>
          </p:nvPr>
        </p:nvGraphicFramePr>
        <p:xfrm>
          <a:off x="677862" y="1175657"/>
          <a:ext cx="9569224" cy="5558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20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Critical thinking continued</a:t>
            </a:r>
            <a:endParaRPr lang="en-US" dirty="0"/>
          </a:p>
        </p:txBody>
      </p:sp>
      <p:sp>
        <p:nvSpPr>
          <p:cNvPr id="3" name="Content Placeholder 2"/>
          <p:cNvSpPr>
            <a:spLocks noGrp="1"/>
          </p:cNvSpPr>
          <p:nvPr>
            <p:ph idx="1"/>
          </p:nvPr>
        </p:nvSpPr>
        <p:spPr>
          <a:xfrm>
            <a:off x="677334" y="1291771"/>
            <a:ext cx="8931123" cy="4992915"/>
          </a:xfrm>
        </p:spPr>
        <p:txBody>
          <a:bodyPr>
            <a:normAutofit/>
          </a:bodyPr>
          <a:lstStyle/>
          <a:p>
            <a:r>
              <a:rPr lang="en-US" sz="2400" dirty="0"/>
              <a:t>Recognize problems, to find workable means for meeting those problems</a:t>
            </a:r>
          </a:p>
          <a:p>
            <a:r>
              <a:rPr lang="en-US" sz="2400" dirty="0"/>
              <a:t>Gather pertinent (relevant) information</a:t>
            </a:r>
          </a:p>
          <a:p>
            <a:r>
              <a:rPr lang="en-US" sz="2400" dirty="0"/>
              <a:t>Recognize unstated assumptions and values</a:t>
            </a:r>
          </a:p>
          <a:p>
            <a:r>
              <a:rPr lang="en-US" sz="2400" dirty="0"/>
              <a:t>Interpret data, to appraise evidence and evaluate arguments</a:t>
            </a:r>
          </a:p>
          <a:p>
            <a:r>
              <a:rPr lang="en-US" sz="2400" dirty="0"/>
              <a:t>Recognize the existence (or non-existence) of logical relationships between propositions</a:t>
            </a:r>
          </a:p>
          <a:p>
            <a:r>
              <a:rPr lang="en-US" sz="2400" dirty="0"/>
              <a:t>Draw warranted conclusions and generalizations</a:t>
            </a:r>
          </a:p>
          <a:p>
            <a:r>
              <a:rPr lang="en-US" sz="2400" dirty="0"/>
              <a:t>Put to test the conclusions and generalizations at which one arrives</a:t>
            </a:r>
          </a:p>
          <a:p>
            <a:endParaRPr lang="en-US" dirty="0"/>
          </a:p>
        </p:txBody>
      </p:sp>
    </p:spTree>
    <p:extLst>
      <p:ext uri="{BB962C8B-B14F-4D97-AF65-F5344CB8AC3E}">
        <p14:creationId xmlns:p14="http://schemas.microsoft.com/office/powerpoint/2010/main" val="328165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847" y="609600"/>
            <a:ext cx="8684381" cy="1930400"/>
          </a:xfrm>
        </p:spPr>
        <p:txBody>
          <a:bodyPr>
            <a:normAutofit/>
          </a:bodyPr>
          <a:lstStyle/>
          <a:p>
            <a:r>
              <a:rPr lang="en-IN" dirty="0"/>
              <a:t>How well is the Business?</a:t>
            </a:r>
            <a:br>
              <a:rPr lang="en-IN" dirty="0"/>
            </a:br>
            <a:r>
              <a:rPr lang="en-IN" dirty="0"/>
              <a:t>How does the future of this business looks like?</a:t>
            </a:r>
            <a:endParaRPr lang="en-US" dirty="0"/>
          </a:p>
        </p:txBody>
      </p:sp>
      <p:pic>
        <p:nvPicPr>
          <p:cNvPr id="7" name="Content Placeholder 6"/>
          <p:cNvPicPr>
            <a:picLocks noGrp="1" noChangeAspect="1"/>
          </p:cNvPicPr>
          <p:nvPr>
            <p:ph idx="1"/>
          </p:nvPr>
        </p:nvPicPr>
        <p:blipFill>
          <a:blip r:embed="rId2"/>
          <a:stretch>
            <a:fillRect/>
          </a:stretch>
        </p:blipFill>
        <p:spPr>
          <a:xfrm>
            <a:off x="5034037" y="2770279"/>
            <a:ext cx="3758133" cy="2500867"/>
          </a:xfrm>
        </p:spPr>
      </p:pic>
      <p:pic>
        <p:nvPicPr>
          <p:cNvPr id="5" name="Picture 4"/>
          <p:cNvPicPr>
            <a:picLocks noChangeAspect="1"/>
          </p:cNvPicPr>
          <p:nvPr/>
        </p:nvPicPr>
        <p:blipFill>
          <a:blip r:embed="rId3"/>
          <a:stretch>
            <a:fillRect/>
          </a:stretch>
        </p:blipFill>
        <p:spPr>
          <a:xfrm>
            <a:off x="1111696" y="2540000"/>
            <a:ext cx="4158712" cy="2772475"/>
          </a:xfrm>
          <a:prstGeom prst="rect">
            <a:avLst/>
          </a:prstGeom>
        </p:spPr>
      </p:pic>
    </p:spTree>
    <p:extLst>
      <p:ext uri="{BB962C8B-B14F-4D97-AF65-F5344CB8AC3E}">
        <p14:creationId xmlns:p14="http://schemas.microsoft.com/office/powerpoint/2010/main" val="273869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5617"/>
            <a:ext cx="8596668" cy="1320800"/>
          </a:xfrm>
        </p:spPr>
        <p:txBody>
          <a:bodyPr/>
          <a:lstStyle/>
          <a:p>
            <a:r>
              <a:rPr lang="en-IN" dirty="0"/>
              <a:t>Factors considered</a:t>
            </a:r>
            <a:endParaRPr lang="en-US" dirty="0"/>
          </a:p>
        </p:txBody>
      </p:sp>
      <p:sp>
        <p:nvSpPr>
          <p:cNvPr id="3" name="Content Placeholder 2"/>
          <p:cNvSpPr>
            <a:spLocks noGrp="1"/>
          </p:cNvSpPr>
          <p:nvPr>
            <p:ph idx="1"/>
          </p:nvPr>
        </p:nvSpPr>
        <p:spPr/>
        <p:txBody>
          <a:bodyPr/>
          <a:lstStyle/>
          <a:p>
            <a:r>
              <a:rPr lang="en-IN"/>
              <a:t>Investor </a:t>
            </a:r>
            <a:r>
              <a:rPr lang="en-IN" dirty="0"/>
              <a:t>will like to invest in the restaurants which are popular among the customers</a:t>
            </a:r>
          </a:p>
          <a:p>
            <a:r>
              <a:rPr lang="en-IN" dirty="0"/>
              <a:t>Such restaurants are likely to succeed in the future</a:t>
            </a:r>
          </a:p>
          <a:p>
            <a:r>
              <a:rPr lang="en-IN" dirty="0"/>
              <a:t>So to identifying which restaurants to invest in, we will consider </a:t>
            </a:r>
          </a:p>
          <a:p>
            <a:pPr lvl="1"/>
            <a:r>
              <a:rPr lang="en-IN" dirty="0"/>
              <a:t>which restaurants have good feedback from user</a:t>
            </a:r>
          </a:p>
          <a:p>
            <a:pPr lvl="1"/>
            <a:r>
              <a:rPr lang="en-IN" dirty="0"/>
              <a:t>which restaurants have good ratings</a:t>
            </a:r>
          </a:p>
          <a:p>
            <a:pPr lvl="1"/>
            <a:r>
              <a:rPr lang="en-IN" dirty="0"/>
              <a:t>which restaurants are likely to receive good feedback from user</a:t>
            </a:r>
          </a:p>
          <a:p>
            <a:pPr lvl="1"/>
            <a:r>
              <a:rPr lang="en-IN" dirty="0"/>
              <a:t>which restaurants are likely to receive good ratings</a:t>
            </a:r>
          </a:p>
          <a:p>
            <a:pPr lvl="1"/>
            <a:r>
              <a:rPr lang="en-IN" dirty="0"/>
              <a:t>Trend of business in future</a:t>
            </a:r>
            <a:endParaRPr lang="en-US" dirty="0"/>
          </a:p>
          <a:p>
            <a:pPr lvl="1"/>
            <a:endParaRPr lang="en-US" dirty="0"/>
          </a:p>
        </p:txBody>
      </p:sp>
    </p:spTree>
    <p:extLst>
      <p:ext uri="{BB962C8B-B14F-4D97-AF65-F5344CB8AC3E}">
        <p14:creationId xmlns:p14="http://schemas.microsoft.com/office/powerpoint/2010/main" val="154239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do I need to understand the customer's feedback?</a:t>
            </a:r>
            <a:endParaRPr lang="en-US" dirty="0"/>
          </a:p>
        </p:txBody>
      </p:sp>
      <p:sp>
        <p:nvSpPr>
          <p:cNvPr id="3" name="Content Placeholder 2"/>
          <p:cNvSpPr>
            <a:spLocks noGrp="1"/>
          </p:cNvSpPr>
          <p:nvPr>
            <p:ph idx="1"/>
          </p:nvPr>
        </p:nvSpPr>
        <p:spPr/>
        <p:txBody>
          <a:bodyPr>
            <a:normAutofit/>
          </a:bodyPr>
          <a:lstStyle/>
          <a:p>
            <a:r>
              <a:rPr lang="en-IN" sz="2400" dirty="0"/>
              <a:t>Customer satisfaction is most important factor in any business.</a:t>
            </a:r>
          </a:p>
          <a:p>
            <a:r>
              <a:rPr lang="en-IN" sz="2400" dirty="0"/>
              <a:t>Major reason for business downfall is dissatisfaction among customers</a:t>
            </a:r>
          </a:p>
          <a:p>
            <a:r>
              <a:rPr lang="en-IN" sz="2400" dirty="0"/>
              <a:t>Happy customers = growing business</a:t>
            </a:r>
          </a:p>
          <a:p>
            <a:pPr marL="0" indent="0">
              <a:buNone/>
            </a:pPr>
            <a:endParaRPr lang="en-US" sz="2400" dirty="0"/>
          </a:p>
        </p:txBody>
      </p:sp>
    </p:spTree>
    <p:extLst>
      <p:ext uri="{BB962C8B-B14F-4D97-AF65-F5344CB8AC3E}">
        <p14:creationId xmlns:p14="http://schemas.microsoft.com/office/powerpoint/2010/main" val="208116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58594" y="291636"/>
            <a:ext cx="8459637" cy="645945"/>
          </a:xfrm>
        </p:spPr>
        <p:txBody>
          <a:bodyPr>
            <a:noAutofit/>
          </a:bodyPr>
          <a:lstStyle/>
          <a:p>
            <a:r>
              <a:rPr lang="en-IN" sz="6000" dirty="0"/>
              <a:t>If we want to improve, we must first understand the current trend of the business. Simple, isn’t it?</a:t>
            </a:r>
            <a:br>
              <a:rPr lang="en-IN" sz="6000" dirty="0"/>
            </a:br>
            <a:endParaRPr lang="en-US" sz="6000" dirty="0"/>
          </a:p>
        </p:txBody>
      </p:sp>
      <p:sp>
        <p:nvSpPr>
          <p:cNvPr id="3" name="Content Placeholder 2"/>
          <p:cNvSpPr>
            <a:spLocks noGrp="1"/>
          </p:cNvSpPr>
          <p:nvPr>
            <p:ph idx="1"/>
          </p:nvPr>
        </p:nvSpPr>
        <p:spPr/>
        <p:txBody>
          <a:bodyPr/>
          <a:lstStyle/>
          <a:p>
            <a:endParaRPr lang="en-IN" dirty="0"/>
          </a:p>
          <a:p>
            <a:endParaRPr lang="en-US" dirty="0"/>
          </a:p>
        </p:txBody>
      </p:sp>
    </p:spTree>
    <p:extLst>
      <p:ext uri="{BB962C8B-B14F-4D97-AF65-F5344CB8AC3E}">
        <p14:creationId xmlns:p14="http://schemas.microsoft.com/office/powerpoint/2010/main" val="7838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1762"/>
          </a:xfrm>
        </p:spPr>
        <p:txBody>
          <a:bodyPr>
            <a:normAutofit/>
          </a:bodyPr>
          <a:lstStyle/>
          <a:p>
            <a:pPr algn="ctr"/>
            <a:r>
              <a:rPr lang="en-IN" sz="8000" dirty="0"/>
              <a:t>Trend Analysis</a:t>
            </a:r>
            <a:endParaRPr lang="en-US" sz="8000" dirty="0"/>
          </a:p>
        </p:txBody>
      </p:sp>
      <p:sp>
        <p:nvSpPr>
          <p:cNvPr id="3" name="Content Placeholder 2"/>
          <p:cNvSpPr>
            <a:spLocks noGrp="1"/>
          </p:cNvSpPr>
          <p:nvPr>
            <p:ph idx="1"/>
          </p:nvPr>
        </p:nvSpPr>
        <p:spPr/>
        <p:txBody>
          <a:bodyPr/>
          <a:lstStyle/>
          <a:p>
            <a:r>
              <a:rPr lang="en-IN" sz="2400" dirty="0"/>
              <a:t>User ratings</a:t>
            </a:r>
          </a:p>
          <a:p>
            <a:r>
              <a:rPr lang="en-IN" sz="2400" dirty="0"/>
              <a:t>User Review</a:t>
            </a:r>
          </a:p>
          <a:p>
            <a:r>
              <a:rPr lang="en-IN" sz="2400" dirty="0"/>
              <a:t>Review counts</a:t>
            </a:r>
          </a:p>
          <a:p>
            <a:r>
              <a:rPr lang="en-IN" sz="2400" dirty="0"/>
              <a:t>Trend in user ratings</a:t>
            </a:r>
          </a:p>
          <a:p>
            <a:r>
              <a:rPr lang="en-IN" sz="2400" dirty="0"/>
              <a:t>Trend in user Review</a:t>
            </a:r>
          </a:p>
          <a:p>
            <a:r>
              <a:rPr lang="en-IN" sz="2400" dirty="0"/>
              <a:t>Important factors in understanding the customer satisfaction</a:t>
            </a:r>
          </a:p>
          <a:p>
            <a:endParaRPr lang="en-IN" sz="2400" dirty="0"/>
          </a:p>
          <a:p>
            <a:endParaRPr lang="en-IN" sz="2400" dirty="0"/>
          </a:p>
          <a:p>
            <a:endParaRPr lang="en-US" dirty="0"/>
          </a:p>
        </p:txBody>
      </p:sp>
    </p:spTree>
    <p:extLst>
      <p:ext uri="{BB962C8B-B14F-4D97-AF65-F5344CB8AC3E}">
        <p14:creationId xmlns:p14="http://schemas.microsoft.com/office/powerpoint/2010/main" val="377498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endParaRPr lang="en-US" dirty="0"/>
          </a:p>
        </p:txBody>
      </p:sp>
      <p:sp>
        <p:nvSpPr>
          <p:cNvPr id="3" name="Content Placeholder 2"/>
          <p:cNvSpPr>
            <a:spLocks noGrp="1"/>
          </p:cNvSpPr>
          <p:nvPr>
            <p:ph idx="1"/>
          </p:nvPr>
        </p:nvSpPr>
        <p:spPr/>
        <p:txBody>
          <a:bodyPr/>
          <a:lstStyle/>
          <a:p>
            <a:r>
              <a:rPr lang="en-IN" sz="2400" dirty="0"/>
              <a:t>Data sets</a:t>
            </a:r>
          </a:p>
          <a:p>
            <a:pPr lvl="1"/>
            <a:r>
              <a:rPr lang="en-IN" sz="2400" dirty="0" err="1"/>
              <a:t>yelp_academic_dataset_review.json</a:t>
            </a:r>
            <a:endParaRPr lang="en-IN" sz="2400" dirty="0"/>
          </a:p>
          <a:p>
            <a:pPr lvl="2"/>
            <a:r>
              <a:rPr lang="en-IN" sz="2200" dirty="0"/>
              <a:t>stars</a:t>
            </a:r>
          </a:p>
          <a:p>
            <a:pPr lvl="1"/>
            <a:r>
              <a:rPr lang="en-IN" sz="2400" dirty="0" err="1"/>
              <a:t>yelp_academic_dataset_user.json</a:t>
            </a:r>
            <a:endParaRPr lang="en-IN" sz="2400" dirty="0"/>
          </a:p>
          <a:p>
            <a:pPr lvl="2"/>
            <a:r>
              <a:rPr lang="en-IN" sz="2200" dirty="0" err="1"/>
              <a:t>User_id</a:t>
            </a:r>
            <a:endParaRPr lang="en-IN" sz="2200" dirty="0"/>
          </a:p>
          <a:p>
            <a:pPr lvl="2"/>
            <a:r>
              <a:rPr lang="en-IN" sz="2200" dirty="0"/>
              <a:t>Text</a:t>
            </a:r>
          </a:p>
          <a:p>
            <a:pPr lvl="2"/>
            <a:r>
              <a:rPr lang="en-IN" sz="2200" dirty="0" err="1"/>
              <a:t>Review_count</a:t>
            </a:r>
            <a:endParaRPr lang="en-IN" sz="2200" dirty="0"/>
          </a:p>
          <a:p>
            <a:pPr lvl="2"/>
            <a:r>
              <a:rPr lang="en-IN" sz="2200" dirty="0" err="1"/>
              <a:t>Average_stars</a:t>
            </a:r>
            <a:endParaRPr lang="en-IN" sz="2200" dirty="0"/>
          </a:p>
          <a:p>
            <a:pPr lvl="1"/>
            <a:endParaRPr lang="en-IN" sz="2400" dirty="0"/>
          </a:p>
          <a:p>
            <a:pPr lvl="1"/>
            <a:endParaRPr lang="en-IN" sz="2400" dirty="0"/>
          </a:p>
          <a:p>
            <a:pPr lvl="1"/>
            <a:endParaRPr lang="en-IN" dirty="0"/>
          </a:p>
        </p:txBody>
      </p:sp>
    </p:spTree>
    <p:extLst>
      <p:ext uri="{BB962C8B-B14F-4D97-AF65-F5344CB8AC3E}">
        <p14:creationId xmlns:p14="http://schemas.microsoft.com/office/powerpoint/2010/main" val="17360555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177</TotalTime>
  <Words>789</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Recommending Restaurants to investors by Predicting User Ratings and Overall trend of Business growth</vt:lpstr>
      <vt:lpstr>Critical Thinking:</vt:lpstr>
      <vt:lpstr>Critical thinking continued</vt:lpstr>
      <vt:lpstr>How well is the Business? How does the future of this business looks like?</vt:lpstr>
      <vt:lpstr>Factors considered</vt:lpstr>
      <vt:lpstr>Why do I need to understand the customer's feedback?</vt:lpstr>
      <vt:lpstr>If we want to improve, we must first understand the current trend of the business. Simple, isn’t it? </vt:lpstr>
      <vt:lpstr>Trend Analysis</vt:lpstr>
      <vt:lpstr>Data Collection</vt:lpstr>
      <vt:lpstr>Data Transformation</vt:lpstr>
      <vt:lpstr>Assumptions and Scope</vt:lpstr>
      <vt:lpstr>Solution</vt:lpstr>
      <vt:lpstr>Initial Observations </vt:lpstr>
      <vt:lpstr>Model Validation</vt:lpstr>
      <vt:lpstr>Results</vt:lpstr>
      <vt:lpstr>Future Work</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User Ratings and Overall Buiness ratings</dc:title>
  <dc:creator>Harshal Gurjar</dc:creator>
  <cp:lastModifiedBy>Harshal Gurjar</cp:lastModifiedBy>
  <cp:revision>14</cp:revision>
  <dcterms:created xsi:type="dcterms:W3CDTF">2017-04-30T22:11:52Z</dcterms:created>
  <dcterms:modified xsi:type="dcterms:W3CDTF">2017-05-01T01:46:53Z</dcterms:modified>
</cp:coreProperties>
</file>