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1" r:id="rId2"/>
    <p:sldId id="257" r:id="rId3"/>
    <p:sldId id="262" r:id="rId4"/>
    <p:sldId id="275" r:id="rId5"/>
    <p:sldId id="278" r:id="rId6"/>
    <p:sldId id="263" r:id="rId7"/>
    <p:sldId id="264" r:id="rId8"/>
    <p:sldId id="266" r:id="rId9"/>
    <p:sldId id="279" r:id="rId10"/>
    <p:sldId id="276" r:id="rId11"/>
    <p:sldId id="267" r:id="rId12"/>
    <p:sldId id="271" r:id="rId13"/>
    <p:sldId id="277"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706" autoAdjust="0"/>
  </p:normalViewPr>
  <p:slideViewPr>
    <p:cSldViewPr snapToGrid="0">
      <p:cViewPr varScale="1">
        <p:scale>
          <a:sx n="42" d="100"/>
          <a:sy n="42" d="100"/>
        </p:scale>
        <p:origin x="72" y="52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6/24/2022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6/24/2022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6/24/2022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6/24/2022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6/24/2022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6/24/2022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6/24/2022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6/24/2022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6/24/2022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6/24/2022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evonexpress.in/" TargetMode="External"/><Relationship Id="rId7" Type="http://schemas.openxmlformats.org/officeDocument/2006/relationships/image" Target="../media/image16.png"/><Relationship Id="rId2" Type="http://schemas.openxmlformats.org/officeDocument/2006/relationships/hyperlink" Target="http://www.indiamart.com/" TargetMode="Externa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www.industrybuying.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4.wdp"/><Relationship Id="rId1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 y="3268980"/>
            <a:ext cx="12153900" cy="2007816"/>
          </a:xfrm>
        </p:spPr>
        <p:txBody>
          <a:bodyPr>
            <a:normAutofit/>
          </a:bodyPr>
          <a:lstStyle/>
          <a:p>
            <a:pPr algn="ctr"/>
            <a:r>
              <a:rPr lang="en-US" altLang="en-US" sz="7300" dirty="0">
                <a:solidFill>
                  <a:schemeClr val="accent1">
                    <a:lumMod val="75000"/>
                  </a:schemeClr>
                </a:solidFill>
                <a:latin typeface="Times New Roman" panose="02020603050405020304" pitchFamily="18" charset="0"/>
                <a:cs typeface="Times New Roman" panose="02020603050405020304" pitchFamily="18" charset="0"/>
              </a:rPr>
              <a:t>Single Motor Double Door Opener Mechanism</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09" y="450760"/>
            <a:ext cx="9703157" cy="592429"/>
          </a:xfrm>
        </p:spPr>
        <p:txBody>
          <a:bodyPr>
            <a:normAutofit fontScale="90000"/>
          </a:bodyPr>
          <a:lstStyle/>
          <a:p>
            <a:br>
              <a:rPr lang="en-IN" dirty="0">
                <a:solidFill>
                  <a:schemeClr val="accent1"/>
                </a:solidFill>
              </a:rPr>
            </a:br>
            <a:r>
              <a:rPr lang="en-IN" dirty="0">
                <a:solidFill>
                  <a:schemeClr val="accent1"/>
                </a:solidFill>
              </a:rPr>
              <a:t>PARTS PROCUREMENT</a:t>
            </a:r>
          </a:p>
        </p:txBody>
      </p:sp>
      <p:sp>
        <p:nvSpPr>
          <p:cNvPr id="3" name="TextBox 2"/>
          <p:cNvSpPr txBox="1"/>
          <p:nvPr/>
        </p:nvSpPr>
        <p:spPr>
          <a:xfrm>
            <a:off x="741608" y="1481071"/>
            <a:ext cx="5041005"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1">
                    <a:lumMod val="75000"/>
                  </a:schemeClr>
                </a:solidFill>
              </a:rPr>
              <a:t>Once the design is complete parts are to be procured so that project development may proceed.</a:t>
            </a:r>
            <a:br>
              <a:rPr lang="en-US" dirty="0">
                <a:solidFill>
                  <a:schemeClr val="accent1">
                    <a:lumMod val="75000"/>
                  </a:schemeClr>
                </a:solidFill>
              </a:rPr>
            </a:br>
            <a:endParaRPr lang="en-US" dirty="0">
              <a:solidFill>
                <a:schemeClr val="accent1">
                  <a:lumMod val="75000"/>
                </a:schemeClr>
              </a:solidFill>
            </a:endParaRPr>
          </a:p>
          <a:p>
            <a:pPr marL="285750" indent="-285750">
              <a:buFont typeface="Arial" panose="020B0604020202020204" pitchFamily="34" charset="0"/>
              <a:buChar char="•"/>
            </a:pPr>
            <a:r>
              <a:rPr lang="en-US" dirty="0">
                <a:solidFill>
                  <a:schemeClr val="accent1">
                    <a:lumMod val="75000"/>
                  </a:schemeClr>
                </a:solidFill>
              </a:rPr>
              <a:t>Mechanical parts can be procured from local stores or online from </a:t>
            </a:r>
            <a:r>
              <a:rPr lang="en-US" dirty="0">
                <a:solidFill>
                  <a:schemeClr val="accent1">
                    <a:lumMod val="75000"/>
                  </a:schemeClr>
                </a:solidFill>
                <a:hlinkClick r:id="rId2"/>
              </a:rPr>
              <a:t>www.indiamart.com</a:t>
            </a:r>
            <a:r>
              <a:rPr lang="en-US" dirty="0">
                <a:solidFill>
                  <a:schemeClr val="accent1">
                    <a:lumMod val="75000"/>
                  </a:schemeClr>
                </a:solidFill>
              </a:rPr>
              <a:t>, </a:t>
            </a:r>
            <a:r>
              <a:rPr lang="en-US" dirty="0">
                <a:solidFill>
                  <a:schemeClr val="accent1">
                    <a:lumMod val="75000"/>
                  </a:schemeClr>
                </a:solidFill>
                <a:hlinkClick r:id="rId3"/>
              </a:rPr>
              <a:t>www.nevonexpress.in</a:t>
            </a:r>
            <a:r>
              <a:rPr lang="en-US" dirty="0">
                <a:solidFill>
                  <a:schemeClr val="accent1">
                    <a:lumMod val="75000"/>
                  </a:schemeClr>
                </a:solidFill>
              </a:rPr>
              <a:t>, </a:t>
            </a:r>
            <a:r>
              <a:rPr lang="en-US" dirty="0">
                <a:solidFill>
                  <a:schemeClr val="accent1">
                    <a:lumMod val="75000"/>
                  </a:schemeClr>
                </a:solidFill>
                <a:hlinkClick r:id="rId4"/>
              </a:rPr>
              <a:t>www.industrybuying.com</a:t>
            </a:r>
            <a:r>
              <a:rPr lang="en-US" b="1" dirty="0">
                <a:solidFill>
                  <a:schemeClr val="accent1">
                    <a:lumMod val="75000"/>
                  </a:schemeClr>
                </a:solidFill>
              </a:rPr>
              <a:t>. </a:t>
            </a:r>
          </a:p>
          <a:p>
            <a:pPr marL="285750" indent="-285750">
              <a:buFont typeface="Arial" panose="020B0604020202020204" pitchFamily="34" charset="0"/>
              <a:buChar char="•"/>
            </a:pPr>
            <a:endParaRPr lang="en-US" dirty="0">
              <a:solidFill>
                <a:schemeClr val="accent2">
                  <a:lumMod val="75000"/>
                </a:schemeClr>
              </a:solidFill>
            </a:endParaRPr>
          </a:p>
          <a:p>
            <a:br>
              <a:rPr lang="en-US" dirty="0"/>
            </a:br>
            <a:endParaRPr lang="en-IN" dirty="0"/>
          </a:p>
        </p:txBody>
      </p:sp>
      <p:pic>
        <p:nvPicPr>
          <p:cNvPr id="13" name="Picture 12"/>
          <p:cNvPicPr>
            <a:picLocks noChangeAspect="1"/>
          </p:cNvPicPr>
          <p:nvPr/>
        </p:nvPicPr>
        <p:blipFill>
          <a:blip r:embed="rId5"/>
          <a:stretch>
            <a:fillRect/>
          </a:stretch>
        </p:blipFill>
        <p:spPr>
          <a:xfrm>
            <a:off x="5602088" y="450760"/>
            <a:ext cx="6445484" cy="4092516"/>
          </a:xfrm>
          <a:prstGeom prst="rect">
            <a:avLst/>
          </a:prstGeom>
        </p:spPr>
      </p:pic>
      <p:pic>
        <p:nvPicPr>
          <p:cNvPr id="12" name="Picture 11"/>
          <p:cNvPicPr>
            <a:picLocks noChangeAspect="1"/>
          </p:cNvPicPr>
          <p:nvPr/>
        </p:nvPicPr>
        <p:blipFill>
          <a:blip r:embed="rId6"/>
          <a:stretch>
            <a:fillRect/>
          </a:stretch>
        </p:blipFill>
        <p:spPr>
          <a:xfrm>
            <a:off x="7912368" y="3050731"/>
            <a:ext cx="4157712" cy="3017613"/>
          </a:xfrm>
          <a:prstGeom prst="rect">
            <a:avLst/>
          </a:prstGeom>
        </p:spPr>
      </p:pic>
      <p:pic>
        <p:nvPicPr>
          <p:cNvPr id="6" name="Picture 5"/>
          <p:cNvPicPr>
            <a:picLocks noChangeAspect="1"/>
          </p:cNvPicPr>
          <p:nvPr/>
        </p:nvPicPr>
        <p:blipFill>
          <a:blip r:embed="rId7"/>
          <a:stretch>
            <a:fillRect/>
          </a:stretch>
        </p:blipFill>
        <p:spPr>
          <a:xfrm>
            <a:off x="3062014" y="3727458"/>
            <a:ext cx="4850354" cy="2340886"/>
          </a:xfrm>
          <a:prstGeom prst="rect">
            <a:avLst/>
          </a:prstGeom>
        </p:spPr>
      </p:pic>
    </p:spTree>
    <p:extLst>
      <p:ext uri="{BB962C8B-B14F-4D97-AF65-F5344CB8AC3E}">
        <p14:creationId xmlns:p14="http://schemas.microsoft.com/office/powerpoint/2010/main" val="349456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788" y="-191606"/>
            <a:ext cx="9601200" cy="1142385"/>
          </a:xfrm>
        </p:spPr>
        <p:txBody>
          <a:bodyPr/>
          <a:lstStyle/>
          <a:p>
            <a:r>
              <a:rPr lang="en-US" dirty="0">
                <a:solidFill>
                  <a:schemeClr val="accent1"/>
                </a:solidFill>
                <a:latin typeface="Roboto"/>
              </a:rPr>
              <a:t>PARTS FABRICATION</a:t>
            </a:r>
          </a:p>
        </p:txBody>
      </p:sp>
      <p:sp>
        <p:nvSpPr>
          <p:cNvPr id="8" name="Content Placeholder 7"/>
          <p:cNvSpPr>
            <a:spLocks noGrp="1"/>
          </p:cNvSpPr>
          <p:nvPr>
            <p:ph sz="half" idx="1"/>
          </p:nvPr>
        </p:nvSpPr>
        <p:spPr>
          <a:xfrm>
            <a:off x="612819" y="1440286"/>
            <a:ext cx="4572000" cy="3810001"/>
          </a:xfrm>
        </p:spPr>
        <p:txBody>
          <a:bodyPr>
            <a:normAutofit/>
          </a:bodyPr>
          <a:lstStyle/>
          <a:p>
            <a:pPr marL="0" indent="0">
              <a:buNone/>
            </a:pPr>
            <a:r>
              <a:rPr lang="en-US" dirty="0">
                <a:solidFill>
                  <a:schemeClr val="accent1">
                    <a:lumMod val="50000"/>
                  </a:schemeClr>
                </a:solidFill>
              </a:rPr>
              <a:t>It is a value added process that involves the creation of machines, parts, and structures from various raw materials. A fabrication shop will bid on a job, usually based on the engineering drawings, and if awarded the contract will build the product. </a:t>
            </a:r>
            <a:br>
              <a:rPr lang="en-US" dirty="0">
                <a:solidFill>
                  <a:schemeClr val="accent1">
                    <a:lumMod val="50000"/>
                  </a:schemeClr>
                </a:solidFill>
              </a:rPr>
            </a:br>
            <a:br>
              <a:rPr lang="en-US" dirty="0">
                <a:solidFill>
                  <a:schemeClr val="accent1">
                    <a:lumMod val="50000"/>
                  </a:schemeClr>
                </a:solidFill>
              </a:rPr>
            </a:br>
            <a:r>
              <a:rPr lang="en-US" b="1" dirty="0">
                <a:solidFill>
                  <a:schemeClr val="accent1">
                    <a:lumMod val="75000"/>
                  </a:schemeClr>
                </a:solidFill>
              </a:rPr>
              <a:t>Fabrication Processes:</a:t>
            </a:r>
          </a:p>
          <a:p>
            <a:pPr marL="0" indent="0">
              <a:buNone/>
            </a:pPr>
            <a:endParaRPr lang="en-US" dirty="0">
              <a:solidFill>
                <a:schemeClr val="accent1">
                  <a:lumMod val="50000"/>
                </a:schemeClr>
              </a:solidFill>
            </a:endParaRPr>
          </a:p>
          <a:p>
            <a:pPr marL="0" indent="0">
              <a:buNone/>
            </a:pPr>
            <a:endParaRPr lang="en-IN" dirty="0"/>
          </a:p>
        </p:txBody>
      </p:sp>
      <p:sp>
        <p:nvSpPr>
          <p:cNvPr id="3" name="Rectangle 2"/>
          <p:cNvSpPr/>
          <p:nvPr/>
        </p:nvSpPr>
        <p:spPr>
          <a:xfrm>
            <a:off x="2600458" y="4112908"/>
            <a:ext cx="1987639" cy="1200329"/>
          </a:xfrm>
          <a:prstGeom prst="rect">
            <a:avLst/>
          </a:prstGeom>
        </p:spPr>
        <p:txBody>
          <a:bodyPr wrap="square">
            <a:spAutoFit/>
          </a:bodyPr>
          <a:lstStyle/>
          <a:p>
            <a:pPr marL="285750" indent="-285750">
              <a:buFont typeface="Arial" panose="020B0604020202020204" pitchFamily="34" charset="0"/>
              <a:buChar char="•"/>
              <a:defRPr/>
            </a:pPr>
            <a:r>
              <a:rPr lang="en-US" dirty="0">
                <a:solidFill>
                  <a:schemeClr val="accent1">
                    <a:lumMod val="75000"/>
                  </a:schemeClr>
                </a:solidFill>
              </a:rPr>
              <a:t>Welding</a:t>
            </a:r>
          </a:p>
          <a:p>
            <a:pPr marL="285750" indent="-285750">
              <a:buFont typeface="Arial" panose="020B0604020202020204" pitchFamily="34" charset="0"/>
              <a:buChar char="•"/>
              <a:defRPr/>
            </a:pPr>
            <a:r>
              <a:rPr lang="en-US" dirty="0">
                <a:solidFill>
                  <a:schemeClr val="accent1">
                    <a:lumMod val="75000"/>
                  </a:schemeClr>
                </a:solidFill>
              </a:rPr>
              <a:t>Drilling</a:t>
            </a:r>
          </a:p>
          <a:p>
            <a:pPr marL="285750" indent="-285750">
              <a:buFont typeface="Arial" panose="020B0604020202020204" pitchFamily="34" charset="0"/>
              <a:buChar char="•"/>
              <a:defRPr/>
            </a:pPr>
            <a:r>
              <a:rPr lang="en-US" dirty="0">
                <a:solidFill>
                  <a:schemeClr val="accent1">
                    <a:lumMod val="75000"/>
                  </a:schemeClr>
                </a:solidFill>
              </a:rPr>
              <a:t>Metal Cutting</a:t>
            </a:r>
          </a:p>
          <a:p>
            <a:pPr marL="285750" indent="-285750">
              <a:buFont typeface="Arial" panose="020B0604020202020204" pitchFamily="34" charset="0"/>
              <a:buChar char="•"/>
              <a:defRPr/>
            </a:pPr>
            <a:r>
              <a:rPr lang="en-US" dirty="0">
                <a:solidFill>
                  <a:schemeClr val="accent1">
                    <a:lumMod val="75000"/>
                  </a:schemeClr>
                </a:solidFill>
              </a:rPr>
              <a:t>Polishing</a:t>
            </a:r>
          </a:p>
        </p:txBody>
      </p:sp>
      <p:sp>
        <p:nvSpPr>
          <p:cNvPr id="7" name="Rectangle 6"/>
          <p:cNvSpPr/>
          <p:nvPr/>
        </p:nvSpPr>
        <p:spPr>
          <a:xfrm>
            <a:off x="612819" y="4112909"/>
            <a:ext cx="1987639" cy="1200329"/>
          </a:xfrm>
          <a:prstGeom prst="rect">
            <a:avLst/>
          </a:prstGeom>
        </p:spPr>
        <p:txBody>
          <a:bodyPr wrap="square">
            <a:spAutoFit/>
          </a:bodyPr>
          <a:lstStyle/>
          <a:p>
            <a:pPr marL="285750" indent="-285750">
              <a:buFont typeface="Arial" panose="020B0604020202020204" pitchFamily="34" charset="0"/>
              <a:buChar char="•"/>
              <a:defRPr/>
            </a:pPr>
            <a:r>
              <a:rPr lang="en-US" dirty="0">
                <a:solidFill>
                  <a:schemeClr val="accent1">
                    <a:lumMod val="75000"/>
                  </a:schemeClr>
                </a:solidFill>
              </a:rPr>
              <a:t>Turning</a:t>
            </a:r>
          </a:p>
          <a:p>
            <a:pPr marL="285750" indent="-285750">
              <a:buFont typeface="Arial" panose="020B0604020202020204" pitchFamily="34" charset="0"/>
              <a:buChar char="•"/>
              <a:defRPr/>
            </a:pPr>
            <a:r>
              <a:rPr lang="en-US" dirty="0">
                <a:solidFill>
                  <a:schemeClr val="accent1">
                    <a:lumMod val="75000"/>
                  </a:schemeClr>
                </a:solidFill>
              </a:rPr>
              <a:t>Boring</a:t>
            </a:r>
          </a:p>
          <a:p>
            <a:pPr marL="285750" indent="-285750">
              <a:buFont typeface="Arial" panose="020B0604020202020204" pitchFamily="34" charset="0"/>
              <a:buChar char="•"/>
              <a:defRPr/>
            </a:pPr>
            <a:r>
              <a:rPr lang="en-US" dirty="0">
                <a:solidFill>
                  <a:schemeClr val="accent1">
                    <a:lumMod val="75000"/>
                  </a:schemeClr>
                </a:solidFill>
              </a:rPr>
              <a:t>Threading</a:t>
            </a:r>
          </a:p>
          <a:p>
            <a:pPr marL="285750" indent="-285750">
              <a:buFont typeface="Arial" panose="020B0604020202020204" pitchFamily="34" charset="0"/>
              <a:buChar char="•"/>
              <a:defRPr/>
            </a:pPr>
            <a:r>
              <a:rPr lang="en-US" dirty="0">
                <a:solidFill>
                  <a:schemeClr val="accent1">
                    <a:lumMod val="75000"/>
                  </a:schemeClr>
                </a:solidFill>
              </a:rPr>
              <a:t>Cutting</a:t>
            </a:r>
          </a:p>
        </p:txBody>
      </p:sp>
      <p:pic>
        <p:nvPicPr>
          <p:cNvPr id="4100" name="Picture 4" descr="44 Cartoon Of A Lathe Illustrations &amp; Clip Art - iStock"/>
          <p:cNvPicPr>
            <a:picLocks noChangeAspect="1" noChangeArrowheads="1"/>
          </p:cNvPicPr>
          <p:nvPr/>
        </p:nvPicPr>
        <p:blipFill rotWithShape="1">
          <a:blip r:embed="rId2">
            <a:extLst>
              <a:ext uri="{28A0092B-C50C-407E-A947-70E740481C1C}">
                <a14:useLocalDpi xmlns:a14="http://schemas.microsoft.com/office/drawing/2010/main" val="0"/>
              </a:ext>
            </a:extLst>
          </a:blip>
          <a:srcRect l="7259" t="10522" r="8656" b="10112"/>
          <a:stretch/>
        </p:blipFill>
        <p:spPr bwMode="auto">
          <a:xfrm>
            <a:off x="5787526" y="730874"/>
            <a:ext cx="2769863" cy="26144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remium Vector | Builder cartoon character holding drill"/>
          <p:cNvPicPr>
            <a:picLocks noChangeAspect="1" noChangeArrowheads="1"/>
          </p:cNvPicPr>
          <p:nvPr/>
        </p:nvPicPr>
        <p:blipFill rotWithShape="1">
          <a:blip r:embed="rId3">
            <a:extLst>
              <a:ext uri="{28A0092B-C50C-407E-A947-70E740481C1C}">
                <a14:useLocalDpi xmlns:a14="http://schemas.microsoft.com/office/drawing/2010/main" val="0"/>
              </a:ext>
            </a:extLst>
          </a:blip>
          <a:srcRect l="19858" t="6581" r="19069" b="5361"/>
          <a:stretch/>
        </p:blipFill>
        <p:spPr bwMode="auto">
          <a:xfrm>
            <a:off x="9260981" y="1631323"/>
            <a:ext cx="1700013" cy="361896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2,268 Welder Cartoon Stock Photos and Images - 123RF"/>
          <p:cNvPicPr>
            <a:picLocks noChangeAspect="1" noChangeArrowheads="1"/>
          </p:cNvPicPr>
          <p:nvPr/>
        </p:nvPicPr>
        <p:blipFill rotWithShape="1">
          <a:blip r:embed="rId4">
            <a:extLst>
              <a:ext uri="{28A0092B-C50C-407E-A947-70E740481C1C}">
                <a14:useLocalDpi xmlns:a14="http://schemas.microsoft.com/office/drawing/2010/main" val="0"/>
              </a:ext>
            </a:extLst>
          </a:blip>
          <a:srcRect l="18050" t="12964" r="20918" b="12238"/>
          <a:stretch/>
        </p:blipFill>
        <p:spPr bwMode="auto">
          <a:xfrm>
            <a:off x="6905753" y="3472116"/>
            <a:ext cx="2046134" cy="2507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99" y="400823"/>
            <a:ext cx="9601200" cy="539336"/>
          </a:xfrm>
        </p:spPr>
        <p:txBody>
          <a:bodyPr/>
          <a:lstStyle/>
          <a:p>
            <a:r>
              <a:rPr lang="en-US" dirty="0">
                <a:solidFill>
                  <a:schemeClr val="accent1"/>
                </a:solidFill>
                <a:latin typeface="Roboto"/>
              </a:rPr>
              <a:t>PROJECT ASSEMBLY</a:t>
            </a:r>
          </a:p>
        </p:txBody>
      </p:sp>
      <p:sp>
        <p:nvSpPr>
          <p:cNvPr id="3" name="Content Placeholder 2"/>
          <p:cNvSpPr>
            <a:spLocks noGrp="1"/>
          </p:cNvSpPr>
          <p:nvPr>
            <p:ph sz="half" idx="1"/>
          </p:nvPr>
        </p:nvSpPr>
        <p:spPr>
          <a:xfrm>
            <a:off x="625699" y="1466044"/>
            <a:ext cx="3800527" cy="3810001"/>
          </a:xfrm>
        </p:spPr>
        <p:txBody>
          <a:bodyPr/>
          <a:lstStyle/>
          <a:p>
            <a:pPr marL="0" indent="0">
              <a:buNone/>
            </a:pPr>
            <a:r>
              <a:rPr lang="en-US" dirty="0">
                <a:solidFill>
                  <a:schemeClr val="accent1">
                    <a:lumMod val="50000"/>
                  </a:schemeClr>
                </a:solidFill>
              </a:rPr>
              <a:t>Mechanical assembly is a common term in the industrial and manufacturing context. It is the process used in the line of assembly production. As products are moved through the chain, parts are added at certain points of the line.</a:t>
            </a:r>
          </a:p>
          <a:p>
            <a:endParaRPr lang="en-IN" dirty="0"/>
          </a:p>
        </p:txBody>
      </p:sp>
      <p:pic>
        <p:nvPicPr>
          <p:cNvPr id="6" name="Picture 5"/>
          <p:cNvPicPr>
            <a:picLocks noChangeAspect="1"/>
          </p:cNvPicPr>
          <p:nvPr/>
        </p:nvPicPr>
        <p:blipFill rotWithShape="1">
          <a:blip r:embed="rId2"/>
          <a:srcRect l="2073" t="9374" r="2834" b="12749"/>
          <a:stretch/>
        </p:blipFill>
        <p:spPr>
          <a:xfrm>
            <a:off x="5075582" y="1466044"/>
            <a:ext cx="6681055" cy="3410670"/>
          </a:xfrm>
          <a:prstGeom prst="rect">
            <a:avLst/>
          </a:prstGeom>
        </p:spPr>
      </p:pic>
    </p:spTree>
    <p:extLst>
      <p:ext uri="{BB962C8B-B14F-4D97-AF65-F5344CB8AC3E}">
        <p14:creationId xmlns:p14="http://schemas.microsoft.com/office/powerpoint/2010/main" val="89369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99" y="400823"/>
            <a:ext cx="9601200" cy="539336"/>
          </a:xfrm>
        </p:spPr>
        <p:txBody>
          <a:bodyPr/>
          <a:lstStyle/>
          <a:p>
            <a:r>
              <a:rPr lang="en-US" dirty="0">
                <a:solidFill>
                  <a:schemeClr val="accent1"/>
                </a:solidFill>
                <a:latin typeface="Roboto"/>
              </a:rPr>
              <a:t>TESTING</a:t>
            </a:r>
          </a:p>
        </p:txBody>
      </p:sp>
      <p:sp>
        <p:nvSpPr>
          <p:cNvPr id="3" name="Content Placeholder 2"/>
          <p:cNvSpPr>
            <a:spLocks noGrp="1"/>
          </p:cNvSpPr>
          <p:nvPr>
            <p:ph sz="half" idx="1"/>
          </p:nvPr>
        </p:nvSpPr>
        <p:spPr>
          <a:xfrm>
            <a:off x="625700" y="1466044"/>
            <a:ext cx="4741430" cy="3810001"/>
          </a:xfrm>
        </p:spPr>
        <p:txBody>
          <a:bodyPr/>
          <a:lstStyle/>
          <a:p>
            <a:pPr marL="0" indent="0" fontAlgn="auto">
              <a:spcAft>
                <a:spcPts val="0"/>
              </a:spcAft>
              <a:buNone/>
              <a:defRPr/>
            </a:pPr>
            <a:r>
              <a:rPr lang="en-US" dirty="0">
                <a:solidFill>
                  <a:schemeClr val="accent1">
                    <a:lumMod val="50000"/>
                  </a:schemeClr>
                </a:solidFill>
              </a:rPr>
              <a:t>Mechanical testing includes testing each part of the machine/robot individually for any defects incurred during the manufacturing defects followed by the complete testing after which the project is ready to be used.</a:t>
            </a:r>
          </a:p>
          <a:p>
            <a:pPr marL="0" indent="0">
              <a:buNone/>
            </a:pPr>
            <a:endParaRPr lang="en-IN" dirty="0"/>
          </a:p>
        </p:txBody>
      </p:sp>
      <p:pic>
        <p:nvPicPr>
          <p:cNvPr id="6148" name="Picture 4" descr="https://cdn-icons-png.flaticon.com/512/2562/25620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456" y="961995"/>
            <a:ext cx="4314049" cy="431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4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THANKYOU</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6" y="445255"/>
            <a:ext cx="10175383" cy="668124"/>
          </a:xfrm>
        </p:spPr>
        <p:txBody>
          <a:bodyPr/>
          <a:lstStyle/>
          <a:p>
            <a:r>
              <a:rPr lang="en-US" spc="-15" dirty="0">
                <a:solidFill>
                  <a:srgbClr val="D82128"/>
                </a:solidFill>
                <a:latin typeface="Roboto"/>
              </a:rPr>
              <a:t>ABSTRACT</a:t>
            </a:r>
            <a:endParaRPr lang="en-US" dirty="0"/>
          </a:p>
        </p:txBody>
      </p:sp>
      <p:sp>
        <p:nvSpPr>
          <p:cNvPr id="3" name="Content Placeholder 2"/>
          <p:cNvSpPr>
            <a:spLocks noGrp="1"/>
          </p:cNvSpPr>
          <p:nvPr>
            <p:ph idx="1"/>
          </p:nvPr>
        </p:nvSpPr>
        <p:spPr>
          <a:xfrm>
            <a:off x="721216" y="1166000"/>
            <a:ext cx="10753860" cy="5269605"/>
          </a:xfrm>
        </p:spPr>
        <p:txBody>
          <a:bodyPr>
            <a:normAutofit/>
          </a:bodyPr>
          <a:lstStyle/>
          <a:p>
            <a:pPr marL="0" indent="0">
              <a:spcBef>
                <a:spcPts val="0"/>
              </a:spcBef>
              <a:buNone/>
              <a:defRPr/>
            </a:pPr>
            <a:r>
              <a:rPr lang="en-US" dirty="0">
                <a:solidFill>
                  <a:schemeClr val="accent1">
                    <a:lumMod val="50000"/>
                  </a:schemeClr>
                </a:solidFill>
              </a:rPr>
              <a:t>Opening and closing of double doors is always a tedious job, especially in  places like shopping malls, hotels and theatres where a person is always required to open the door for visitors.</a:t>
            </a:r>
          </a:p>
          <a:p>
            <a:pPr marL="0" indent="0">
              <a:spcBef>
                <a:spcPts val="0"/>
              </a:spcBef>
              <a:buNone/>
              <a:defRPr/>
            </a:pPr>
            <a:endParaRPr lang="en-US" dirty="0">
              <a:solidFill>
                <a:schemeClr val="accent1">
                  <a:lumMod val="50000"/>
                </a:schemeClr>
              </a:solidFill>
            </a:endParaRPr>
          </a:p>
          <a:p>
            <a:pPr marL="0" indent="0">
              <a:spcBef>
                <a:spcPts val="0"/>
              </a:spcBef>
              <a:buNone/>
              <a:defRPr/>
            </a:pPr>
            <a:r>
              <a:rPr lang="en-US" dirty="0">
                <a:solidFill>
                  <a:schemeClr val="accent1">
                    <a:lumMod val="50000"/>
                  </a:schemeClr>
                </a:solidFill>
              </a:rPr>
              <a:t>For people in wheelchairs (disabled persons), it is very difficult to open the door.</a:t>
            </a:r>
          </a:p>
          <a:p>
            <a:pPr marL="0" indent="0">
              <a:spcBef>
                <a:spcPts val="0"/>
              </a:spcBef>
              <a:buNone/>
              <a:defRPr/>
            </a:pPr>
            <a:endParaRPr lang="en-US" dirty="0">
              <a:solidFill>
                <a:schemeClr val="accent1">
                  <a:lumMod val="50000"/>
                </a:schemeClr>
              </a:solidFill>
            </a:endParaRPr>
          </a:p>
          <a:p>
            <a:pPr marL="0" indent="0">
              <a:spcBef>
                <a:spcPts val="0"/>
              </a:spcBef>
              <a:buNone/>
              <a:defRPr/>
            </a:pPr>
            <a:r>
              <a:rPr lang="en-US" dirty="0">
                <a:solidFill>
                  <a:schemeClr val="accent1">
                    <a:lumMod val="50000"/>
                  </a:schemeClr>
                </a:solidFill>
              </a:rPr>
              <a:t>Door system provides advance automation for owners. You must have seen door openers in shopping malls, theatres and commercial buildings. These systems are used to open the door</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456" y="465218"/>
            <a:ext cx="8170572" cy="629488"/>
          </a:xfrm>
        </p:spPr>
        <p:txBody>
          <a:bodyPr/>
          <a:lstStyle/>
          <a:p>
            <a:r>
              <a:rPr lang="en-US" spc="-15" dirty="0">
                <a:solidFill>
                  <a:srgbClr val="D82128"/>
                </a:solidFill>
                <a:latin typeface="Roboto"/>
              </a:rPr>
              <a:t>ADVANTAGES</a:t>
            </a:r>
            <a:endParaRPr lang="en-US" dirty="0"/>
          </a:p>
        </p:txBody>
      </p:sp>
      <p:sp>
        <p:nvSpPr>
          <p:cNvPr id="3" name="Content Placeholder 2"/>
          <p:cNvSpPr>
            <a:spLocks noGrp="1"/>
          </p:cNvSpPr>
          <p:nvPr>
            <p:ph idx="1"/>
          </p:nvPr>
        </p:nvSpPr>
        <p:spPr>
          <a:xfrm>
            <a:off x="651455" y="1401651"/>
            <a:ext cx="9870583" cy="4277932"/>
          </a:xfrm>
        </p:spPr>
        <p:txBody>
          <a:bodyPr>
            <a:normAutofit/>
          </a:bodyPr>
          <a:lstStyle/>
          <a:p>
            <a:pPr fontAlgn="base"/>
            <a:r>
              <a:rPr lang="en-US" dirty="0">
                <a:solidFill>
                  <a:schemeClr val="accent1">
                    <a:lumMod val="50000"/>
                  </a:schemeClr>
                </a:solidFill>
                <a:latin typeface="Arial" panose="020B0604020202020204" pitchFamily="34" charset="0"/>
              </a:rPr>
              <a:t>Single motor actuation</a:t>
            </a:r>
          </a:p>
          <a:p>
            <a:pPr fontAlgn="base"/>
            <a:r>
              <a:rPr lang="en-US" dirty="0">
                <a:solidFill>
                  <a:schemeClr val="accent1">
                    <a:lumMod val="50000"/>
                  </a:schemeClr>
                </a:solidFill>
                <a:latin typeface="Arial" panose="020B0604020202020204" pitchFamily="34" charset="0"/>
              </a:rPr>
              <a:t>Automated doors</a:t>
            </a:r>
          </a:p>
          <a:p>
            <a:pPr marL="0" indent="0" fontAlgn="base">
              <a:buNone/>
            </a:pPr>
            <a:endParaRPr lang="en-US" dirty="0">
              <a:solidFill>
                <a:schemeClr val="accent1">
                  <a:lumMod val="50000"/>
                </a:schemeClr>
              </a:solidFill>
              <a:latin typeface="Arial" panose="020B0604020202020204" pitchFamily="34" charset="0"/>
            </a:endParaRP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47" y="-230243"/>
            <a:ext cx="9601200" cy="1142385"/>
          </a:xfrm>
        </p:spPr>
        <p:txBody>
          <a:bodyPr/>
          <a:lstStyle/>
          <a:p>
            <a:r>
              <a:rPr lang="en-US" dirty="0">
                <a:solidFill>
                  <a:schemeClr val="accent1"/>
                </a:solidFill>
              </a:rPr>
              <a:t>BLOCK DIAGRAM</a:t>
            </a:r>
            <a:endParaRPr lang="en-IN" dirty="0">
              <a:solidFill>
                <a:schemeClr val="accent1"/>
              </a:solidFill>
            </a:endParaRPr>
          </a:p>
        </p:txBody>
      </p:sp>
      <p:pic>
        <p:nvPicPr>
          <p:cNvPr id="8" name="Picture 7">
            <a:extLst>
              <a:ext uri="{FF2B5EF4-FFF2-40B4-BE49-F238E27FC236}">
                <a16:creationId xmlns:a16="http://schemas.microsoft.com/office/drawing/2014/main" id="{B19AC902-0C1F-BEDC-C890-8C9FEE9993C7}"/>
              </a:ext>
            </a:extLst>
          </p:cNvPr>
          <p:cNvPicPr>
            <a:picLocks noChangeAspect="1"/>
          </p:cNvPicPr>
          <p:nvPr/>
        </p:nvPicPr>
        <p:blipFill>
          <a:blip r:embed="rId2"/>
          <a:stretch>
            <a:fillRect/>
          </a:stretch>
        </p:blipFill>
        <p:spPr>
          <a:xfrm>
            <a:off x="3643312" y="1290637"/>
            <a:ext cx="4905375" cy="4276725"/>
          </a:xfrm>
          <a:prstGeom prst="rect">
            <a:avLst/>
          </a:prstGeom>
        </p:spPr>
      </p:pic>
    </p:spTree>
    <p:extLst>
      <p:ext uri="{BB962C8B-B14F-4D97-AF65-F5344CB8AC3E}">
        <p14:creationId xmlns:p14="http://schemas.microsoft.com/office/powerpoint/2010/main" val="184052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99" y="400823"/>
            <a:ext cx="9601200" cy="539336"/>
          </a:xfrm>
        </p:spPr>
        <p:txBody>
          <a:bodyPr/>
          <a:lstStyle/>
          <a:p>
            <a:r>
              <a:rPr lang="en-US" dirty="0">
                <a:solidFill>
                  <a:schemeClr val="accent1"/>
                </a:solidFill>
                <a:latin typeface="Roboto"/>
              </a:rPr>
              <a:t>COMPONENTS USED</a:t>
            </a:r>
          </a:p>
        </p:txBody>
      </p:sp>
      <p:sp>
        <p:nvSpPr>
          <p:cNvPr id="3" name="Content Placeholder 2"/>
          <p:cNvSpPr>
            <a:spLocks noGrp="1"/>
          </p:cNvSpPr>
          <p:nvPr>
            <p:ph sz="half" idx="1"/>
          </p:nvPr>
        </p:nvSpPr>
        <p:spPr>
          <a:xfrm>
            <a:off x="625699" y="1285738"/>
            <a:ext cx="4540661" cy="4772161"/>
          </a:xfrm>
        </p:spPr>
        <p:txBody>
          <a:bodyPr>
            <a:normAutofit/>
          </a:bodyPr>
          <a:lstStyle/>
          <a:p>
            <a:pPr fontAlgn="base"/>
            <a:r>
              <a:rPr lang="en-US" dirty="0">
                <a:solidFill>
                  <a:schemeClr val="accent1">
                    <a:lumMod val="50000"/>
                  </a:schemeClr>
                </a:solidFill>
                <a:latin typeface="Arial" panose="020B0604020202020204" pitchFamily="34" charset="0"/>
              </a:rPr>
              <a:t>Geared Motor</a:t>
            </a:r>
          </a:p>
          <a:p>
            <a:pPr fontAlgn="base"/>
            <a:r>
              <a:rPr lang="en-US" dirty="0">
                <a:solidFill>
                  <a:schemeClr val="accent1">
                    <a:lumMod val="50000"/>
                  </a:schemeClr>
                </a:solidFill>
                <a:latin typeface="Arial" panose="020B0604020202020204" pitchFamily="34" charset="0"/>
              </a:rPr>
              <a:t>Shaft Rod</a:t>
            </a:r>
          </a:p>
          <a:p>
            <a:pPr fontAlgn="base"/>
            <a:r>
              <a:rPr lang="en-US" dirty="0">
                <a:solidFill>
                  <a:schemeClr val="accent1">
                    <a:lumMod val="50000"/>
                  </a:schemeClr>
                </a:solidFill>
                <a:latin typeface="Arial" panose="020B0604020202020204" pitchFamily="34" charset="0"/>
              </a:rPr>
              <a:t>Motor Mount</a:t>
            </a:r>
          </a:p>
          <a:p>
            <a:pPr fontAlgn="base"/>
            <a:r>
              <a:rPr lang="en-US" dirty="0">
                <a:solidFill>
                  <a:schemeClr val="accent1">
                    <a:lumMod val="50000"/>
                  </a:schemeClr>
                </a:solidFill>
                <a:latin typeface="Arial" panose="020B0604020202020204" pitchFamily="34" charset="0"/>
              </a:rPr>
              <a:t>Connecting Rods</a:t>
            </a:r>
          </a:p>
          <a:p>
            <a:pPr fontAlgn="base"/>
            <a:r>
              <a:rPr lang="en-US" dirty="0">
                <a:solidFill>
                  <a:schemeClr val="accent1">
                    <a:lumMod val="50000"/>
                  </a:schemeClr>
                </a:solidFill>
                <a:latin typeface="Arial" panose="020B0604020202020204" pitchFamily="34" charset="0"/>
              </a:rPr>
              <a:t>L Angles</a:t>
            </a:r>
          </a:p>
          <a:p>
            <a:pPr fontAlgn="base"/>
            <a:r>
              <a:rPr lang="en-US" dirty="0">
                <a:solidFill>
                  <a:schemeClr val="accent1">
                    <a:lumMod val="50000"/>
                  </a:schemeClr>
                </a:solidFill>
                <a:latin typeface="Arial" panose="020B0604020202020204" pitchFamily="34" charset="0"/>
              </a:rPr>
              <a:t>Mounts and Joints</a:t>
            </a:r>
          </a:p>
          <a:p>
            <a:pPr fontAlgn="base"/>
            <a:r>
              <a:rPr lang="en-US" dirty="0">
                <a:solidFill>
                  <a:schemeClr val="accent1">
                    <a:lumMod val="50000"/>
                  </a:schemeClr>
                </a:solidFill>
                <a:latin typeface="Arial" panose="020B0604020202020204" pitchFamily="34" charset="0"/>
              </a:rPr>
              <a:t>Supporting Frame</a:t>
            </a:r>
          </a:p>
          <a:p>
            <a:pPr fontAlgn="base"/>
            <a:r>
              <a:rPr lang="en-US" dirty="0">
                <a:solidFill>
                  <a:schemeClr val="accent1">
                    <a:lumMod val="50000"/>
                  </a:schemeClr>
                </a:solidFill>
                <a:latin typeface="Arial" panose="020B0604020202020204" pitchFamily="34" charset="0"/>
              </a:rPr>
              <a:t>Screws and Bolts</a:t>
            </a:r>
          </a:p>
        </p:txBody>
      </p:sp>
    </p:spTree>
    <p:extLst>
      <p:ext uri="{BB962C8B-B14F-4D97-AF65-F5344CB8AC3E}">
        <p14:creationId xmlns:p14="http://schemas.microsoft.com/office/powerpoint/2010/main" val="355263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972" y="503854"/>
            <a:ext cx="9368307" cy="603730"/>
          </a:xfrm>
        </p:spPr>
        <p:txBody>
          <a:bodyPr/>
          <a:lstStyle/>
          <a:p>
            <a:r>
              <a:rPr lang="en-US" dirty="0">
                <a:solidFill>
                  <a:schemeClr val="accent1"/>
                </a:solidFill>
              </a:rPr>
              <a:t>PROJECT DEVELOPMENT STAGES</a:t>
            </a:r>
          </a:p>
        </p:txBody>
      </p:sp>
      <p:sp>
        <p:nvSpPr>
          <p:cNvPr id="3" name="Content Placeholder 2"/>
          <p:cNvSpPr>
            <a:spLocks noGrp="1"/>
          </p:cNvSpPr>
          <p:nvPr>
            <p:ph sz="half" idx="1"/>
          </p:nvPr>
        </p:nvSpPr>
        <p:spPr>
          <a:xfrm>
            <a:off x="11145048" y="5296626"/>
            <a:ext cx="1670576" cy="870536"/>
          </a:xfrm>
        </p:spPr>
        <p:txBody>
          <a:bodyPr>
            <a:normAutofit/>
          </a:bodyPr>
          <a:lstStyle/>
          <a:p>
            <a:pPr marL="0" indent="0">
              <a:buNone/>
            </a:pPr>
            <a:endParaRPr lang="en-US" sz="1700" dirty="0">
              <a:latin typeface="+mj-lt"/>
            </a:endParaRPr>
          </a:p>
          <a:p>
            <a:pPr marL="0" indent="0">
              <a:buNone/>
            </a:pPr>
            <a:r>
              <a:rPr lang="en-US" dirty="0">
                <a:latin typeface="RobotoRegular"/>
              </a:rPr>
              <a:t>	</a:t>
            </a:r>
            <a:endParaRPr lang="en-US" dirty="0"/>
          </a:p>
        </p:txBody>
      </p:sp>
      <p:grpSp>
        <p:nvGrpSpPr>
          <p:cNvPr id="7" name="Google Shape;144;p19"/>
          <p:cNvGrpSpPr/>
          <p:nvPr/>
        </p:nvGrpSpPr>
        <p:grpSpPr>
          <a:xfrm>
            <a:off x="837126" y="1622738"/>
            <a:ext cx="5943501" cy="4468573"/>
            <a:chOff x="457200" y="1307834"/>
            <a:chExt cx="4563868" cy="3649962"/>
          </a:xfrm>
        </p:grpSpPr>
        <p:grpSp>
          <p:nvGrpSpPr>
            <p:cNvPr id="8" name="Google Shape;145;p19"/>
            <p:cNvGrpSpPr/>
            <p:nvPr/>
          </p:nvGrpSpPr>
          <p:grpSpPr>
            <a:xfrm>
              <a:off x="2809318" y="1591957"/>
              <a:ext cx="2211750" cy="2877923"/>
              <a:chOff x="2809318" y="1591957"/>
              <a:chExt cx="2211750" cy="2877923"/>
            </a:xfrm>
          </p:grpSpPr>
          <p:cxnSp>
            <p:nvCxnSpPr>
              <p:cNvPr id="63" name="Google Shape;146;p19"/>
              <p:cNvCxnSpPr/>
              <p:nvPr/>
            </p:nvCxnSpPr>
            <p:spPr>
              <a:xfrm>
                <a:off x="2899768" y="4469880"/>
                <a:ext cx="2121300" cy="0"/>
              </a:xfrm>
              <a:prstGeom prst="straightConnector1">
                <a:avLst/>
              </a:prstGeom>
              <a:noFill/>
              <a:ln w="19050" cap="flat" cmpd="sng">
                <a:solidFill>
                  <a:srgbClr val="666666"/>
                </a:solidFill>
                <a:prstDash val="solid"/>
                <a:round/>
                <a:headEnd type="none" w="med" len="med"/>
                <a:tailEnd type="oval" w="med" len="med"/>
              </a:ln>
            </p:spPr>
          </p:cxnSp>
          <p:cxnSp>
            <p:nvCxnSpPr>
              <p:cNvPr id="64" name="Google Shape;147;p19"/>
              <p:cNvCxnSpPr/>
              <p:nvPr/>
            </p:nvCxnSpPr>
            <p:spPr>
              <a:xfrm>
                <a:off x="2809318" y="3892977"/>
                <a:ext cx="2211600" cy="0"/>
              </a:xfrm>
              <a:prstGeom prst="straightConnector1">
                <a:avLst/>
              </a:prstGeom>
              <a:noFill/>
              <a:ln w="19050" cap="flat" cmpd="sng">
                <a:solidFill>
                  <a:srgbClr val="666666"/>
                </a:solidFill>
                <a:prstDash val="solid"/>
                <a:round/>
                <a:headEnd type="none" w="med" len="med"/>
                <a:tailEnd type="oval" w="med" len="med"/>
              </a:ln>
            </p:spPr>
          </p:cxnSp>
          <p:cxnSp>
            <p:nvCxnSpPr>
              <p:cNvPr id="65" name="Google Shape;148;p19"/>
              <p:cNvCxnSpPr/>
              <p:nvPr/>
            </p:nvCxnSpPr>
            <p:spPr>
              <a:xfrm>
                <a:off x="3166591" y="2746987"/>
                <a:ext cx="1854300" cy="0"/>
              </a:xfrm>
              <a:prstGeom prst="straightConnector1">
                <a:avLst/>
              </a:prstGeom>
              <a:noFill/>
              <a:ln w="19050" cap="flat" cmpd="sng">
                <a:solidFill>
                  <a:srgbClr val="666666"/>
                </a:solidFill>
                <a:prstDash val="solid"/>
                <a:round/>
                <a:headEnd type="none" w="med" len="med"/>
                <a:tailEnd type="oval" w="med" len="med"/>
              </a:ln>
            </p:spPr>
          </p:cxnSp>
          <p:cxnSp>
            <p:nvCxnSpPr>
              <p:cNvPr id="66" name="Google Shape;149;p19"/>
              <p:cNvCxnSpPr/>
              <p:nvPr/>
            </p:nvCxnSpPr>
            <p:spPr>
              <a:xfrm>
                <a:off x="2981158" y="3325681"/>
                <a:ext cx="2039700" cy="0"/>
              </a:xfrm>
              <a:prstGeom prst="straightConnector1">
                <a:avLst/>
              </a:prstGeom>
              <a:noFill/>
              <a:ln w="19050" cap="flat" cmpd="sng">
                <a:solidFill>
                  <a:srgbClr val="666666"/>
                </a:solidFill>
                <a:prstDash val="solid"/>
                <a:round/>
                <a:headEnd type="none" w="med" len="med"/>
                <a:tailEnd type="oval" w="med" len="med"/>
              </a:ln>
            </p:spPr>
          </p:cxnSp>
          <p:cxnSp>
            <p:nvCxnSpPr>
              <p:cNvPr id="67" name="Google Shape;150;p19"/>
              <p:cNvCxnSpPr/>
              <p:nvPr/>
            </p:nvCxnSpPr>
            <p:spPr>
              <a:xfrm>
                <a:off x="3211816" y="2178351"/>
                <a:ext cx="1809000" cy="0"/>
              </a:xfrm>
              <a:prstGeom prst="straightConnector1">
                <a:avLst/>
              </a:prstGeom>
              <a:noFill/>
              <a:ln w="19050" cap="flat" cmpd="sng">
                <a:solidFill>
                  <a:srgbClr val="666666"/>
                </a:solidFill>
                <a:prstDash val="solid"/>
                <a:round/>
                <a:headEnd type="none" w="med" len="med"/>
                <a:tailEnd type="oval" w="med" len="med"/>
              </a:ln>
            </p:spPr>
          </p:cxnSp>
          <p:cxnSp>
            <p:nvCxnSpPr>
              <p:cNvPr id="68" name="Google Shape;151;p19"/>
              <p:cNvCxnSpPr/>
              <p:nvPr/>
            </p:nvCxnSpPr>
            <p:spPr>
              <a:xfrm>
                <a:off x="3166591" y="1591957"/>
                <a:ext cx="1854300" cy="0"/>
              </a:xfrm>
              <a:prstGeom prst="straightConnector1">
                <a:avLst/>
              </a:prstGeom>
              <a:noFill/>
              <a:ln w="19050" cap="flat" cmpd="sng">
                <a:solidFill>
                  <a:srgbClr val="666666"/>
                </a:solidFill>
                <a:prstDash val="solid"/>
                <a:round/>
                <a:headEnd type="none" w="med" len="med"/>
                <a:tailEnd type="oval" w="med" len="med"/>
              </a:ln>
            </p:spPr>
          </p:cxnSp>
        </p:grpSp>
        <p:sp>
          <p:nvSpPr>
            <p:cNvPr id="9" name="Google Shape;152;p19"/>
            <p:cNvSpPr/>
            <p:nvPr/>
          </p:nvSpPr>
          <p:spPr>
            <a:xfrm>
              <a:off x="850902" y="1307834"/>
              <a:ext cx="3720374" cy="570161"/>
            </a:xfrm>
            <a:custGeom>
              <a:avLst/>
              <a:gdLst/>
              <a:ahLst/>
              <a:cxnLst/>
              <a:rect l="l" t="t" r="r" b="b"/>
              <a:pathLst>
                <a:path w="112415" h="17228" extrusionOk="0">
                  <a:moveTo>
                    <a:pt x="1" y="0"/>
                  </a:moveTo>
                  <a:lnTo>
                    <a:pt x="1" y="17227"/>
                  </a:lnTo>
                  <a:lnTo>
                    <a:pt x="112414" y="17227"/>
                  </a:lnTo>
                  <a:lnTo>
                    <a:pt x="112414" y="0"/>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153;p19"/>
            <p:cNvSpPr/>
            <p:nvPr/>
          </p:nvSpPr>
          <p:spPr>
            <a:xfrm>
              <a:off x="1040506" y="1877970"/>
              <a:ext cx="3530773" cy="570161"/>
            </a:xfrm>
            <a:custGeom>
              <a:avLst/>
              <a:gdLst/>
              <a:ahLst/>
              <a:cxnLst/>
              <a:rect l="l" t="t" r="r" b="b"/>
              <a:pathLst>
                <a:path w="106686" h="17228" extrusionOk="0">
                  <a:moveTo>
                    <a:pt x="1" y="0"/>
                  </a:moveTo>
                  <a:lnTo>
                    <a:pt x="1" y="17227"/>
                  </a:lnTo>
                  <a:lnTo>
                    <a:pt x="106685" y="17227"/>
                  </a:lnTo>
                  <a:lnTo>
                    <a:pt x="10668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154;p19"/>
            <p:cNvSpPr/>
            <p:nvPr/>
          </p:nvSpPr>
          <p:spPr>
            <a:xfrm>
              <a:off x="1428946" y="2448768"/>
              <a:ext cx="3142999" cy="570161"/>
            </a:xfrm>
            <a:custGeom>
              <a:avLst/>
              <a:gdLst/>
              <a:ahLst/>
              <a:cxnLst/>
              <a:rect l="l" t="t" r="r" b="b"/>
              <a:pathLst>
                <a:path w="94969" h="17228" extrusionOk="0">
                  <a:moveTo>
                    <a:pt x="1" y="0"/>
                  </a:moveTo>
                  <a:lnTo>
                    <a:pt x="1" y="17227"/>
                  </a:lnTo>
                  <a:lnTo>
                    <a:pt x="94968" y="17227"/>
                  </a:lnTo>
                  <a:lnTo>
                    <a:pt x="94968"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155;p19"/>
            <p:cNvSpPr/>
            <p:nvPr/>
          </p:nvSpPr>
          <p:spPr>
            <a:xfrm>
              <a:off x="1768670" y="3018903"/>
              <a:ext cx="2802617" cy="570161"/>
            </a:xfrm>
            <a:custGeom>
              <a:avLst/>
              <a:gdLst/>
              <a:ahLst/>
              <a:cxnLst/>
              <a:rect l="l" t="t" r="r" b="b"/>
              <a:pathLst>
                <a:path w="84684" h="17228" extrusionOk="0">
                  <a:moveTo>
                    <a:pt x="0" y="0"/>
                  </a:moveTo>
                  <a:lnTo>
                    <a:pt x="0" y="17228"/>
                  </a:lnTo>
                  <a:lnTo>
                    <a:pt x="84683" y="17228"/>
                  </a:lnTo>
                  <a:lnTo>
                    <a:pt x="84683"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156;p19"/>
            <p:cNvSpPr/>
            <p:nvPr/>
          </p:nvSpPr>
          <p:spPr>
            <a:xfrm>
              <a:off x="2112332" y="3589039"/>
              <a:ext cx="2459620" cy="570161"/>
            </a:xfrm>
            <a:custGeom>
              <a:avLst/>
              <a:gdLst/>
              <a:ahLst/>
              <a:cxnLst/>
              <a:rect l="l" t="t" r="r" b="b"/>
              <a:pathLst>
                <a:path w="74320" h="17228" extrusionOk="0">
                  <a:moveTo>
                    <a:pt x="0" y="1"/>
                  </a:moveTo>
                  <a:lnTo>
                    <a:pt x="0" y="17228"/>
                  </a:lnTo>
                  <a:lnTo>
                    <a:pt x="74319" y="17228"/>
                  </a:lnTo>
                  <a:lnTo>
                    <a:pt x="74319" y="1"/>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157;p19"/>
            <p:cNvSpPr/>
            <p:nvPr/>
          </p:nvSpPr>
          <p:spPr>
            <a:xfrm>
              <a:off x="2609391" y="4159175"/>
              <a:ext cx="1961905" cy="570161"/>
            </a:xfrm>
            <a:custGeom>
              <a:avLst/>
              <a:gdLst/>
              <a:ahLst/>
              <a:cxnLst/>
              <a:rect l="l" t="t" r="r" b="b"/>
              <a:pathLst>
                <a:path w="59281" h="17228" extrusionOk="0">
                  <a:moveTo>
                    <a:pt x="0" y="1"/>
                  </a:moveTo>
                  <a:lnTo>
                    <a:pt x="0" y="17228"/>
                  </a:lnTo>
                  <a:lnTo>
                    <a:pt x="59280" y="17228"/>
                  </a:lnTo>
                  <a:lnTo>
                    <a:pt x="59280"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158;p19"/>
            <p:cNvSpPr/>
            <p:nvPr/>
          </p:nvSpPr>
          <p:spPr>
            <a:xfrm>
              <a:off x="1064864" y="1877970"/>
              <a:ext cx="3506415" cy="35577"/>
            </a:xfrm>
            <a:custGeom>
              <a:avLst/>
              <a:gdLst/>
              <a:ahLst/>
              <a:cxnLst/>
              <a:rect l="l" t="t" r="r" b="b"/>
              <a:pathLst>
                <a:path w="105950" h="1075" extrusionOk="0">
                  <a:moveTo>
                    <a:pt x="1" y="0"/>
                  </a:moveTo>
                  <a:lnTo>
                    <a:pt x="1" y="1075"/>
                  </a:lnTo>
                  <a:lnTo>
                    <a:pt x="105949" y="1075"/>
                  </a:lnTo>
                  <a:lnTo>
                    <a:pt x="105949" y="0"/>
                  </a:lnTo>
                  <a:close/>
                </a:path>
              </a:pathLst>
            </a:custGeom>
            <a:solidFill>
              <a:srgbClr val="F9F9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59;p19"/>
            <p:cNvSpPr/>
            <p:nvPr/>
          </p:nvSpPr>
          <p:spPr>
            <a:xfrm>
              <a:off x="1064864" y="2448768"/>
              <a:ext cx="3506415" cy="34915"/>
            </a:xfrm>
            <a:custGeom>
              <a:avLst/>
              <a:gdLst/>
              <a:ahLst/>
              <a:cxnLst/>
              <a:rect l="l" t="t" r="r" b="b"/>
              <a:pathLst>
                <a:path w="105950" h="1055" extrusionOk="0">
                  <a:moveTo>
                    <a:pt x="1" y="0"/>
                  </a:moveTo>
                  <a:lnTo>
                    <a:pt x="1" y="1055"/>
                  </a:lnTo>
                  <a:lnTo>
                    <a:pt x="105949" y="1055"/>
                  </a:lnTo>
                  <a:lnTo>
                    <a:pt x="105949" y="0"/>
                  </a:lnTo>
                  <a:close/>
                </a:path>
              </a:pathLst>
            </a:custGeom>
            <a:solidFill>
              <a:srgbClr val="F9F9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160;p19"/>
            <p:cNvSpPr/>
            <p:nvPr/>
          </p:nvSpPr>
          <p:spPr>
            <a:xfrm>
              <a:off x="1064864" y="3018903"/>
              <a:ext cx="3506415" cy="34915"/>
            </a:xfrm>
            <a:custGeom>
              <a:avLst/>
              <a:gdLst/>
              <a:ahLst/>
              <a:cxnLst/>
              <a:rect l="l" t="t" r="r" b="b"/>
              <a:pathLst>
                <a:path w="105950" h="1055" extrusionOk="0">
                  <a:moveTo>
                    <a:pt x="1" y="0"/>
                  </a:moveTo>
                  <a:lnTo>
                    <a:pt x="1" y="1055"/>
                  </a:lnTo>
                  <a:lnTo>
                    <a:pt x="105949" y="1055"/>
                  </a:lnTo>
                  <a:lnTo>
                    <a:pt x="105949" y="0"/>
                  </a:lnTo>
                  <a:close/>
                </a:path>
              </a:pathLst>
            </a:custGeom>
            <a:solidFill>
              <a:srgbClr val="F9F9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161;p19"/>
            <p:cNvSpPr/>
            <p:nvPr/>
          </p:nvSpPr>
          <p:spPr>
            <a:xfrm>
              <a:off x="1064864" y="3589039"/>
              <a:ext cx="3506415" cy="34915"/>
            </a:xfrm>
            <a:custGeom>
              <a:avLst/>
              <a:gdLst/>
              <a:ahLst/>
              <a:cxnLst/>
              <a:rect l="l" t="t" r="r" b="b"/>
              <a:pathLst>
                <a:path w="105950" h="1055" extrusionOk="0">
                  <a:moveTo>
                    <a:pt x="1" y="1"/>
                  </a:moveTo>
                  <a:lnTo>
                    <a:pt x="1" y="1055"/>
                  </a:lnTo>
                  <a:lnTo>
                    <a:pt x="105949" y="1055"/>
                  </a:lnTo>
                  <a:lnTo>
                    <a:pt x="105949" y="1"/>
                  </a:lnTo>
                  <a:close/>
                </a:path>
              </a:pathLst>
            </a:custGeom>
            <a:solidFill>
              <a:srgbClr val="F9F9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162;p19"/>
            <p:cNvSpPr/>
            <p:nvPr/>
          </p:nvSpPr>
          <p:spPr>
            <a:xfrm>
              <a:off x="1831849" y="4159175"/>
              <a:ext cx="2740101" cy="34915"/>
            </a:xfrm>
            <a:custGeom>
              <a:avLst/>
              <a:gdLst/>
              <a:ahLst/>
              <a:cxnLst/>
              <a:rect l="l" t="t" r="r" b="b"/>
              <a:pathLst>
                <a:path w="82795" h="1055" extrusionOk="0">
                  <a:moveTo>
                    <a:pt x="1" y="1"/>
                  </a:moveTo>
                  <a:lnTo>
                    <a:pt x="1" y="1055"/>
                  </a:lnTo>
                  <a:lnTo>
                    <a:pt x="82794" y="1055"/>
                  </a:lnTo>
                  <a:lnTo>
                    <a:pt x="82794" y="1"/>
                  </a:lnTo>
                  <a:close/>
                </a:path>
              </a:pathLst>
            </a:custGeom>
            <a:solidFill>
              <a:srgbClr val="F9F9F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163;p19"/>
            <p:cNvSpPr/>
            <p:nvPr/>
          </p:nvSpPr>
          <p:spPr>
            <a:xfrm>
              <a:off x="457200" y="1536921"/>
              <a:ext cx="2187083" cy="3420832"/>
            </a:xfrm>
            <a:custGeom>
              <a:avLst/>
              <a:gdLst/>
              <a:ahLst/>
              <a:cxnLst/>
              <a:rect l="l" t="t" r="r" b="b"/>
              <a:pathLst>
                <a:path w="66085" h="103364" extrusionOk="0">
                  <a:moveTo>
                    <a:pt x="1" y="1"/>
                  </a:moveTo>
                  <a:lnTo>
                    <a:pt x="1" y="65229"/>
                  </a:lnTo>
                  <a:lnTo>
                    <a:pt x="66045" y="103364"/>
                  </a:lnTo>
                  <a:lnTo>
                    <a:pt x="66084" y="92542"/>
                  </a:lnTo>
                  <a:lnTo>
                    <a:pt x="55084" y="86196"/>
                  </a:lnTo>
                  <a:lnTo>
                    <a:pt x="55044" y="86136"/>
                  </a:lnTo>
                  <a:lnTo>
                    <a:pt x="55084" y="75315"/>
                  </a:lnTo>
                  <a:lnTo>
                    <a:pt x="44083" y="68969"/>
                  </a:lnTo>
                  <a:lnTo>
                    <a:pt x="44043" y="68909"/>
                  </a:lnTo>
                  <a:lnTo>
                    <a:pt x="44083" y="58088"/>
                  </a:lnTo>
                  <a:lnTo>
                    <a:pt x="33083" y="51742"/>
                  </a:lnTo>
                  <a:lnTo>
                    <a:pt x="33063" y="51682"/>
                  </a:lnTo>
                  <a:lnTo>
                    <a:pt x="33083" y="40861"/>
                  </a:lnTo>
                  <a:lnTo>
                    <a:pt x="22082" y="34515"/>
                  </a:lnTo>
                  <a:lnTo>
                    <a:pt x="22062" y="34455"/>
                  </a:lnTo>
                  <a:lnTo>
                    <a:pt x="22082" y="23634"/>
                  </a:lnTo>
                  <a:lnTo>
                    <a:pt x="11002" y="17228"/>
                  </a:lnTo>
                  <a:lnTo>
                    <a:pt x="10982" y="17188"/>
                  </a:lnTo>
                  <a:lnTo>
                    <a:pt x="11061" y="17228"/>
                  </a:lnTo>
                  <a:lnTo>
                    <a:pt x="11081" y="6406"/>
                  </a:lnTo>
                  <a:lnTo>
                    <a:pt x="1" y="1"/>
                  </a:ln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164;p19"/>
            <p:cNvSpPr/>
            <p:nvPr/>
          </p:nvSpPr>
          <p:spPr>
            <a:xfrm>
              <a:off x="2609391" y="4194091"/>
              <a:ext cx="368049" cy="570161"/>
            </a:xfrm>
            <a:custGeom>
              <a:avLst/>
              <a:gdLst/>
              <a:ahLst/>
              <a:cxnLst/>
              <a:rect l="l" t="t" r="r" b="b"/>
              <a:pathLst>
                <a:path w="11121" h="17228" extrusionOk="0">
                  <a:moveTo>
                    <a:pt x="40" y="0"/>
                  </a:moveTo>
                  <a:lnTo>
                    <a:pt x="0" y="10842"/>
                  </a:lnTo>
                  <a:lnTo>
                    <a:pt x="11080" y="17227"/>
                  </a:lnTo>
                  <a:lnTo>
                    <a:pt x="11120" y="6405"/>
                  </a:lnTo>
                  <a:lnTo>
                    <a:pt x="40" y="0"/>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165;p19"/>
            <p:cNvSpPr/>
            <p:nvPr/>
          </p:nvSpPr>
          <p:spPr>
            <a:xfrm>
              <a:off x="2976087" y="4370523"/>
              <a:ext cx="61921" cy="393731"/>
            </a:xfrm>
            <a:custGeom>
              <a:avLst/>
              <a:gdLst/>
              <a:ahLst/>
              <a:cxnLst/>
              <a:rect l="l" t="t" r="r" b="b"/>
              <a:pathLst>
                <a:path w="1871" h="11897" extrusionOk="0">
                  <a:moveTo>
                    <a:pt x="1870" y="0"/>
                  </a:moveTo>
                  <a:lnTo>
                    <a:pt x="40" y="1074"/>
                  </a:lnTo>
                  <a:lnTo>
                    <a:pt x="0" y="11896"/>
                  </a:lnTo>
                  <a:lnTo>
                    <a:pt x="1831" y="10842"/>
                  </a:lnTo>
                  <a:lnTo>
                    <a:pt x="1870"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166;p19"/>
            <p:cNvSpPr/>
            <p:nvPr/>
          </p:nvSpPr>
          <p:spPr>
            <a:xfrm>
              <a:off x="2703514" y="4406067"/>
              <a:ext cx="273927" cy="516845"/>
            </a:xfrm>
            <a:custGeom>
              <a:avLst/>
              <a:gdLst/>
              <a:ahLst/>
              <a:cxnLst/>
              <a:rect l="l" t="t" r="r" b="b"/>
              <a:pathLst>
                <a:path w="8277" h="15617" extrusionOk="0">
                  <a:moveTo>
                    <a:pt x="8276" y="0"/>
                  </a:moveTo>
                  <a:lnTo>
                    <a:pt x="41" y="4775"/>
                  </a:lnTo>
                  <a:lnTo>
                    <a:pt x="1" y="15616"/>
                  </a:lnTo>
                  <a:lnTo>
                    <a:pt x="8236" y="10822"/>
                  </a:lnTo>
                  <a:lnTo>
                    <a:pt x="8276"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167;p19"/>
            <p:cNvSpPr/>
            <p:nvPr/>
          </p:nvSpPr>
          <p:spPr>
            <a:xfrm>
              <a:off x="2277577" y="4159175"/>
              <a:ext cx="760424" cy="440461"/>
            </a:xfrm>
            <a:custGeom>
              <a:avLst/>
              <a:gdLst/>
              <a:ahLst/>
              <a:cxnLst/>
              <a:rect l="l" t="t" r="r" b="b"/>
              <a:pathLst>
                <a:path w="22977" h="13309" extrusionOk="0">
                  <a:moveTo>
                    <a:pt x="10066" y="1055"/>
                  </a:moveTo>
                  <a:lnTo>
                    <a:pt x="5948" y="3452"/>
                  </a:lnTo>
                  <a:lnTo>
                    <a:pt x="10073" y="1059"/>
                  </a:lnTo>
                  <a:lnTo>
                    <a:pt x="10073" y="1059"/>
                  </a:lnTo>
                  <a:lnTo>
                    <a:pt x="10066" y="1055"/>
                  </a:lnTo>
                  <a:close/>
                  <a:moveTo>
                    <a:pt x="11896" y="1"/>
                  </a:moveTo>
                  <a:lnTo>
                    <a:pt x="10073" y="1059"/>
                  </a:lnTo>
                  <a:lnTo>
                    <a:pt x="10073" y="1059"/>
                  </a:lnTo>
                  <a:lnTo>
                    <a:pt x="21146" y="7460"/>
                  </a:lnTo>
                  <a:lnTo>
                    <a:pt x="22976" y="6386"/>
                  </a:lnTo>
                  <a:lnTo>
                    <a:pt x="11896" y="1"/>
                  </a:lnTo>
                  <a:close/>
                  <a:moveTo>
                    <a:pt x="5948" y="3452"/>
                  </a:moveTo>
                  <a:lnTo>
                    <a:pt x="0" y="6903"/>
                  </a:lnTo>
                  <a:lnTo>
                    <a:pt x="11080" y="13309"/>
                  </a:lnTo>
                  <a:lnTo>
                    <a:pt x="12911" y="12235"/>
                  </a:lnTo>
                  <a:lnTo>
                    <a:pt x="1830" y="5849"/>
                  </a:lnTo>
                  <a:lnTo>
                    <a:pt x="5948" y="3452"/>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68;p19"/>
            <p:cNvSpPr/>
            <p:nvPr/>
          </p:nvSpPr>
          <p:spPr>
            <a:xfrm>
              <a:off x="2338141" y="4194091"/>
              <a:ext cx="639296" cy="370002"/>
            </a:xfrm>
            <a:custGeom>
              <a:avLst/>
              <a:gdLst/>
              <a:ahLst/>
              <a:cxnLst/>
              <a:rect l="l" t="t" r="r" b="b"/>
              <a:pathLst>
                <a:path w="19317" h="11180" extrusionOk="0">
                  <a:moveTo>
                    <a:pt x="8236" y="0"/>
                  </a:moveTo>
                  <a:lnTo>
                    <a:pt x="0" y="4794"/>
                  </a:lnTo>
                  <a:lnTo>
                    <a:pt x="11081" y="11180"/>
                  </a:lnTo>
                  <a:lnTo>
                    <a:pt x="19316" y="6405"/>
                  </a:lnTo>
                  <a:lnTo>
                    <a:pt x="8236"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69;p19"/>
            <p:cNvSpPr/>
            <p:nvPr/>
          </p:nvSpPr>
          <p:spPr>
            <a:xfrm>
              <a:off x="2642950" y="4564065"/>
              <a:ext cx="61921" cy="393731"/>
            </a:xfrm>
            <a:custGeom>
              <a:avLst/>
              <a:gdLst/>
              <a:ahLst/>
              <a:cxnLst/>
              <a:rect l="l" t="t" r="r" b="b"/>
              <a:pathLst>
                <a:path w="1871" h="11897" extrusionOk="0">
                  <a:moveTo>
                    <a:pt x="1871" y="1"/>
                  </a:moveTo>
                  <a:lnTo>
                    <a:pt x="40" y="1075"/>
                  </a:lnTo>
                  <a:lnTo>
                    <a:pt x="1" y="11897"/>
                  </a:lnTo>
                  <a:lnTo>
                    <a:pt x="1" y="11897"/>
                  </a:lnTo>
                  <a:lnTo>
                    <a:pt x="1831" y="10842"/>
                  </a:lnTo>
                  <a:lnTo>
                    <a:pt x="1871"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70;p19"/>
            <p:cNvSpPr/>
            <p:nvPr/>
          </p:nvSpPr>
          <p:spPr>
            <a:xfrm>
              <a:off x="2245309" y="3623922"/>
              <a:ext cx="368049" cy="570161"/>
            </a:xfrm>
            <a:custGeom>
              <a:avLst/>
              <a:gdLst/>
              <a:ahLst/>
              <a:cxnLst/>
              <a:rect l="l" t="t" r="r" b="b"/>
              <a:pathLst>
                <a:path w="11121" h="17228" extrusionOk="0">
                  <a:moveTo>
                    <a:pt x="40" y="1"/>
                  </a:moveTo>
                  <a:lnTo>
                    <a:pt x="1" y="10842"/>
                  </a:lnTo>
                  <a:lnTo>
                    <a:pt x="11081" y="17228"/>
                  </a:lnTo>
                  <a:lnTo>
                    <a:pt x="11121" y="6406"/>
                  </a:lnTo>
                  <a:lnTo>
                    <a:pt x="40" y="1"/>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71;p19"/>
            <p:cNvSpPr/>
            <p:nvPr/>
          </p:nvSpPr>
          <p:spPr>
            <a:xfrm>
              <a:off x="2612005" y="3800387"/>
              <a:ext cx="61921" cy="393698"/>
            </a:xfrm>
            <a:custGeom>
              <a:avLst/>
              <a:gdLst/>
              <a:ahLst/>
              <a:cxnLst/>
              <a:rect l="l" t="t" r="r" b="b"/>
              <a:pathLst>
                <a:path w="1871" h="11896" extrusionOk="0">
                  <a:moveTo>
                    <a:pt x="1871" y="0"/>
                  </a:moveTo>
                  <a:lnTo>
                    <a:pt x="41" y="1074"/>
                  </a:lnTo>
                  <a:lnTo>
                    <a:pt x="1" y="11896"/>
                  </a:lnTo>
                  <a:lnTo>
                    <a:pt x="1831" y="10842"/>
                  </a:lnTo>
                  <a:lnTo>
                    <a:pt x="1871"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72;p19"/>
            <p:cNvSpPr/>
            <p:nvPr/>
          </p:nvSpPr>
          <p:spPr>
            <a:xfrm>
              <a:off x="2339465" y="3835931"/>
              <a:ext cx="273894" cy="516845"/>
            </a:xfrm>
            <a:custGeom>
              <a:avLst/>
              <a:gdLst/>
              <a:ahLst/>
              <a:cxnLst/>
              <a:rect l="l" t="t" r="r" b="b"/>
              <a:pathLst>
                <a:path w="8276" h="15617" extrusionOk="0">
                  <a:moveTo>
                    <a:pt x="8276" y="0"/>
                  </a:moveTo>
                  <a:lnTo>
                    <a:pt x="40" y="4775"/>
                  </a:lnTo>
                  <a:lnTo>
                    <a:pt x="0" y="15616"/>
                  </a:lnTo>
                  <a:lnTo>
                    <a:pt x="8236" y="10822"/>
                  </a:lnTo>
                  <a:lnTo>
                    <a:pt x="8276" y="0"/>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73;p19"/>
            <p:cNvSpPr/>
            <p:nvPr/>
          </p:nvSpPr>
          <p:spPr>
            <a:xfrm>
              <a:off x="1913495" y="3589039"/>
              <a:ext cx="760424" cy="440461"/>
            </a:xfrm>
            <a:custGeom>
              <a:avLst/>
              <a:gdLst/>
              <a:ahLst/>
              <a:cxnLst/>
              <a:rect l="l" t="t" r="r" b="b"/>
              <a:pathLst>
                <a:path w="22977" h="13309" extrusionOk="0">
                  <a:moveTo>
                    <a:pt x="10066" y="1055"/>
                  </a:moveTo>
                  <a:lnTo>
                    <a:pt x="5949" y="3452"/>
                  </a:lnTo>
                  <a:lnTo>
                    <a:pt x="10073" y="1059"/>
                  </a:lnTo>
                  <a:lnTo>
                    <a:pt x="10073" y="1059"/>
                  </a:lnTo>
                  <a:lnTo>
                    <a:pt x="10066" y="1055"/>
                  </a:lnTo>
                  <a:close/>
                  <a:moveTo>
                    <a:pt x="11896" y="1"/>
                  </a:moveTo>
                  <a:lnTo>
                    <a:pt x="10073" y="1059"/>
                  </a:lnTo>
                  <a:lnTo>
                    <a:pt x="10073" y="1059"/>
                  </a:lnTo>
                  <a:lnTo>
                    <a:pt x="21147" y="7460"/>
                  </a:lnTo>
                  <a:lnTo>
                    <a:pt x="22977" y="6386"/>
                  </a:lnTo>
                  <a:lnTo>
                    <a:pt x="11896" y="1"/>
                  </a:lnTo>
                  <a:close/>
                  <a:moveTo>
                    <a:pt x="5949" y="3452"/>
                  </a:moveTo>
                  <a:lnTo>
                    <a:pt x="1" y="6903"/>
                  </a:lnTo>
                  <a:lnTo>
                    <a:pt x="11081" y="13309"/>
                  </a:lnTo>
                  <a:lnTo>
                    <a:pt x="12911" y="12235"/>
                  </a:lnTo>
                  <a:lnTo>
                    <a:pt x="1831" y="5849"/>
                  </a:lnTo>
                  <a:lnTo>
                    <a:pt x="5949" y="3452"/>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74;p19"/>
            <p:cNvSpPr/>
            <p:nvPr/>
          </p:nvSpPr>
          <p:spPr>
            <a:xfrm>
              <a:off x="1974059" y="3623922"/>
              <a:ext cx="639296" cy="370035"/>
            </a:xfrm>
            <a:custGeom>
              <a:avLst/>
              <a:gdLst/>
              <a:ahLst/>
              <a:cxnLst/>
              <a:rect l="l" t="t" r="r" b="b"/>
              <a:pathLst>
                <a:path w="19317" h="11181" extrusionOk="0">
                  <a:moveTo>
                    <a:pt x="8236" y="1"/>
                  </a:moveTo>
                  <a:lnTo>
                    <a:pt x="1" y="4795"/>
                  </a:lnTo>
                  <a:lnTo>
                    <a:pt x="11081" y="11181"/>
                  </a:lnTo>
                  <a:lnTo>
                    <a:pt x="19317" y="6406"/>
                  </a:lnTo>
                  <a:lnTo>
                    <a:pt x="8236" y="1"/>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75;p19"/>
            <p:cNvSpPr/>
            <p:nvPr/>
          </p:nvSpPr>
          <p:spPr>
            <a:xfrm>
              <a:off x="2278901" y="3993929"/>
              <a:ext cx="61888" cy="393731"/>
            </a:xfrm>
            <a:custGeom>
              <a:avLst/>
              <a:gdLst/>
              <a:ahLst/>
              <a:cxnLst/>
              <a:rect l="l" t="t" r="r" b="b"/>
              <a:pathLst>
                <a:path w="1870" h="11897" extrusionOk="0">
                  <a:moveTo>
                    <a:pt x="1870" y="1"/>
                  </a:moveTo>
                  <a:lnTo>
                    <a:pt x="40" y="1075"/>
                  </a:lnTo>
                  <a:lnTo>
                    <a:pt x="0" y="11896"/>
                  </a:lnTo>
                  <a:lnTo>
                    <a:pt x="1830" y="10842"/>
                  </a:lnTo>
                  <a:lnTo>
                    <a:pt x="1870"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76;p19"/>
            <p:cNvSpPr/>
            <p:nvPr/>
          </p:nvSpPr>
          <p:spPr>
            <a:xfrm>
              <a:off x="1881227" y="3053786"/>
              <a:ext cx="368049" cy="570161"/>
            </a:xfrm>
            <a:custGeom>
              <a:avLst/>
              <a:gdLst/>
              <a:ahLst/>
              <a:cxnLst/>
              <a:rect l="l" t="t" r="r" b="b"/>
              <a:pathLst>
                <a:path w="11121" h="17228" extrusionOk="0">
                  <a:moveTo>
                    <a:pt x="41" y="1"/>
                  </a:moveTo>
                  <a:lnTo>
                    <a:pt x="1" y="10842"/>
                  </a:lnTo>
                  <a:lnTo>
                    <a:pt x="11081" y="17228"/>
                  </a:lnTo>
                  <a:lnTo>
                    <a:pt x="11121" y="6406"/>
                  </a:lnTo>
                  <a:lnTo>
                    <a:pt x="41" y="1"/>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77;p19"/>
            <p:cNvSpPr/>
            <p:nvPr/>
          </p:nvSpPr>
          <p:spPr>
            <a:xfrm>
              <a:off x="2247957" y="3230251"/>
              <a:ext cx="61888" cy="393698"/>
            </a:xfrm>
            <a:custGeom>
              <a:avLst/>
              <a:gdLst/>
              <a:ahLst/>
              <a:cxnLst/>
              <a:rect l="l" t="t" r="r" b="b"/>
              <a:pathLst>
                <a:path w="1870" h="11896" extrusionOk="0">
                  <a:moveTo>
                    <a:pt x="1870" y="0"/>
                  </a:moveTo>
                  <a:lnTo>
                    <a:pt x="40" y="1074"/>
                  </a:lnTo>
                  <a:lnTo>
                    <a:pt x="0" y="11896"/>
                  </a:lnTo>
                  <a:lnTo>
                    <a:pt x="0" y="11896"/>
                  </a:lnTo>
                  <a:lnTo>
                    <a:pt x="1850" y="10842"/>
                  </a:lnTo>
                  <a:lnTo>
                    <a:pt x="1870"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78;p19"/>
            <p:cNvSpPr/>
            <p:nvPr/>
          </p:nvSpPr>
          <p:spPr>
            <a:xfrm>
              <a:off x="1976045" y="3265796"/>
              <a:ext cx="273232" cy="516845"/>
            </a:xfrm>
            <a:custGeom>
              <a:avLst/>
              <a:gdLst/>
              <a:ahLst/>
              <a:cxnLst/>
              <a:rect l="l" t="t" r="r" b="b"/>
              <a:pathLst>
                <a:path w="8256" h="15617" extrusionOk="0">
                  <a:moveTo>
                    <a:pt x="8256" y="0"/>
                  </a:moveTo>
                  <a:lnTo>
                    <a:pt x="20" y="4775"/>
                  </a:lnTo>
                  <a:lnTo>
                    <a:pt x="0" y="15616"/>
                  </a:lnTo>
                  <a:lnTo>
                    <a:pt x="8216" y="10822"/>
                  </a:lnTo>
                  <a:lnTo>
                    <a:pt x="8256"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79;p19"/>
            <p:cNvSpPr/>
            <p:nvPr/>
          </p:nvSpPr>
          <p:spPr>
            <a:xfrm>
              <a:off x="1549413" y="3018903"/>
              <a:ext cx="760424" cy="440461"/>
            </a:xfrm>
            <a:custGeom>
              <a:avLst/>
              <a:gdLst/>
              <a:ahLst/>
              <a:cxnLst/>
              <a:rect l="l" t="t" r="r" b="b"/>
              <a:pathLst>
                <a:path w="22977" h="13309" extrusionOk="0">
                  <a:moveTo>
                    <a:pt x="10067" y="1055"/>
                  </a:moveTo>
                  <a:lnTo>
                    <a:pt x="5949" y="3452"/>
                  </a:lnTo>
                  <a:lnTo>
                    <a:pt x="10073" y="1059"/>
                  </a:lnTo>
                  <a:lnTo>
                    <a:pt x="10073" y="1059"/>
                  </a:lnTo>
                  <a:lnTo>
                    <a:pt x="10067" y="1055"/>
                  </a:lnTo>
                  <a:close/>
                  <a:moveTo>
                    <a:pt x="11897" y="0"/>
                  </a:moveTo>
                  <a:lnTo>
                    <a:pt x="10073" y="1059"/>
                  </a:lnTo>
                  <a:lnTo>
                    <a:pt x="10073" y="1059"/>
                  </a:lnTo>
                  <a:lnTo>
                    <a:pt x="21147" y="7460"/>
                  </a:lnTo>
                  <a:lnTo>
                    <a:pt x="22977" y="6386"/>
                  </a:lnTo>
                  <a:lnTo>
                    <a:pt x="11897" y="0"/>
                  </a:lnTo>
                  <a:close/>
                  <a:moveTo>
                    <a:pt x="5949" y="3452"/>
                  </a:moveTo>
                  <a:lnTo>
                    <a:pt x="1" y="6903"/>
                  </a:lnTo>
                  <a:lnTo>
                    <a:pt x="11081" y="13309"/>
                  </a:lnTo>
                  <a:lnTo>
                    <a:pt x="12911" y="12235"/>
                  </a:lnTo>
                  <a:lnTo>
                    <a:pt x="1831" y="5849"/>
                  </a:lnTo>
                  <a:lnTo>
                    <a:pt x="5949" y="3452"/>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80;p19"/>
            <p:cNvSpPr/>
            <p:nvPr/>
          </p:nvSpPr>
          <p:spPr>
            <a:xfrm>
              <a:off x="1610010" y="3053786"/>
              <a:ext cx="639263" cy="370035"/>
            </a:xfrm>
            <a:custGeom>
              <a:avLst/>
              <a:gdLst/>
              <a:ahLst/>
              <a:cxnLst/>
              <a:rect l="l" t="t" r="r" b="b"/>
              <a:pathLst>
                <a:path w="19316" h="11181" extrusionOk="0">
                  <a:moveTo>
                    <a:pt x="8236" y="1"/>
                  </a:moveTo>
                  <a:lnTo>
                    <a:pt x="0" y="4795"/>
                  </a:lnTo>
                  <a:lnTo>
                    <a:pt x="11080" y="11181"/>
                  </a:lnTo>
                  <a:lnTo>
                    <a:pt x="19316" y="6406"/>
                  </a:lnTo>
                  <a:lnTo>
                    <a:pt x="8236"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81;p19"/>
            <p:cNvSpPr/>
            <p:nvPr/>
          </p:nvSpPr>
          <p:spPr>
            <a:xfrm>
              <a:off x="1914819" y="3423793"/>
              <a:ext cx="61921" cy="393731"/>
            </a:xfrm>
            <a:custGeom>
              <a:avLst/>
              <a:gdLst/>
              <a:ahLst/>
              <a:cxnLst/>
              <a:rect l="l" t="t" r="r" b="b"/>
              <a:pathLst>
                <a:path w="1871" h="11897" extrusionOk="0">
                  <a:moveTo>
                    <a:pt x="1870" y="1"/>
                  </a:moveTo>
                  <a:lnTo>
                    <a:pt x="40" y="1075"/>
                  </a:lnTo>
                  <a:lnTo>
                    <a:pt x="0" y="11896"/>
                  </a:lnTo>
                  <a:lnTo>
                    <a:pt x="1850" y="10842"/>
                  </a:lnTo>
                  <a:lnTo>
                    <a:pt x="1870"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82;p19"/>
            <p:cNvSpPr/>
            <p:nvPr/>
          </p:nvSpPr>
          <p:spPr>
            <a:xfrm>
              <a:off x="1517178" y="2483650"/>
              <a:ext cx="368049" cy="570161"/>
            </a:xfrm>
            <a:custGeom>
              <a:avLst/>
              <a:gdLst/>
              <a:ahLst/>
              <a:cxnLst/>
              <a:rect l="l" t="t" r="r" b="b"/>
              <a:pathLst>
                <a:path w="11121" h="17228" extrusionOk="0">
                  <a:moveTo>
                    <a:pt x="40" y="1"/>
                  </a:moveTo>
                  <a:lnTo>
                    <a:pt x="0" y="10842"/>
                  </a:lnTo>
                  <a:lnTo>
                    <a:pt x="11080" y="17228"/>
                  </a:lnTo>
                  <a:lnTo>
                    <a:pt x="11120" y="6406"/>
                  </a:lnTo>
                  <a:lnTo>
                    <a:pt x="40" y="1"/>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83;p19"/>
            <p:cNvSpPr/>
            <p:nvPr/>
          </p:nvSpPr>
          <p:spPr>
            <a:xfrm>
              <a:off x="1883875" y="2660082"/>
              <a:ext cx="61921" cy="393731"/>
            </a:xfrm>
            <a:custGeom>
              <a:avLst/>
              <a:gdLst/>
              <a:ahLst/>
              <a:cxnLst/>
              <a:rect l="l" t="t" r="r" b="b"/>
              <a:pathLst>
                <a:path w="1871" h="11897" extrusionOk="0">
                  <a:moveTo>
                    <a:pt x="1870" y="1"/>
                  </a:moveTo>
                  <a:lnTo>
                    <a:pt x="40" y="1075"/>
                  </a:lnTo>
                  <a:lnTo>
                    <a:pt x="0" y="11897"/>
                  </a:lnTo>
                  <a:lnTo>
                    <a:pt x="1850" y="10842"/>
                  </a:lnTo>
                  <a:lnTo>
                    <a:pt x="1870"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84;p19"/>
            <p:cNvSpPr/>
            <p:nvPr/>
          </p:nvSpPr>
          <p:spPr>
            <a:xfrm>
              <a:off x="1611963" y="2695660"/>
              <a:ext cx="273265" cy="516812"/>
            </a:xfrm>
            <a:custGeom>
              <a:avLst/>
              <a:gdLst/>
              <a:ahLst/>
              <a:cxnLst/>
              <a:rect l="l" t="t" r="r" b="b"/>
              <a:pathLst>
                <a:path w="8257" h="15616" extrusionOk="0">
                  <a:moveTo>
                    <a:pt x="8256" y="0"/>
                  </a:moveTo>
                  <a:lnTo>
                    <a:pt x="21" y="4774"/>
                  </a:lnTo>
                  <a:lnTo>
                    <a:pt x="1" y="15616"/>
                  </a:lnTo>
                  <a:lnTo>
                    <a:pt x="8216" y="10822"/>
                  </a:lnTo>
                  <a:lnTo>
                    <a:pt x="8256"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85;p19"/>
            <p:cNvSpPr/>
            <p:nvPr/>
          </p:nvSpPr>
          <p:spPr>
            <a:xfrm>
              <a:off x="1185364" y="2448768"/>
              <a:ext cx="760424" cy="440461"/>
            </a:xfrm>
            <a:custGeom>
              <a:avLst/>
              <a:gdLst/>
              <a:ahLst/>
              <a:cxnLst/>
              <a:rect l="l" t="t" r="r" b="b"/>
              <a:pathLst>
                <a:path w="22977" h="13309" extrusionOk="0">
                  <a:moveTo>
                    <a:pt x="10066" y="1055"/>
                  </a:moveTo>
                  <a:lnTo>
                    <a:pt x="5948" y="3452"/>
                  </a:lnTo>
                  <a:lnTo>
                    <a:pt x="10073" y="1059"/>
                  </a:lnTo>
                  <a:lnTo>
                    <a:pt x="10073" y="1059"/>
                  </a:lnTo>
                  <a:lnTo>
                    <a:pt x="10066" y="1055"/>
                  </a:lnTo>
                  <a:close/>
                  <a:moveTo>
                    <a:pt x="11896" y="0"/>
                  </a:moveTo>
                  <a:lnTo>
                    <a:pt x="10073" y="1059"/>
                  </a:lnTo>
                  <a:lnTo>
                    <a:pt x="10073" y="1059"/>
                  </a:lnTo>
                  <a:lnTo>
                    <a:pt x="21146" y="7460"/>
                  </a:lnTo>
                  <a:lnTo>
                    <a:pt x="22976" y="6386"/>
                  </a:lnTo>
                  <a:lnTo>
                    <a:pt x="11896" y="0"/>
                  </a:lnTo>
                  <a:close/>
                  <a:moveTo>
                    <a:pt x="5948" y="3452"/>
                  </a:moveTo>
                  <a:lnTo>
                    <a:pt x="0" y="6903"/>
                  </a:lnTo>
                  <a:lnTo>
                    <a:pt x="11081" y="13309"/>
                  </a:lnTo>
                  <a:lnTo>
                    <a:pt x="12911" y="12234"/>
                  </a:lnTo>
                  <a:lnTo>
                    <a:pt x="1830" y="5849"/>
                  </a:lnTo>
                  <a:lnTo>
                    <a:pt x="5948" y="3452"/>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86;p19"/>
            <p:cNvSpPr/>
            <p:nvPr/>
          </p:nvSpPr>
          <p:spPr>
            <a:xfrm>
              <a:off x="1245928" y="2483650"/>
              <a:ext cx="639296" cy="370035"/>
            </a:xfrm>
            <a:custGeom>
              <a:avLst/>
              <a:gdLst/>
              <a:ahLst/>
              <a:cxnLst/>
              <a:rect l="l" t="t" r="r" b="b"/>
              <a:pathLst>
                <a:path w="19317" h="11181" extrusionOk="0">
                  <a:moveTo>
                    <a:pt x="8236" y="1"/>
                  </a:moveTo>
                  <a:lnTo>
                    <a:pt x="0" y="4795"/>
                  </a:lnTo>
                  <a:lnTo>
                    <a:pt x="11081" y="11180"/>
                  </a:lnTo>
                  <a:lnTo>
                    <a:pt x="19316" y="6406"/>
                  </a:lnTo>
                  <a:lnTo>
                    <a:pt x="8236"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87;p19"/>
            <p:cNvSpPr/>
            <p:nvPr/>
          </p:nvSpPr>
          <p:spPr>
            <a:xfrm>
              <a:off x="1551399" y="2853658"/>
              <a:ext cx="61259" cy="393731"/>
            </a:xfrm>
            <a:custGeom>
              <a:avLst/>
              <a:gdLst/>
              <a:ahLst/>
              <a:cxnLst/>
              <a:rect l="l" t="t" r="r" b="b"/>
              <a:pathLst>
                <a:path w="1851" h="11897" extrusionOk="0">
                  <a:moveTo>
                    <a:pt x="1851" y="0"/>
                  </a:moveTo>
                  <a:lnTo>
                    <a:pt x="21" y="1075"/>
                  </a:lnTo>
                  <a:lnTo>
                    <a:pt x="1" y="11896"/>
                  </a:lnTo>
                  <a:lnTo>
                    <a:pt x="1831" y="10842"/>
                  </a:lnTo>
                  <a:lnTo>
                    <a:pt x="1851"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88;p19"/>
            <p:cNvSpPr/>
            <p:nvPr/>
          </p:nvSpPr>
          <p:spPr>
            <a:xfrm>
              <a:off x="1153758" y="1913514"/>
              <a:ext cx="367388" cy="570161"/>
            </a:xfrm>
            <a:custGeom>
              <a:avLst/>
              <a:gdLst/>
              <a:ahLst/>
              <a:cxnLst/>
              <a:rect l="l" t="t" r="r" b="b"/>
              <a:pathLst>
                <a:path w="11101" h="17228" extrusionOk="0">
                  <a:moveTo>
                    <a:pt x="20" y="1"/>
                  </a:moveTo>
                  <a:lnTo>
                    <a:pt x="0" y="10822"/>
                  </a:lnTo>
                  <a:lnTo>
                    <a:pt x="11081" y="17228"/>
                  </a:lnTo>
                  <a:lnTo>
                    <a:pt x="11101" y="6406"/>
                  </a:lnTo>
                  <a:lnTo>
                    <a:pt x="20" y="1"/>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89;p19"/>
            <p:cNvSpPr/>
            <p:nvPr/>
          </p:nvSpPr>
          <p:spPr>
            <a:xfrm>
              <a:off x="1520454" y="2089946"/>
              <a:ext cx="61259" cy="393731"/>
            </a:xfrm>
            <a:custGeom>
              <a:avLst/>
              <a:gdLst/>
              <a:ahLst/>
              <a:cxnLst/>
              <a:rect l="l" t="t" r="r" b="b"/>
              <a:pathLst>
                <a:path w="1851" h="11897" extrusionOk="0">
                  <a:moveTo>
                    <a:pt x="1851" y="1"/>
                  </a:moveTo>
                  <a:lnTo>
                    <a:pt x="21" y="1075"/>
                  </a:lnTo>
                  <a:lnTo>
                    <a:pt x="1" y="11897"/>
                  </a:lnTo>
                  <a:lnTo>
                    <a:pt x="1831" y="10842"/>
                  </a:lnTo>
                  <a:lnTo>
                    <a:pt x="1851"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90;p19"/>
            <p:cNvSpPr/>
            <p:nvPr/>
          </p:nvSpPr>
          <p:spPr>
            <a:xfrm>
              <a:off x="1247914" y="2125524"/>
              <a:ext cx="273232" cy="516812"/>
            </a:xfrm>
            <a:custGeom>
              <a:avLst/>
              <a:gdLst/>
              <a:ahLst/>
              <a:cxnLst/>
              <a:rect l="l" t="t" r="r" b="b"/>
              <a:pathLst>
                <a:path w="8256" h="15616" extrusionOk="0">
                  <a:moveTo>
                    <a:pt x="8256" y="0"/>
                  </a:moveTo>
                  <a:lnTo>
                    <a:pt x="20" y="4774"/>
                  </a:lnTo>
                  <a:lnTo>
                    <a:pt x="0" y="15616"/>
                  </a:lnTo>
                  <a:lnTo>
                    <a:pt x="8236" y="10822"/>
                  </a:lnTo>
                  <a:lnTo>
                    <a:pt x="8256"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91;p19"/>
            <p:cNvSpPr/>
            <p:nvPr/>
          </p:nvSpPr>
          <p:spPr>
            <a:xfrm>
              <a:off x="821282" y="1877970"/>
              <a:ext cx="760424" cy="441123"/>
            </a:xfrm>
            <a:custGeom>
              <a:avLst/>
              <a:gdLst/>
              <a:ahLst/>
              <a:cxnLst/>
              <a:rect l="l" t="t" r="r" b="b"/>
              <a:pathLst>
                <a:path w="22977" h="13329" extrusionOk="0">
                  <a:moveTo>
                    <a:pt x="5949" y="3462"/>
                  </a:moveTo>
                  <a:lnTo>
                    <a:pt x="1831" y="5849"/>
                  </a:lnTo>
                  <a:lnTo>
                    <a:pt x="1839" y="5853"/>
                  </a:lnTo>
                  <a:lnTo>
                    <a:pt x="1839" y="5853"/>
                  </a:lnTo>
                  <a:lnTo>
                    <a:pt x="5949" y="3462"/>
                  </a:lnTo>
                  <a:close/>
                  <a:moveTo>
                    <a:pt x="11896" y="0"/>
                  </a:moveTo>
                  <a:lnTo>
                    <a:pt x="5949" y="3462"/>
                  </a:lnTo>
                  <a:lnTo>
                    <a:pt x="10066" y="1075"/>
                  </a:lnTo>
                  <a:lnTo>
                    <a:pt x="21147" y="7480"/>
                  </a:lnTo>
                  <a:lnTo>
                    <a:pt x="22977" y="6406"/>
                  </a:lnTo>
                  <a:lnTo>
                    <a:pt x="11896" y="0"/>
                  </a:lnTo>
                  <a:close/>
                  <a:moveTo>
                    <a:pt x="1839" y="5853"/>
                  </a:moveTo>
                  <a:lnTo>
                    <a:pt x="1" y="6923"/>
                  </a:lnTo>
                  <a:lnTo>
                    <a:pt x="11081" y="13329"/>
                  </a:lnTo>
                  <a:lnTo>
                    <a:pt x="12911" y="12254"/>
                  </a:lnTo>
                  <a:lnTo>
                    <a:pt x="1839" y="5853"/>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92;p19"/>
            <p:cNvSpPr/>
            <p:nvPr/>
          </p:nvSpPr>
          <p:spPr>
            <a:xfrm>
              <a:off x="881846" y="1913514"/>
              <a:ext cx="639296" cy="370035"/>
            </a:xfrm>
            <a:custGeom>
              <a:avLst/>
              <a:gdLst/>
              <a:ahLst/>
              <a:cxnLst/>
              <a:rect l="l" t="t" r="r" b="b"/>
              <a:pathLst>
                <a:path w="19317" h="11181" extrusionOk="0">
                  <a:moveTo>
                    <a:pt x="8236" y="1"/>
                  </a:moveTo>
                  <a:lnTo>
                    <a:pt x="1" y="4775"/>
                  </a:lnTo>
                  <a:lnTo>
                    <a:pt x="11081" y="11180"/>
                  </a:lnTo>
                  <a:lnTo>
                    <a:pt x="19317" y="6406"/>
                  </a:lnTo>
                  <a:lnTo>
                    <a:pt x="8236"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93;p19"/>
            <p:cNvSpPr/>
            <p:nvPr/>
          </p:nvSpPr>
          <p:spPr>
            <a:xfrm>
              <a:off x="1187317" y="2283522"/>
              <a:ext cx="61259" cy="393731"/>
            </a:xfrm>
            <a:custGeom>
              <a:avLst/>
              <a:gdLst/>
              <a:ahLst/>
              <a:cxnLst/>
              <a:rect l="l" t="t" r="r" b="b"/>
              <a:pathLst>
                <a:path w="1851" h="11897" extrusionOk="0">
                  <a:moveTo>
                    <a:pt x="1851" y="0"/>
                  </a:moveTo>
                  <a:lnTo>
                    <a:pt x="21" y="1075"/>
                  </a:lnTo>
                  <a:lnTo>
                    <a:pt x="1" y="11896"/>
                  </a:lnTo>
                  <a:lnTo>
                    <a:pt x="1831" y="10842"/>
                  </a:lnTo>
                  <a:lnTo>
                    <a:pt x="1851"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94;p19"/>
            <p:cNvSpPr/>
            <p:nvPr/>
          </p:nvSpPr>
          <p:spPr>
            <a:xfrm>
              <a:off x="789676" y="1343379"/>
              <a:ext cx="367388" cy="570161"/>
            </a:xfrm>
            <a:custGeom>
              <a:avLst/>
              <a:gdLst/>
              <a:ahLst/>
              <a:cxnLst/>
              <a:rect l="l" t="t" r="r" b="b"/>
              <a:pathLst>
                <a:path w="11101" h="17228" extrusionOk="0">
                  <a:moveTo>
                    <a:pt x="21" y="0"/>
                  </a:moveTo>
                  <a:lnTo>
                    <a:pt x="1" y="10822"/>
                  </a:lnTo>
                  <a:lnTo>
                    <a:pt x="11081" y="17228"/>
                  </a:lnTo>
                  <a:lnTo>
                    <a:pt x="11101" y="6406"/>
                  </a:lnTo>
                  <a:lnTo>
                    <a:pt x="21" y="0"/>
                  </a:lnTo>
                  <a:close/>
                </a:path>
              </a:pathLst>
            </a:custGeom>
            <a:solidFill>
              <a:srgbClr val="EF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95;p19"/>
            <p:cNvSpPr/>
            <p:nvPr/>
          </p:nvSpPr>
          <p:spPr>
            <a:xfrm>
              <a:off x="1156406" y="1519811"/>
              <a:ext cx="61888" cy="393731"/>
            </a:xfrm>
            <a:custGeom>
              <a:avLst/>
              <a:gdLst/>
              <a:ahLst/>
              <a:cxnLst/>
              <a:rect l="l" t="t" r="r" b="b"/>
              <a:pathLst>
                <a:path w="1870" h="11897" extrusionOk="0">
                  <a:moveTo>
                    <a:pt x="1870" y="1"/>
                  </a:moveTo>
                  <a:lnTo>
                    <a:pt x="20" y="1075"/>
                  </a:lnTo>
                  <a:lnTo>
                    <a:pt x="0" y="11897"/>
                  </a:lnTo>
                  <a:lnTo>
                    <a:pt x="1830" y="10822"/>
                  </a:lnTo>
                  <a:lnTo>
                    <a:pt x="1870" y="1"/>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96;p19"/>
            <p:cNvSpPr/>
            <p:nvPr/>
          </p:nvSpPr>
          <p:spPr>
            <a:xfrm>
              <a:off x="883832" y="1555355"/>
              <a:ext cx="273232" cy="516183"/>
            </a:xfrm>
            <a:custGeom>
              <a:avLst/>
              <a:gdLst/>
              <a:ahLst/>
              <a:cxnLst/>
              <a:rect l="l" t="t" r="r" b="b"/>
              <a:pathLst>
                <a:path w="8256" h="15597" extrusionOk="0">
                  <a:moveTo>
                    <a:pt x="8256" y="1"/>
                  </a:moveTo>
                  <a:lnTo>
                    <a:pt x="40" y="4775"/>
                  </a:lnTo>
                  <a:lnTo>
                    <a:pt x="0" y="15597"/>
                  </a:lnTo>
                  <a:lnTo>
                    <a:pt x="8236" y="10823"/>
                  </a:lnTo>
                  <a:lnTo>
                    <a:pt x="8256" y="1"/>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97;p19"/>
            <p:cNvSpPr/>
            <p:nvPr/>
          </p:nvSpPr>
          <p:spPr>
            <a:xfrm>
              <a:off x="457200" y="1307834"/>
              <a:ext cx="761086" cy="441123"/>
            </a:xfrm>
            <a:custGeom>
              <a:avLst/>
              <a:gdLst/>
              <a:ahLst/>
              <a:cxnLst/>
              <a:rect l="l" t="t" r="r" b="b"/>
              <a:pathLst>
                <a:path w="22997" h="13329" extrusionOk="0">
                  <a:moveTo>
                    <a:pt x="5949" y="3462"/>
                  </a:moveTo>
                  <a:lnTo>
                    <a:pt x="1831" y="5849"/>
                  </a:lnTo>
                  <a:lnTo>
                    <a:pt x="1839" y="5853"/>
                  </a:lnTo>
                  <a:lnTo>
                    <a:pt x="1839" y="5853"/>
                  </a:lnTo>
                  <a:lnTo>
                    <a:pt x="5949" y="3462"/>
                  </a:lnTo>
                  <a:close/>
                  <a:moveTo>
                    <a:pt x="11897" y="0"/>
                  </a:moveTo>
                  <a:lnTo>
                    <a:pt x="5949" y="3462"/>
                  </a:lnTo>
                  <a:lnTo>
                    <a:pt x="10067" y="1074"/>
                  </a:lnTo>
                  <a:lnTo>
                    <a:pt x="21147" y="7480"/>
                  </a:lnTo>
                  <a:lnTo>
                    <a:pt x="22997" y="6406"/>
                  </a:lnTo>
                  <a:lnTo>
                    <a:pt x="11897" y="0"/>
                  </a:lnTo>
                  <a:close/>
                  <a:moveTo>
                    <a:pt x="1839" y="5853"/>
                  </a:moveTo>
                  <a:lnTo>
                    <a:pt x="1" y="6923"/>
                  </a:lnTo>
                  <a:lnTo>
                    <a:pt x="11081" y="13328"/>
                  </a:lnTo>
                  <a:lnTo>
                    <a:pt x="12931" y="12254"/>
                  </a:lnTo>
                  <a:lnTo>
                    <a:pt x="1839" y="5853"/>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98;p19"/>
            <p:cNvSpPr/>
            <p:nvPr/>
          </p:nvSpPr>
          <p:spPr>
            <a:xfrm>
              <a:off x="517798" y="1343379"/>
              <a:ext cx="639263" cy="370035"/>
            </a:xfrm>
            <a:custGeom>
              <a:avLst/>
              <a:gdLst/>
              <a:ahLst/>
              <a:cxnLst/>
              <a:rect l="l" t="t" r="r" b="b"/>
              <a:pathLst>
                <a:path w="19316" h="11181" extrusionOk="0">
                  <a:moveTo>
                    <a:pt x="8236" y="0"/>
                  </a:moveTo>
                  <a:lnTo>
                    <a:pt x="0" y="4775"/>
                  </a:lnTo>
                  <a:lnTo>
                    <a:pt x="11100" y="11180"/>
                  </a:lnTo>
                  <a:lnTo>
                    <a:pt x="19316" y="6406"/>
                  </a:lnTo>
                  <a:lnTo>
                    <a:pt x="8236" y="0"/>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99;p19"/>
            <p:cNvSpPr/>
            <p:nvPr/>
          </p:nvSpPr>
          <p:spPr>
            <a:xfrm>
              <a:off x="823268" y="1713386"/>
              <a:ext cx="61921" cy="393731"/>
            </a:xfrm>
            <a:custGeom>
              <a:avLst/>
              <a:gdLst/>
              <a:ahLst/>
              <a:cxnLst/>
              <a:rect l="l" t="t" r="r" b="b"/>
              <a:pathLst>
                <a:path w="1871" h="11897" extrusionOk="0">
                  <a:moveTo>
                    <a:pt x="1870" y="0"/>
                  </a:moveTo>
                  <a:lnTo>
                    <a:pt x="20" y="1074"/>
                  </a:lnTo>
                  <a:lnTo>
                    <a:pt x="0" y="11896"/>
                  </a:lnTo>
                  <a:lnTo>
                    <a:pt x="1830" y="10822"/>
                  </a:lnTo>
                  <a:lnTo>
                    <a:pt x="1870" y="0"/>
                  </a:lnTo>
                  <a:close/>
                </a:path>
              </a:pathLst>
            </a:custGeom>
            <a:solidFill>
              <a:srgbClr val="FAFAF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00;p19"/>
            <p:cNvSpPr/>
            <p:nvPr/>
          </p:nvSpPr>
          <p:spPr>
            <a:xfrm>
              <a:off x="2383548" y="4539045"/>
              <a:ext cx="91574" cy="279851"/>
            </a:xfrm>
            <a:custGeom>
              <a:avLst/>
              <a:gdLst/>
              <a:ahLst/>
              <a:cxnLst/>
              <a:rect l="l" t="t" r="r" b="b"/>
              <a:pathLst>
                <a:path w="2767" h="8456" extrusionOk="0">
                  <a:moveTo>
                    <a:pt x="2010" y="1"/>
                  </a:moveTo>
                  <a:lnTo>
                    <a:pt x="21" y="339"/>
                  </a:lnTo>
                  <a:lnTo>
                    <a:pt x="1" y="2149"/>
                  </a:lnTo>
                  <a:lnTo>
                    <a:pt x="1" y="2149"/>
                  </a:lnTo>
                  <a:lnTo>
                    <a:pt x="1155" y="1950"/>
                  </a:lnTo>
                  <a:lnTo>
                    <a:pt x="1135" y="7540"/>
                  </a:lnTo>
                  <a:lnTo>
                    <a:pt x="2726" y="8455"/>
                  </a:lnTo>
                  <a:lnTo>
                    <a:pt x="2766" y="438"/>
                  </a:lnTo>
                  <a:lnTo>
                    <a:pt x="2010"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201;p19"/>
            <p:cNvSpPr/>
            <p:nvPr/>
          </p:nvSpPr>
          <p:spPr>
            <a:xfrm>
              <a:off x="1985246" y="3952229"/>
              <a:ext cx="180434" cy="336014"/>
            </a:xfrm>
            <a:custGeom>
              <a:avLst/>
              <a:gdLst/>
              <a:ahLst/>
              <a:cxnLst/>
              <a:rect l="l" t="t" r="r" b="b"/>
              <a:pathLst>
                <a:path w="5452" h="10153" extrusionOk="0">
                  <a:moveTo>
                    <a:pt x="1536" y="1"/>
                  </a:moveTo>
                  <a:cubicBezTo>
                    <a:pt x="479" y="1"/>
                    <a:pt x="91" y="1124"/>
                    <a:pt x="61" y="1201"/>
                  </a:cubicBezTo>
                  <a:lnTo>
                    <a:pt x="1393" y="2713"/>
                  </a:lnTo>
                  <a:cubicBezTo>
                    <a:pt x="1410" y="2662"/>
                    <a:pt x="1740" y="1801"/>
                    <a:pt x="2299" y="1801"/>
                  </a:cubicBezTo>
                  <a:cubicBezTo>
                    <a:pt x="2401" y="1801"/>
                    <a:pt x="2510" y="1830"/>
                    <a:pt x="2627" y="1897"/>
                  </a:cubicBezTo>
                  <a:cubicBezTo>
                    <a:pt x="3562" y="2434"/>
                    <a:pt x="3621" y="3449"/>
                    <a:pt x="3621" y="3747"/>
                  </a:cubicBezTo>
                  <a:cubicBezTo>
                    <a:pt x="3621" y="5219"/>
                    <a:pt x="180" y="6492"/>
                    <a:pt x="1" y="6552"/>
                  </a:cubicBezTo>
                  <a:lnTo>
                    <a:pt x="1" y="7010"/>
                  </a:lnTo>
                  <a:lnTo>
                    <a:pt x="5451" y="10153"/>
                  </a:lnTo>
                  <a:lnTo>
                    <a:pt x="5451" y="8561"/>
                  </a:lnTo>
                  <a:lnTo>
                    <a:pt x="2865" y="7049"/>
                  </a:lnTo>
                  <a:cubicBezTo>
                    <a:pt x="2985" y="7030"/>
                    <a:pt x="5332" y="6612"/>
                    <a:pt x="5332" y="4742"/>
                  </a:cubicBezTo>
                  <a:cubicBezTo>
                    <a:pt x="5332" y="3727"/>
                    <a:pt x="5034" y="1738"/>
                    <a:pt x="2647" y="346"/>
                  </a:cubicBezTo>
                  <a:cubicBezTo>
                    <a:pt x="2213" y="97"/>
                    <a:pt x="1846" y="1"/>
                    <a:pt x="1536" y="1"/>
                  </a:cubicBez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02;p19"/>
            <p:cNvSpPr/>
            <p:nvPr/>
          </p:nvSpPr>
          <p:spPr>
            <a:xfrm>
              <a:off x="1628445" y="3401090"/>
              <a:ext cx="172491" cy="303117"/>
            </a:xfrm>
            <a:custGeom>
              <a:avLst/>
              <a:gdLst/>
              <a:ahLst/>
              <a:cxnLst/>
              <a:rect l="l" t="t" r="r" b="b"/>
              <a:pathLst>
                <a:path w="5212" h="9159" extrusionOk="0">
                  <a:moveTo>
                    <a:pt x="1392" y="1"/>
                  </a:moveTo>
                  <a:cubicBezTo>
                    <a:pt x="552" y="1"/>
                    <a:pt x="367" y="788"/>
                    <a:pt x="338" y="846"/>
                  </a:cubicBezTo>
                  <a:lnTo>
                    <a:pt x="1591" y="2278"/>
                  </a:lnTo>
                  <a:cubicBezTo>
                    <a:pt x="1607" y="2232"/>
                    <a:pt x="1705" y="1715"/>
                    <a:pt x="2148" y="1715"/>
                  </a:cubicBezTo>
                  <a:cubicBezTo>
                    <a:pt x="2281" y="1715"/>
                    <a:pt x="2444" y="1761"/>
                    <a:pt x="2646" y="1880"/>
                  </a:cubicBezTo>
                  <a:cubicBezTo>
                    <a:pt x="3083" y="2139"/>
                    <a:pt x="3501" y="2755"/>
                    <a:pt x="3501" y="3253"/>
                  </a:cubicBezTo>
                  <a:cubicBezTo>
                    <a:pt x="3501" y="3679"/>
                    <a:pt x="3288" y="3892"/>
                    <a:pt x="3014" y="3892"/>
                  </a:cubicBezTo>
                  <a:cubicBezTo>
                    <a:pt x="2904" y="3892"/>
                    <a:pt x="2785" y="3858"/>
                    <a:pt x="2666" y="3790"/>
                  </a:cubicBezTo>
                  <a:lnTo>
                    <a:pt x="2308" y="3591"/>
                  </a:lnTo>
                  <a:lnTo>
                    <a:pt x="2308" y="4784"/>
                  </a:lnTo>
                  <a:cubicBezTo>
                    <a:pt x="2328" y="4784"/>
                    <a:pt x="2447" y="4804"/>
                    <a:pt x="2626" y="4904"/>
                  </a:cubicBezTo>
                  <a:cubicBezTo>
                    <a:pt x="3183" y="5222"/>
                    <a:pt x="3621" y="5978"/>
                    <a:pt x="3621" y="6674"/>
                  </a:cubicBezTo>
                  <a:cubicBezTo>
                    <a:pt x="3621" y="7116"/>
                    <a:pt x="3443" y="7320"/>
                    <a:pt x="3153" y="7320"/>
                  </a:cubicBezTo>
                  <a:cubicBezTo>
                    <a:pt x="2999" y="7320"/>
                    <a:pt x="2813" y="7262"/>
                    <a:pt x="2606" y="7152"/>
                  </a:cubicBezTo>
                  <a:cubicBezTo>
                    <a:pt x="1572" y="6535"/>
                    <a:pt x="1472" y="5322"/>
                    <a:pt x="1472" y="5262"/>
                  </a:cubicBezTo>
                  <a:lnTo>
                    <a:pt x="0" y="5242"/>
                  </a:lnTo>
                  <a:lnTo>
                    <a:pt x="0" y="5242"/>
                  </a:lnTo>
                  <a:cubicBezTo>
                    <a:pt x="20" y="5341"/>
                    <a:pt x="477" y="7490"/>
                    <a:pt x="2626" y="8723"/>
                  </a:cubicBezTo>
                  <a:cubicBezTo>
                    <a:pt x="3127" y="9017"/>
                    <a:pt x="3584" y="9159"/>
                    <a:pt x="3969" y="9159"/>
                  </a:cubicBezTo>
                  <a:cubicBezTo>
                    <a:pt x="4730" y="9159"/>
                    <a:pt x="5212" y="8606"/>
                    <a:pt x="5212" y="7589"/>
                  </a:cubicBezTo>
                  <a:cubicBezTo>
                    <a:pt x="5212" y="6734"/>
                    <a:pt x="4874" y="5918"/>
                    <a:pt x="4337" y="5222"/>
                  </a:cubicBezTo>
                  <a:cubicBezTo>
                    <a:pt x="4715" y="5103"/>
                    <a:pt x="4953" y="4745"/>
                    <a:pt x="4953" y="4088"/>
                  </a:cubicBezTo>
                  <a:cubicBezTo>
                    <a:pt x="4953" y="2716"/>
                    <a:pt x="3998" y="1184"/>
                    <a:pt x="2666" y="428"/>
                  </a:cubicBezTo>
                  <a:cubicBezTo>
                    <a:pt x="2128" y="115"/>
                    <a:pt x="1712" y="1"/>
                    <a:pt x="1392"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03;p19"/>
            <p:cNvSpPr/>
            <p:nvPr/>
          </p:nvSpPr>
          <p:spPr>
            <a:xfrm>
              <a:off x="1245267" y="2843133"/>
              <a:ext cx="189634" cy="295605"/>
            </a:xfrm>
            <a:custGeom>
              <a:avLst/>
              <a:gdLst/>
              <a:ahLst/>
              <a:cxnLst/>
              <a:rect l="l" t="t" r="r" b="b"/>
              <a:pathLst>
                <a:path w="5730" h="8932" extrusionOk="0">
                  <a:moveTo>
                    <a:pt x="3442" y="2487"/>
                  </a:moveTo>
                  <a:lnTo>
                    <a:pt x="3442" y="4774"/>
                  </a:lnTo>
                  <a:lnTo>
                    <a:pt x="2169" y="4038"/>
                  </a:lnTo>
                  <a:lnTo>
                    <a:pt x="3422" y="2487"/>
                  </a:lnTo>
                  <a:close/>
                  <a:moveTo>
                    <a:pt x="3362" y="0"/>
                  </a:moveTo>
                  <a:lnTo>
                    <a:pt x="1" y="3839"/>
                  </a:lnTo>
                  <a:lnTo>
                    <a:pt x="1" y="4396"/>
                  </a:lnTo>
                  <a:lnTo>
                    <a:pt x="3422" y="6386"/>
                  </a:lnTo>
                  <a:lnTo>
                    <a:pt x="3422" y="8077"/>
                  </a:lnTo>
                  <a:lnTo>
                    <a:pt x="4914" y="8932"/>
                  </a:lnTo>
                  <a:lnTo>
                    <a:pt x="4914" y="7241"/>
                  </a:lnTo>
                  <a:lnTo>
                    <a:pt x="5730" y="7699"/>
                  </a:lnTo>
                  <a:lnTo>
                    <a:pt x="5730" y="6107"/>
                  </a:lnTo>
                  <a:lnTo>
                    <a:pt x="4934" y="5630"/>
                  </a:lnTo>
                  <a:lnTo>
                    <a:pt x="4934" y="915"/>
                  </a:lnTo>
                  <a:lnTo>
                    <a:pt x="3362" y="0"/>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04;p19"/>
            <p:cNvSpPr/>
            <p:nvPr/>
          </p:nvSpPr>
          <p:spPr>
            <a:xfrm>
              <a:off x="896342" y="2236129"/>
              <a:ext cx="168553" cy="311987"/>
            </a:xfrm>
            <a:custGeom>
              <a:avLst/>
              <a:gdLst/>
              <a:ahLst/>
              <a:cxnLst/>
              <a:rect l="l" t="t" r="r" b="b"/>
              <a:pathLst>
                <a:path w="5093" h="9427" extrusionOk="0">
                  <a:moveTo>
                    <a:pt x="1094" y="0"/>
                  </a:moveTo>
                  <a:lnTo>
                    <a:pt x="498" y="3979"/>
                  </a:lnTo>
                  <a:cubicBezTo>
                    <a:pt x="717" y="3998"/>
                    <a:pt x="1114" y="4078"/>
                    <a:pt x="1691" y="4416"/>
                  </a:cubicBezTo>
                  <a:cubicBezTo>
                    <a:pt x="2606" y="4953"/>
                    <a:pt x="3502" y="5809"/>
                    <a:pt x="3502" y="6883"/>
                  </a:cubicBezTo>
                  <a:cubicBezTo>
                    <a:pt x="3502" y="7353"/>
                    <a:pt x="3299" y="7612"/>
                    <a:pt x="2975" y="7612"/>
                  </a:cubicBezTo>
                  <a:cubicBezTo>
                    <a:pt x="2834" y="7612"/>
                    <a:pt x="2669" y="7563"/>
                    <a:pt x="2487" y="7460"/>
                  </a:cubicBezTo>
                  <a:cubicBezTo>
                    <a:pt x="1771" y="7042"/>
                    <a:pt x="1393" y="6405"/>
                    <a:pt x="1274" y="5848"/>
                  </a:cubicBezTo>
                  <a:lnTo>
                    <a:pt x="0" y="5809"/>
                  </a:lnTo>
                  <a:lnTo>
                    <a:pt x="0" y="5809"/>
                  </a:lnTo>
                  <a:cubicBezTo>
                    <a:pt x="279" y="6783"/>
                    <a:pt x="995" y="8136"/>
                    <a:pt x="2487" y="8992"/>
                  </a:cubicBezTo>
                  <a:cubicBezTo>
                    <a:pt x="2995" y="9286"/>
                    <a:pt x="3456" y="9427"/>
                    <a:pt x="3844" y="9427"/>
                  </a:cubicBezTo>
                  <a:cubicBezTo>
                    <a:pt x="4611" y="9427"/>
                    <a:pt x="5093" y="8875"/>
                    <a:pt x="5093" y="7858"/>
                  </a:cubicBezTo>
                  <a:cubicBezTo>
                    <a:pt x="5093" y="5630"/>
                    <a:pt x="3820" y="4297"/>
                    <a:pt x="2487" y="3521"/>
                  </a:cubicBezTo>
                  <a:cubicBezTo>
                    <a:pt x="2427" y="3481"/>
                    <a:pt x="2368" y="3461"/>
                    <a:pt x="2308" y="3422"/>
                  </a:cubicBezTo>
                  <a:lnTo>
                    <a:pt x="2447" y="2407"/>
                  </a:lnTo>
                  <a:lnTo>
                    <a:pt x="4655" y="3660"/>
                  </a:lnTo>
                  <a:lnTo>
                    <a:pt x="4655" y="2069"/>
                  </a:lnTo>
                  <a:lnTo>
                    <a:pt x="1094"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05;p19"/>
            <p:cNvSpPr/>
            <p:nvPr/>
          </p:nvSpPr>
          <p:spPr>
            <a:xfrm>
              <a:off x="523060" y="1702829"/>
              <a:ext cx="178448" cy="285742"/>
            </a:xfrm>
            <a:custGeom>
              <a:avLst/>
              <a:gdLst/>
              <a:ahLst/>
              <a:cxnLst/>
              <a:rect l="l" t="t" r="r" b="b"/>
              <a:pathLst>
                <a:path w="5392" h="8634" extrusionOk="0">
                  <a:moveTo>
                    <a:pt x="2240" y="4031"/>
                  </a:moveTo>
                  <a:cubicBezTo>
                    <a:pt x="2386" y="4031"/>
                    <a:pt x="2550" y="4079"/>
                    <a:pt x="2726" y="4178"/>
                  </a:cubicBezTo>
                  <a:cubicBezTo>
                    <a:pt x="3322" y="4536"/>
                    <a:pt x="3800" y="5332"/>
                    <a:pt x="3800" y="6048"/>
                  </a:cubicBezTo>
                  <a:cubicBezTo>
                    <a:pt x="3786" y="6533"/>
                    <a:pt x="3560" y="6806"/>
                    <a:pt x="3216" y="6806"/>
                  </a:cubicBezTo>
                  <a:cubicBezTo>
                    <a:pt x="3066" y="6806"/>
                    <a:pt x="2893" y="6754"/>
                    <a:pt x="2706" y="6645"/>
                  </a:cubicBezTo>
                  <a:cubicBezTo>
                    <a:pt x="2089" y="6287"/>
                    <a:pt x="1651" y="5511"/>
                    <a:pt x="1651" y="4815"/>
                  </a:cubicBezTo>
                  <a:cubicBezTo>
                    <a:pt x="1651" y="4309"/>
                    <a:pt x="1890" y="4031"/>
                    <a:pt x="2240" y="4031"/>
                  </a:cubicBezTo>
                  <a:close/>
                  <a:moveTo>
                    <a:pt x="2765" y="1"/>
                  </a:moveTo>
                  <a:lnTo>
                    <a:pt x="1114" y="1294"/>
                  </a:lnTo>
                  <a:cubicBezTo>
                    <a:pt x="378" y="2010"/>
                    <a:pt x="20" y="2448"/>
                    <a:pt x="0" y="3860"/>
                  </a:cubicBezTo>
                  <a:cubicBezTo>
                    <a:pt x="0" y="5392"/>
                    <a:pt x="1214" y="7302"/>
                    <a:pt x="2785" y="8197"/>
                  </a:cubicBezTo>
                  <a:cubicBezTo>
                    <a:pt x="3250" y="8470"/>
                    <a:pt x="3727" y="8634"/>
                    <a:pt x="4142" y="8634"/>
                  </a:cubicBezTo>
                  <a:cubicBezTo>
                    <a:pt x="4844" y="8634"/>
                    <a:pt x="5371" y="8164"/>
                    <a:pt x="5371" y="6963"/>
                  </a:cubicBezTo>
                  <a:cubicBezTo>
                    <a:pt x="5391" y="5093"/>
                    <a:pt x="4118" y="3422"/>
                    <a:pt x="3163" y="2865"/>
                  </a:cubicBezTo>
                  <a:cubicBezTo>
                    <a:pt x="2903" y="2719"/>
                    <a:pt x="2736" y="2706"/>
                    <a:pt x="2683" y="2706"/>
                  </a:cubicBezTo>
                  <a:cubicBezTo>
                    <a:pt x="2672" y="2706"/>
                    <a:pt x="2666" y="2706"/>
                    <a:pt x="2666" y="2706"/>
                  </a:cubicBezTo>
                  <a:lnTo>
                    <a:pt x="4735" y="1135"/>
                  </a:lnTo>
                  <a:lnTo>
                    <a:pt x="2765" y="1"/>
                  </a:lnTo>
                  <a:close/>
                </a:path>
              </a:pathLst>
            </a:custGeom>
            <a:solidFill>
              <a:schemeClr val="accent1">
                <a:lumMod val="75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2058" name="Picture 10" descr="https://cdn-icons-png.flaticon.com/512/7244/7244673.pn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contrast="93000"/>
                    </a14:imgEffect>
                  </a14:imgLayer>
                </a14:imgProps>
              </a:ext>
              <a:ext uri="{28A0092B-C50C-407E-A947-70E740481C1C}">
                <a14:useLocalDpi xmlns:a14="http://schemas.microsoft.com/office/drawing/2010/main" val="0"/>
              </a:ext>
            </a:extLst>
          </a:blip>
          <a:srcRect/>
          <a:stretch>
            <a:fillRect/>
          </a:stretch>
        </p:blipFill>
        <p:spPr bwMode="auto">
          <a:xfrm>
            <a:off x="5189986" y="3619237"/>
            <a:ext cx="957375" cy="957375"/>
          </a:xfrm>
          <a:prstGeom prst="rect">
            <a:avLst/>
          </a:prstGeom>
          <a:noFill/>
          <a:extLst>
            <a:ext uri="{909E8E84-426E-40DD-AFC4-6F175D3DCCD1}">
              <a14:hiddenFill xmlns:a14="http://schemas.microsoft.com/office/drawing/2010/main">
                <a:solidFill>
                  <a:srgbClr val="FFFFFF"/>
                </a:solidFill>
              </a14:hiddenFill>
            </a:ext>
          </a:extLst>
        </p:spPr>
      </p:pic>
      <p:sp>
        <p:nvSpPr>
          <p:cNvPr id="79" name="Google Shape;206;p19"/>
          <p:cNvSpPr/>
          <p:nvPr/>
        </p:nvSpPr>
        <p:spPr>
          <a:xfrm>
            <a:off x="6780299" y="1685370"/>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sz="1600" dirty="0">
                <a:ea typeface="Roboto"/>
              </a:rPr>
              <a:t>Testing</a:t>
            </a:r>
            <a:endParaRPr sz="1600" dirty="0">
              <a:solidFill>
                <a:srgbClr val="000000"/>
              </a:solidFill>
              <a:latin typeface="Roboto"/>
              <a:ea typeface="Roboto"/>
              <a:cs typeface="Roboto"/>
              <a:sym typeface="Roboto"/>
            </a:endParaRPr>
          </a:p>
        </p:txBody>
      </p:sp>
      <p:sp>
        <p:nvSpPr>
          <p:cNvPr id="80" name="Google Shape;206;p19"/>
          <p:cNvSpPr/>
          <p:nvPr/>
        </p:nvSpPr>
        <p:spPr>
          <a:xfrm>
            <a:off x="6780299" y="2395003"/>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US" sz="1600" dirty="0"/>
              <a:t>Project Assembly</a:t>
            </a:r>
            <a:endParaRPr lang="en-IN" sz="1600" dirty="0"/>
          </a:p>
        </p:txBody>
      </p:sp>
      <p:sp>
        <p:nvSpPr>
          <p:cNvPr id="81" name="Google Shape;206;p19"/>
          <p:cNvSpPr/>
          <p:nvPr/>
        </p:nvSpPr>
        <p:spPr>
          <a:xfrm>
            <a:off x="6780299" y="3199144"/>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Parts Fabrication</a:t>
            </a:r>
            <a:endParaRPr lang="en-IN" sz="1600" dirty="0"/>
          </a:p>
          <a:p>
            <a:pPr marL="0" lvl="0" indent="0" algn="r" rtl="0">
              <a:spcBef>
                <a:spcPts val="0"/>
              </a:spcBef>
              <a:spcAft>
                <a:spcPts val="0"/>
              </a:spcAft>
              <a:buNone/>
            </a:pPr>
            <a:endParaRPr sz="1600" dirty="0">
              <a:solidFill>
                <a:srgbClr val="000000"/>
              </a:solidFill>
              <a:latin typeface="Roboto"/>
              <a:ea typeface="Roboto"/>
              <a:cs typeface="Roboto"/>
              <a:sym typeface="Roboto"/>
            </a:endParaRPr>
          </a:p>
        </p:txBody>
      </p:sp>
      <p:sp>
        <p:nvSpPr>
          <p:cNvPr id="82" name="Google Shape;206;p19"/>
          <p:cNvSpPr/>
          <p:nvPr/>
        </p:nvSpPr>
        <p:spPr>
          <a:xfrm>
            <a:off x="6849440" y="3887821"/>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Parts Procurement</a:t>
            </a:r>
            <a:endParaRPr lang="en-IN" sz="1600" dirty="0"/>
          </a:p>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sp>
        <p:nvSpPr>
          <p:cNvPr id="83" name="Google Shape;206;p19"/>
          <p:cNvSpPr/>
          <p:nvPr/>
        </p:nvSpPr>
        <p:spPr>
          <a:xfrm>
            <a:off x="6858998" y="4560784"/>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Project Design</a:t>
            </a:r>
            <a:endParaRPr lang="en-IN" sz="1600" dirty="0"/>
          </a:p>
          <a:p>
            <a:pPr marL="0" lvl="0" indent="0" rtl="0">
              <a:spcBef>
                <a:spcPts val="0"/>
              </a:spcBef>
              <a:spcAft>
                <a:spcPts val="0"/>
              </a:spcAft>
              <a:buNone/>
            </a:pPr>
            <a:endParaRPr sz="1200" dirty="0">
              <a:solidFill>
                <a:srgbClr val="000000"/>
              </a:solidFill>
              <a:latin typeface="Roboto"/>
              <a:ea typeface="Roboto"/>
              <a:cs typeface="Roboto"/>
              <a:sym typeface="Roboto"/>
            </a:endParaRPr>
          </a:p>
        </p:txBody>
      </p:sp>
      <p:sp>
        <p:nvSpPr>
          <p:cNvPr id="84" name="Google Shape;206;p19"/>
          <p:cNvSpPr/>
          <p:nvPr/>
        </p:nvSpPr>
        <p:spPr>
          <a:xfrm>
            <a:off x="6852152" y="5290549"/>
            <a:ext cx="3798000" cy="570300"/>
          </a:xfrm>
          <a:prstGeom prst="rect">
            <a:avLst/>
          </a:prstGeom>
          <a:noFill/>
          <a:ln>
            <a:noFill/>
          </a:ln>
        </p:spPr>
        <p:txBody>
          <a:bodyPr spcFirstLastPara="1" wrap="square" lIns="137150" tIns="91425" rIns="13715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ea typeface="Roboto"/>
              </a:rPr>
              <a:t>Finalizing Mechanisms</a:t>
            </a:r>
            <a:endParaRPr lang="en-US" sz="1600" dirty="0">
              <a:latin typeface="Roboto"/>
              <a:ea typeface="Roboto"/>
              <a:cs typeface="Roboto"/>
              <a:sym typeface="Roboto"/>
            </a:endParaRPr>
          </a:p>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pic>
        <p:nvPicPr>
          <p:cNvPr id="1026" name="Picture 2" descr="https://cdn-icons-png.flaticon.com/512/2821/2821271.png"/>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399348" y="5169602"/>
            <a:ext cx="680655" cy="5728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icons.flaticon.com/png/512/793/premium/793832.png?token=exp=1654167379~hmac=e9cdb3185fbfccda587dbae63193801a"/>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534366" y="4505988"/>
            <a:ext cx="566082" cy="5660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dn-icons-png.flaticon.com/512/949/949413.png"/>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821204" y="3112549"/>
            <a:ext cx="612909" cy="5203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cdn-icons-png.flaticon.com/512/656/656213.png"/>
          <p:cNvPicPr>
            <a:picLocks noChangeAspect="1" noChangeArrowheads="1"/>
          </p:cNvPicPr>
          <p:nvPr/>
        </p:nvPicPr>
        <p:blipFill>
          <a:blip r:embed="rId10">
            <a:extLst>
              <a:ext uri="{BEBA8EAE-BF5A-486C-A8C5-ECC9F3942E4B}">
                <a14:imgProps xmlns:a14="http://schemas.microsoft.com/office/drawing/2010/main">
                  <a14:imgLayer r:embed="rId11">
                    <a14:imgEffect>
                      <a14:sharpenSoften amount="-5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515470" y="3115437"/>
            <a:ext cx="574849" cy="5748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cdn-icons-png.flaticon.com/512/496/496699.png"/>
          <p:cNvPicPr>
            <a:picLocks noChangeAspect="1" noChangeArrowheads="1"/>
          </p:cNvPicPr>
          <p:nvPr/>
        </p:nvPicPr>
        <p:blipFill>
          <a:blip r:embed="rId12">
            <a:extLst>
              <a:ext uri="{BEBA8EAE-BF5A-486C-A8C5-ECC9F3942E4B}">
                <a14:imgProps xmlns:a14="http://schemas.microsoft.com/office/drawing/2010/main">
                  <a14:imgLayer r:embed="rId13">
                    <a14:imgEffect>
                      <a14:sharpenSoften amount="-5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503826" y="2404727"/>
            <a:ext cx="576177" cy="57617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cdn-icons.flaticon.com/png/512/913/premium/913383.png?token=exp=1654168483~hmac=3f7277c5eadbf82ee313c90ca0336af0"/>
          <p:cNvPicPr>
            <a:picLocks noChangeAspect="1" noChangeArrowheads="1"/>
          </p:cNvPicPr>
          <p:nvPr/>
        </p:nvPicPr>
        <p:blipFill>
          <a:blip r:embed="rId14">
            <a:extLst>
              <a:ext uri="{BEBA8EAE-BF5A-486C-A8C5-ECC9F3942E4B}">
                <a14:imgProps xmlns:a14="http://schemas.microsoft.com/office/drawing/2010/main">
                  <a14:imgLayer r:embed="rId15">
                    <a14:imgEffect>
                      <a14:sharpenSoften amount="-50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558244" y="1657116"/>
            <a:ext cx="585532" cy="585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362902"/>
            <a:ext cx="9780431" cy="1015853"/>
          </a:xfrm>
        </p:spPr>
        <p:txBody>
          <a:bodyPr/>
          <a:lstStyle/>
          <a:p>
            <a:r>
              <a:rPr lang="en-US" spc="-15" dirty="0">
                <a:solidFill>
                  <a:srgbClr val="D82128"/>
                </a:solidFill>
                <a:latin typeface="Roboto"/>
              </a:rPr>
              <a:t>FINALIZING MECHANISMS</a:t>
            </a:r>
            <a:br>
              <a:rPr lang="en-IN" dirty="0"/>
            </a:br>
            <a:endParaRPr lang="en-US" dirty="0"/>
          </a:p>
        </p:txBody>
      </p:sp>
      <p:sp>
        <p:nvSpPr>
          <p:cNvPr id="3" name="Content Placeholder 2"/>
          <p:cNvSpPr>
            <a:spLocks noGrp="1"/>
          </p:cNvSpPr>
          <p:nvPr>
            <p:ph idx="1"/>
          </p:nvPr>
        </p:nvSpPr>
        <p:spPr>
          <a:xfrm>
            <a:off x="489397" y="1171977"/>
            <a:ext cx="6143223" cy="4881093"/>
          </a:xfrm>
        </p:spPr>
        <p:txBody>
          <a:bodyPr>
            <a:normAutofit/>
          </a:bodyPr>
          <a:lstStyle/>
          <a:p>
            <a:pPr>
              <a:defRPr/>
            </a:pPr>
            <a:r>
              <a:rPr lang="en-US" sz="1800" dirty="0">
                <a:solidFill>
                  <a:schemeClr val="accent1">
                    <a:lumMod val="50000"/>
                  </a:schemeClr>
                </a:solidFill>
              </a:rPr>
              <a:t>Make a List of Required Hardware Outputs</a:t>
            </a:r>
          </a:p>
          <a:p>
            <a:pPr>
              <a:defRPr/>
            </a:pPr>
            <a:r>
              <a:rPr lang="en-US" sz="1800" dirty="0">
                <a:solidFill>
                  <a:schemeClr val="accent1">
                    <a:lumMod val="50000"/>
                  </a:schemeClr>
                </a:solidFill>
              </a:rPr>
              <a:t>Examine the Mechanism Architecture</a:t>
            </a:r>
          </a:p>
          <a:p>
            <a:pPr>
              <a:defRPr/>
            </a:pPr>
            <a:r>
              <a:rPr lang="en-US" sz="1800" dirty="0">
                <a:solidFill>
                  <a:schemeClr val="accent1">
                    <a:lumMod val="50000"/>
                  </a:schemeClr>
                </a:solidFill>
              </a:rPr>
              <a:t>Select the Architecture</a:t>
            </a:r>
          </a:p>
          <a:p>
            <a:pPr>
              <a:defRPr/>
            </a:pPr>
            <a:r>
              <a:rPr lang="en-US" sz="1800" dirty="0">
                <a:solidFill>
                  <a:schemeClr val="accent1">
                    <a:lumMod val="50000"/>
                  </a:schemeClr>
                </a:solidFill>
              </a:rPr>
              <a:t>Identify Motion Needs</a:t>
            </a:r>
          </a:p>
          <a:p>
            <a:pPr>
              <a:defRPr/>
            </a:pPr>
            <a:r>
              <a:rPr lang="en-US" sz="1800" dirty="0">
                <a:solidFill>
                  <a:schemeClr val="accent1">
                    <a:lumMod val="50000"/>
                  </a:schemeClr>
                </a:solidFill>
              </a:rPr>
              <a:t>Start Searching for </a:t>
            </a:r>
            <a:r>
              <a:rPr lang="en-US" sz="1800" b="1" dirty="0">
                <a:solidFill>
                  <a:schemeClr val="accent1">
                    <a:lumMod val="50000"/>
                  </a:schemeClr>
                </a:solidFill>
              </a:rPr>
              <a:t>Mechanisms &amp; Parts</a:t>
            </a:r>
          </a:p>
          <a:p>
            <a:pPr>
              <a:defRPr/>
            </a:pPr>
            <a:r>
              <a:rPr lang="en-US" sz="1800" dirty="0">
                <a:solidFill>
                  <a:schemeClr val="accent1">
                    <a:lumMod val="50000"/>
                  </a:schemeClr>
                </a:solidFill>
              </a:rPr>
              <a:t>Examine Costs and Power Constraints</a:t>
            </a:r>
          </a:p>
          <a:p>
            <a:pPr>
              <a:defRPr/>
            </a:pPr>
            <a:r>
              <a:rPr lang="en-US" sz="1800" dirty="0">
                <a:solidFill>
                  <a:schemeClr val="accent1">
                    <a:lumMod val="50000"/>
                  </a:schemeClr>
                </a:solidFill>
              </a:rPr>
              <a:t>Check Part Availability</a:t>
            </a:r>
          </a:p>
          <a:p>
            <a:pPr>
              <a:defRPr/>
            </a:pPr>
            <a:r>
              <a:rPr lang="en-US" sz="1800" dirty="0">
                <a:solidFill>
                  <a:schemeClr val="accent1">
                    <a:lumMod val="50000"/>
                  </a:schemeClr>
                </a:solidFill>
              </a:rPr>
              <a:t>Calculate Sizes </a:t>
            </a:r>
          </a:p>
          <a:p>
            <a:pPr>
              <a:defRPr/>
            </a:pPr>
            <a:r>
              <a:rPr lang="en-US" sz="1800" dirty="0">
                <a:solidFill>
                  <a:schemeClr val="accent1">
                    <a:lumMod val="50000"/>
                  </a:schemeClr>
                </a:solidFill>
              </a:rPr>
              <a:t>Fabricate Parts</a:t>
            </a:r>
          </a:p>
          <a:p>
            <a:pPr marL="342900" indent="-342900">
              <a:buFont typeface="+mj-lt"/>
              <a:buAutoNum type="arabicPeriod"/>
            </a:pPr>
            <a:endParaRPr lang="en-IN" sz="1700" dirty="0"/>
          </a:p>
        </p:txBody>
      </p:sp>
      <p:pic>
        <p:nvPicPr>
          <p:cNvPr id="3074" name="Picture 2" descr="1,886 Factory Lever Stock Photos, Pictures &amp; Royalty-Free Images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968" y="1171977"/>
            <a:ext cx="4585237" cy="448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08" y="489397"/>
            <a:ext cx="9703157" cy="627230"/>
          </a:xfrm>
        </p:spPr>
        <p:txBody>
          <a:bodyPr/>
          <a:lstStyle/>
          <a:p>
            <a:r>
              <a:rPr lang="en-US" spc="-15">
                <a:solidFill>
                  <a:srgbClr val="D82128"/>
                </a:solidFill>
                <a:latin typeface="Roboto"/>
              </a:rPr>
              <a:t>PROJECT </a:t>
            </a:r>
            <a:r>
              <a:rPr lang="en-US" spc="-15" dirty="0">
                <a:solidFill>
                  <a:srgbClr val="D82128"/>
                </a:solidFill>
                <a:latin typeface="Roboto"/>
              </a:rPr>
              <a:t>DESIGN</a:t>
            </a:r>
            <a:endParaRPr lang="en-IN" dirty="0"/>
          </a:p>
        </p:txBody>
      </p:sp>
      <p:sp>
        <p:nvSpPr>
          <p:cNvPr id="3" name="TextBox 2"/>
          <p:cNvSpPr txBox="1"/>
          <p:nvPr/>
        </p:nvSpPr>
        <p:spPr>
          <a:xfrm>
            <a:off x="741608" y="1468319"/>
            <a:ext cx="5223093" cy="3416320"/>
          </a:xfrm>
          <a:prstGeom prst="rect">
            <a:avLst/>
          </a:prstGeom>
          <a:noFill/>
        </p:spPr>
        <p:txBody>
          <a:bodyPr wrap="square" rtlCol="0">
            <a:spAutoFit/>
          </a:bodyPr>
          <a:lstStyle/>
          <a:p>
            <a:r>
              <a:rPr lang="en-US" dirty="0">
                <a:solidFill>
                  <a:schemeClr val="accent1">
                    <a:lumMod val="50000"/>
                  </a:schemeClr>
                </a:solidFill>
              </a:rPr>
              <a:t>Mechanical Design or Machine Design is one of the important branches of Engineering Design. To understand what exactly machine design or mechanical design is let us consider the example of the gear box of the car. The gear box transmits the motion and the power of the engine to the wheels of the vehicle. The gearbox comprises group of gears which are subjected to not only motion but also the load of the vehicle. For the gears to run at desired speeds and take desired loads it is important that they should be designed.</a:t>
            </a:r>
          </a:p>
          <a:p>
            <a:endParaRPr lang="en-IN" dirty="0"/>
          </a:p>
        </p:txBody>
      </p:sp>
      <p:pic>
        <p:nvPicPr>
          <p:cNvPr id="6" name="Picture 2" descr="Image result for mechanical project desig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64941" y="475231"/>
            <a:ext cx="3312606" cy="277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730304" y="2477220"/>
            <a:ext cx="2546350"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964941" y="5824223"/>
            <a:ext cx="4500228" cy="307777"/>
          </a:xfrm>
          <a:prstGeom prst="rect">
            <a:avLst/>
          </a:prstGeom>
          <a:noFill/>
        </p:spPr>
        <p:txBody>
          <a:bodyPr wrap="square" rtlCol="0">
            <a:spAutoFit/>
          </a:bodyPr>
          <a:lstStyle/>
          <a:p>
            <a:r>
              <a:rPr lang="en-US" sz="1400" dirty="0"/>
              <a:t>Note : Above images are for reference purposes only.</a:t>
            </a:r>
            <a:endParaRPr lang="en-IN" sz="1400"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08" y="489397"/>
            <a:ext cx="9703157" cy="627230"/>
          </a:xfrm>
        </p:spPr>
        <p:txBody>
          <a:bodyPr/>
          <a:lstStyle/>
          <a:p>
            <a:r>
              <a:rPr lang="en-US" dirty="0"/>
              <a:t>WHAT IS SOLIDWORKS? </a:t>
            </a:r>
            <a:endParaRPr lang="en-IN" dirty="0"/>
          </a:p>
        </p:txBody>
      </p:sp>
      <p:sp>
        <p:nvSpPr>
          <p:cNvPr id="5" name="TextBox 4"/>
          <p:cNvSpPr txBox="1"/>
          <p:nvPr/>
        </p:nvSpPr>
        <p:spPr>
          <a:xfrm>
            <a:off x="6063420" y="5837102"/>
            <a:ext cx="4500228" cy="307777"/>
          </a:xfrm>
          <a:prstGeom prst="rect">
            <a:avLst/>
          </a:prstGeom>
          <a:noFill/>
        </p:spPr>
        <p:txBody>
          <a:bodyPr wrap="square" rtlCol="0">
            <a:spAutoFit/>
          </a:bodyPr>
          <a:lstStyle/>
          <a:p>
            <a:r>
              <a:rPr lang="en-US" sz="1400" dirty="0"/>
              <a:t>.</a:t>
            </a:r>
            <a:endParaRPr lang="en-IN" sz="1400" dirty="0"/>
          </a:p>
        </p:txBody>
      </p:sp>
      <p:sp>
        <p:nvSpPr>
          <p:cNvPr id="8" name="Rectangle 7"/>
          <p:cNvSpPr/>
          <p:nvPr/>
        </p:nvSpPr>
        <p:spPr>
          <a:xfrm>
            <a:off x="741608" y="1537780"/>
            <a:ext cx="6096000" cy="2308324"/>
          </a:xfrm>
          <a:prstGeom prst="rect">
            <a:avLst/>
          </a:prstGeom>
        </p:spPr>
        <p:txBody>
          <a:bodyPr>
            <a:spAutoFit/>
          </a:bodyPr>
          <a:lstStyle/>
          <a:p>
            <a:r>
              <a:rPr lang="en-US" b="1" dirty="0">
                <a:solidFill>
                  <a:schemeClr val="accent1">
                    <a:lumMod val="50000"/>
                  </a:schemeClr>
                </a:solidFill>
              </a:rPr>
              <a:t>SOLIDWORKS </a:t>
            </a:r>
            <a:r>
              <a:rPr lang="en-US" dirty="0">
                <a:solidFill>
                  <a:schemeClr val="accent1">
                    <a:lumMod val="50000"/>
                  </a:schemeClr>
                </a:solidFill>
              </a:rPr>
              <a:t> is a solid modeling computer-aided design (CAD) and computer-aided engineering (CAE) application published by Dassault Systèmes.</a:t>
            </a:r>
          </a:p>
          <a:p>
            <a:endParaRPr lang="en-US" dirty="0">
              <a:solidFill>
                <a:schemeClr val="accent1">
                  <a:lumMod val="50000"/>
                </a:schemeClr>
              </a:solidFill>
            </a:endParaRPr>
          </a:p>
          <a:p>
            <a:r>
              <a:rPr lang="en-US" b="1" dirty="0">
                <a:solidFill>
                  <a:schemeClr val="accent1">
                    <a:lumMod val="50000"/>
                  </a:schemeClr>
                </a:solidFill>
              </a:rPr>
              <a:t>SOLIDWORKS</a:t>
            </a:r>
            <a:r>
              <a:rPr lang="en-US" dirty="0">
                <a:solidFill>
                  <a:schemeClr val="accent1">
                    <a:lumMod val="50000"/>
                  </a:schemeClr>
                </a:solidFill>
              </a:rPr>
              <a:t> is used to develop mechanical systems from beginning to end. At the initial stage, the software is used for planning, visual ideation, modeling, feasibility assessment, prototyping, and project management.</a:t>
            </a:r>
            <a:endParaRPr lang="en-IN" dirty="0">
              <a:solidFill>
                <a:schemeClr val="accent1">
                  <a:lumMod val="50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175" y="566505"/>
            <a:ext cx="4040242" cy="202012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7608" y="2586626"/>
            <a:ext cx="4929376" cy="2772774"/>
          </a:xfrm>
          <a:prstGeom prst="rect">
            <a:avLst/>
          </a:prstGeom>
        </p:spPr>
      </p:pic>
    </p:spTree>
    <p:extLst>
      <p:ext uri="{BB962C8B-B14F-4D97-AF65-F5344CB8AC3E}">
        <p14:creationId xmlns:p14="http://schemas.microsoft.com/office/powerpoint/2010/main" val="274818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1870</TotalTime>
  <Words>545</Words>
  <Application>Microsoft Office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Roboto</vt:lpstr>
      <vt:lpstr>RobotoRegular</vt:lpstr>
      <vt:lpstr>Times New Roman</vt:lpstr>
      <vt:lpstr>Diamond Grid 16x9</vt:lpstr>
      <vt:lpstr>Single Motor Double Door Opener Mechanism</vt:lpstr>
      <vt:lpstr>ABSTRACT</vt:lpstr>
      <vt:lpstr>ADVANTAGES</vt:lpstr>
      <vt:lpstr>BLOCK DIAGRAM</vt:lpstr>
      <vt:lpstr>COMPONENTS USED</vt:lpstr>
      <vt:lpstr>PROJECT DEVELOPMENT STAGES</vt:lpstr>
      <vt:lpstr>FINALIZING MECHANISMS </vt:lpstr>
      <vt:lpstr>PROJECT DESIGN</vt:lpstr>
      <vt:lpstr>WHAT IS SOLIDWORKS? </vt:lpstr>
      <vt:lpstr> PARTS PROCUREMENT</vt:lpstr>
      <vt:lpstr>PARTS FABRICATION</vt:lpstr>
      <vt:lpstr>PROJECT ASSEMBLY</vt:lpstr>
      <vt:lpstr>TESTING</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SHARING APP</dc:title>
  <dc:creator>Microsoft account</dc:creator>
  <cp:lastModifiedBy>NEVON</cp:lastModifiedBy>
  <cp:revision>158</cp:revision>
  <dcterms:created xsi:type="dcterms:W3CDTF">2022-04-30T06:29:27Z</dcterms:created>
  <dcterms:modified xsi:type="dcterms:W3CDTF">2022-06-24T11:15:42Z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