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3" r:id="rId12"/>
    <p:sldId id="275" r:id="rId13"/>
    <p:sldId id="277" r:id="rId14"/>
    <p:sldId id="364" r:id="rId15"/>
    <p:sldId id="274" r:id="rId16"/>
    <p:sldId id="278" r:id="rId17"/>
    <p:sldId id="279" r:id="rId18"/>
    <p:sldId id="280" r:id="rId19"/>
    <p:sldId id="281" r:id="rId20"/>
    <p:sldId id="282" r:id="rId21"/>
    <p:sldId id="283" r:id="rId22"/>
    <p:sldId id="294" r:id="rId23"/>
    <p:sldId id="288" r:id="rId24"/>
    <p:sldId id="289" r:id="rId25"/>
    <p:sldId id="290" r:id="rId26"/>
    <p:sldId id="325" r:id="rId27"/>
    <p:sldId id="285" r:id="rId28"/>
    <p:sldId id="301" r:id="rId29"/>
    <p:sldId id="302" r:id="rId30"/>
    <p:sldId id="303" r:id="rId31"/>
    <p:sldId id="348" r:id="rId32"/>
    <p:sldId id="318" r:id="rId33"/>
    <p:sldId id="319" r:id="rId34"/>
    <p:sldId id="320" r:id="rId35"/>
    <p:sldId id="321" r:id="rId36"/>
    <p:sldId id="347" r:id="rId37"/>
    <p:sldId id="304" r:id="rId38"/>
    <p:sldId id="286" r:id="rId39"/>
    <p:sldId id="287" r:id="rId40"/>
    <p:sldId id="284" r:id="rId41"/>
    <p:sldId id="311" r:id="rId42"/>
    <p:sldId id="312" r:id="rId43"/>
    <p:sldId id="313" r:id="rId44"/>
    <p:sldId id="314" r:id="rId45"/>
    <p:sldId id="291" r:id="rId46"/>
    <p:sldId id="292" r:id="rId47"/>
    <p:sldId id="293" r:id="rId48"/>
    <p:sldId id="299" r:id="rId49"/>
    <p:sldId id="295" r:id="rId50"/>
    <p:sldId id="296" r:id="rId51"/>
    <p:sldId id="297" r:id="rId52"/>
    <p:sldId id="298" r:id="rId53"/>
    <p:sldId id="300" r:id="rId54"/>
    <p:sldId id="305" r:id="rId55"/>
    <p:sldId id="316" r:id="rId56"/>
    <p:sldId id="306" r:id="rId57"/>
    <p:sldId id="317" r:id="rId58"/>
    <p:sldId id="307" r:id="rId59"/>
    <p:sldId id="308" r:id="rId60"/>
    <p:sldId id="323" r:id="rId61"/>
    <p:sldId id="310" r:id="rId62"/>
    <p:sldId id="324" r:id="rId63"/>
    <p:sldId id="309" r:id="rId64"/>
    <p:sldId id="360" r:id="rId65"/>
    <p:sldId id="361" r:id="rId66"/>
    <p:sldId id="362" r:id="rId67"/>
    <p:sldId id="363" r:id="rId68"/>
    <p:sldId id="365" r:id="rId69"/>
    <p:sldId id="31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62" d="100"/>
          <a:sy n="62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DB28-F3B6-4DEF-8B5D-9A7C9F8F94D3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AA5F-16D8-4F1D-87DD-86D5B4E6A6A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714488"/>
            <a:ext cx="5697387" cy="29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453215" cy="484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14356"/>
            <a:ext cx="6534178" cy="497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215088" cy="463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6734204" cy="507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acebook">
            <a:extLst>
              <a:ext uri="{FF2B5EF4-FFF2-40B4-BE49-F238E27FC236}">
                <a16:creationId xmlns:a16="http://schemas.microsoft.com/office/drawing/2014/main" id="{89A97BDB-522B-4037-92C8-A0699EF50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 bwMode="auto">
          <a:xfrm>
            <a:off x="755576" y="1844824"/>
            <a:ext cx="775286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E852C3-C336-44D5-8A37-541695F8976D}"/>
              </a:ext>
            </a:extLst>
          </p:cNvPr>
          <p:cNvSpPr txBox="1"/>
          <p:nvPr/>
        </p:nvSpPr>
        <p:spPr>
          <a:xfrm>
            <a:off x="1403648" y="692696"/>
            <a:ext cx="611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Spectrochemical Series: Ligand Strength</a:t>
            </a:r>
          </a:p>
        </p:txBody>
      </p:sp>
    </p:spTree>
    <p:extLst>
      <p:ext uri="{BB962C8B-B14F-4D97-AF65-F5344CB8AC3E}">
        <p14:creationId xmlns:p14="http://schemas.microsoft.com/office/powerpoint/2010/main" val="386601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277001" cy="473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5E24A-E8F6-4014-969D-E8B35B0F91B7}"/>
              </a:ext>
            </a:extLst>
          </p:cNvPr>
          <p:cNvSpPr txBox="1"/>
          <p:nvPr/>
        </p:nvSpPr>
        <p:spPr>
          <a:xfrm>
            <a:off x="1084891" y="332656"/>
            <a:ext cx="697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</a:t>
            </a:r>
            <a:r>
              <a:rPr lang="en-US" sz="2000" b="1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system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50"/>
                </a:solidFill>
              </a:rPr>
              <a:t>Color change due to ligand interaction with d orbital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6429402" cy="486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591328" cy="49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6615123" cy="508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00108"/>
            <a:ext cx="6472265" cy="48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348439" cy="47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290"/>
            <a:ext cx="4025918" cy="640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785794"/>
            <a:ext cx="6134113" cy="461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929486" cy="528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42852"/>
            <a:ext cx="4165619" cy="659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28944"/>
            <a:ext cx="4078306" cy="65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079" y="-4347"/>
            <a:ext cx="421957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84CD7A-DB34-458B-A54F-BFF7ADBA6BC3}"/>
              </a:ext>
            </a:extLst>
          </p:cNvPr>
          <p:cNvSpPr/>
          <p:nvPr/>
        </p:nvSpPr>
        <p:spPr>
          <a:xfrm>
            <a:off x="5076056" y="3539092"/>
            <a:ext cx="37448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Symbol" panose="05050102010706020507" pitchFamily="18" charset="2"/>
              </a:rPr>
              <a:t> D</a:t>
            </a:r>
            <a:r>
              <a:rPr lang="en-US" sz="1600" baseline="-25000" dirty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 increases as you go down a group.  This is due to the better bonding ability of expanded shells using the 4d or 5d orbitals.           </a:t>
            </a:r>
          </a:p>
          <a:p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2. </a:t>
            </a:r>
            <a:r>
              <a:rPr lang="en-US" sz="1600" dirty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>
                <a:solidFill>
                  <a:srgbClr val="000000"/>
                </a:solidFill>
                <a:latin typeface="Bookman Old Style" panose="02050604050505020204" pitchFamily="18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  <a:t>  increases with increasing oxidation number of the metal.  This is due to the smaller size of the ion, resulting in smaller metal to ligand distances, and hence, a greater ligand field.</a:t>
            </a:r>
            <a:b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B6E763-25F7-4EFB-BFD2-A7D6E7028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0549"/>
          <a:stretch/>
        </p:blipFill>
        <p:spPr bwMode="auto">
          <a:xfrm>
            <a:off x="1115616" y="620688"/>
            <a:ext cx="723448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9377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52"/>
            <a:ext cx="3886217" cy="614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502" y="260648"/>
            <a:ext cx="7245028" cy="541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FCAC6C-82E2-471E-8310-474DE4B6B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972" t="5430" r="11500" b="59425"/>
          <a:stretch/>
        </p:blipFill>
        <p:spPr bwMode="auto">
          <a:xfrm>
            <a:off x="323528" y="4005064"/>
            <a:ext cx="3017642" cy="205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DD5E0-CA0E-454F-B25F-97E74B1A445D}"/>
              </a:ext>
            </a:extLst>
          </p:cNvPr>
          <p:cNvSpPr txBox="1"/>
          <p:nvPr/>
        </p:nvSpPr>
        <p:spPr>
          <a:xfrm>
            <a:off x="395536" y="5958022"/>
            <a:ext cx="8640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Chelating ligand can form a ring with central metal. Therefore, it has ability to regulate electron within a ring. Because of it there is more force of attraction between central metal ion chelating agent.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476672"/>
            <a:ext cx="6505605" cy="491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787D2-0217-4AB1-9E0E-DCA3F326A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6972" t="10755" r="11500" b="59425"/>
          <a:stretch/>
        </p:blipFill>
        <p:spPr bwMode="auto">
          <a:xfrm>
            <a:off x="4211960" y="4841776"/>
            <a:ext cx="348518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48A05-706E-4CE2-9D18-D88A2084012D}"/>
              </a:ext>
            </a:extLst>
          </p:cNvPr>
          <p:cNvSpPr txBox="1"/>
          <p:nvPr/>
        </p:nvSpPr>
        <p:spPr>
          <a:xfrm>
            <a:off x="5305753" y="4581128"/>
            <a:ext cx="131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Absorbance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410352" cy="484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692696"/>
            <a:ext cx="6700870" cy="5066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4A68A-A346-40DD-9BCA-491E8D890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872" t="10755" r="27631" b="59425"/>
          <a:stretch/>
        </p:blipFill>
        <p:spPr bwMode="auto">
          <a:xfrm>
            <a:off x="4067944" y="4005064"/>
            <a:ext cx="1944216" cy="168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8C38A98-411A-48B0-B60E-2A7D20C0E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Sources of Colour in TM Complexes</a:t>
            </a:r>
          </a:p>
        </p:txBody>
      </p:sp>
      <p:grpSp>
        <p:nvGrpSpPr>
          <p:cNvPr id="121859" name="Group 3">
            <a:extLst>
              <a:ext uri="{FF2B5EF4-FFF2-40B4-BE49-F238E27FC236}">
                <a16:creationId xmlns:a16="http://schemas.microsoft.com/office/drawing/2014/main" id="{3EBDEE1A-7029-48CF-9D95-4E7C84CA7C12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914400"/>
            <a:ext cx="3498850" cy="2190750"/>
            <a:chOff x="288" y="1452"/>
            <a:chExt cx="2204" cy="1380"/>
          </a:xfrm>
        </p:grpSpPr>
        <p:grpSp>
          <p:nvGrpSpPr>
            <p:cNvPr id="121860" name="Group 4">
              <a:extLst>
                <a:ext uri="{FF2B5EF4-FFF2-40B4-BE49-F238E27FC236}">
                  <a16:creationId xmlns:a16="http://schemas.microsoft.com/office/drawing/2014/main" id="{9571509B-5112-4059-B8C5-217903795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28"/>
              <a:ext cx="560" cy="0"/>
              <a:chOff x="3408" y="2928"/>
              <a:chExt cx="384" cy="0"/>
            </a:xfrm>
          </p:grpSpPr>
          <p:sp>
            <p:nvSpPr>
              <p:cNvPr id="121861" name="Line 5">
                <a:extLst>
                  <a:ext uri="{FF2B5EF4-FFF2-40B4-BE49-F238E27FC236}">
                    <a16:creationId xmlns:a16="http://schemas.microsoft.com/office/drawing/2014/main" id="{574C7407-79D1-4B81-8AA2-14033C9F8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62" name="Line 6">
                <a:extLst>
                  <a:ext uri="{FF2B5EF4-FFF2-40B4-BE49-F238E27FC236}">
                    <a16:creationId xmlns:a16="http://schemas.microsoft.com/office/drawing/2014/main" id="{9BBE1EAD-2BD7-42A2-966C-0D8448674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63" name="Line 7">
                <a:extLst>
                  <a:ext uri="{FF2B5EF4-FFF2-40B4-BE49-F238E27FC236}">
                    <a16:creationId xmlns:a16="http://schemas.microsoft.com/office/drawing/2014/main" id="{FE91E5D8-99B2-4A3E-9C77-6F83EEF29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864" name="Group 8">
              <a:extLst>
                <a:ext uri="{FF2B5EF4-FFF2-40B4-BE49-F238E27FC236}">
                  <a16:creationId xmlns:a16="http://schemas.microsoft.com/office/drawing/2014/main" id="{90263AD7-FB08-4D54-B268-36B25EB93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44"/>
              <a:ext cx="560" cy="0"/>
              <a:chOff x="3408" y="2400"/>
              <a:chExt cx="384" cy="0"/>
            </a:xfrm>
          </p:grpSpPr>
          <p:sp>
            <p:nvSpPr>
              <p:cNvPr id="121865" name="Line 9">
                <a:extLst>
                  <a:ext uri="{FF2B5EF4-FFF2-40B4-BE49-F238E27FC236}">
                    <a16:creationId xmlns:a16="http://schemas.microsoft.com/office/drawing/2014/main" id="{94DBA1EC-D50E-484C-8D98-AE82A35BA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66" name="Line 10">
                <a:extLst>
                  <a:ext uri="{FF2B5EF4-FFF2-40B4-BE49-F238E27FC236}">
                    <a16:creationId xmlns:a16="http://schemas.microsoft.com/office/drawing/2014/main" id="{4AADED1B-1660-4399-98B7-FE73FF75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867" name="Text Box 11">
              <a:extLst>
                <a:ext uri="{FF2B5EF4-FFF2-40B4-BE49-F238E27FC236}">
                  <a16:creationId xmlns:a16="http://schemas.microsoft.com/office/drawing/2014/main" id="{4D75251F-A9E6-4B80-95E5-94E48C87A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2601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21868" name="Line 12">
              <a:extLst>
                <a:ext uri="{FF2B5EF4-FFF2-40B4-BE49-F238E27FC236}">
                  <a16:creationId xmlns:a16="http://schemas.microsoft.com/office/drawing/2014/main" id="{D9E636EC-9B8E-4407-ACCD-358DDF646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795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Text Box 13">
              <a:extLst>
                <a:ext uri="{FF2B5EF4-FFF2-40B4-BE49-F238E27FC236}">
                  <a16:creationId xmlns:a16="http://schemas.microsoft.com/office/drawing/2014/main" id="{74E23BE4-4C77-4288-A03F-E3A252554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003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T</a:t>
              </a:r>
              <a:endParaRPr lang="en-US" altLang="en-US"/>
            </a:p>
          </p:txBody>
        </p:sp>
        <p:sp>
          <p:nvSpPr>
            <p:cNvPr id="121870" name="Line 14">
              <a:extLst>
                <a:ext uri="{FF2B5EF4-FFF2-40B4-BE49-F238E27FC236}">
                  <a16:creationId xmlns:a16="http://schemas.microsoft.com/office/drawing/2014/main" id="{72B6CE80-7B22-4DAA-BB64-B33CA8072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1" name="Line 15">
              <a:extLst>
                <a:ext uri="{FF2B5EF4-FFF2-40B4-BE49-F238E27FC236}">
                  <a16:creationId xmlns:a16="http://schemas.microsoft.com/office/drawing/2014/main" id="{AF5B9ACB-95A4-4209-8A1D-4D92A621C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Text Box 16">
              <a:extLst>
                <a:ext uri="{FF2B5EF4-FFF2-40B4-BE49-F238E27FC236}">
                  <a16:creationId xmlns:a16="http://schemas.microsoft.com/office/drawing/2014/main" id="{D07B0F00-E400-4376-B992-9BEB8AA93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99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3/5 </a:t>
              </a:r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21873" name="Rectangle 17">
              <a:extLst>
                <a:ext uri="{FF2B5EF4-FFF2-40B4-BE49-F238E27FC236}">
                  <a16:creationId xmlns:a16="http://schemas.microsoft.com/office/drawing/2014/main" id="{56355D68-A438-4D21-8CC0-A2826A41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85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2/5 </a:t>
              </a:r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21874" name="Line 18">
              <a:extLst>
                <a:ext uri="{FF2B5EF4-FFF2-40B4-BE49-F238E27FC236}">
                  <a16:creationId xmlns:a16="http://schemas.microsoft.com/office/drawing/2014/main" id="{F3FFDA8F-3DED-45BB-8A05-5BDE91094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016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Text Box 19">
              <a:extLst>
                <a:ext uri="{FF2B5EF4-FFF2-40B4-BE49-F238E27FC236}">
                  <a16:creationId xmlns:a16="http://schemas.microsoft.com/office/drawing/2014/main" id="{72B367C2-A508-4E56-AB8A-2BBE261E4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52"/>
              <a:ext cx="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</a:rPr>
                <a:t>xy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yz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xz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1876" name="Text Box 20">
              <a:extLst>
                <a:ext uri="{FF2B5EF4-FFF2-40B4-BE49-F238E27FC236}">
                  <a16:creationId xmlns:a16="http://schemas.microsoft.com/office/drawing/2014/main" id="{ACE9F330-3B93-4C1D-B8DB-59B04DB2D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505"/>
              <a:ext cx="6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</a:rPr>
                <a:t>x2-y2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z2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1877" name="Text Box 21">
            <a:extLst>
              <a:ext uri="{FF2B5EF4-FFF2-40B4-BE49-F238E27FC236}">
                <a16:creationId xmlns:a16="http://schemas.microsoft.com/office/drawing/2014/main" id="{B9F2D0F3-996C-48CA-91AE-5F1C0D4B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4478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Barycenter</a:t>
            </a:r>
          </a:p>
        </p:txBody>
      </p:sp>
      <p:grpSp>
        <p:nvGrpSpPr>
          <p:cNvPr id="121878" name="Group 22">
            <a:extLst>
              <a:ext uri="{FF2B5EF4-FFF2-40B4-BE49-F238E27FC236}">
                <a16:creationId xmlns:a16="http://schemas.microsoft.com/office/drawing/2014/main" id="{432D13E1-6915-4D78-896E-72DD761EA288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838200"/>
            <a:ext cx="3543300" cy="2255838"/>
            <a:chOff x="1008" y="1344"/>
            <a:chExt cx="2232" cy="1421"/>
          </a:xfrm>
        </p:grpSpPr>
        <p:grpSp>
          <p:nvGrpSpPr>
            <p:cNvPr id="121879" name="Group 23">
              <a:extLst>
                <a:ext uri="{FF2B5EF4-FFF2-40B4-BE49-F238E27FC236}">
                  <a16:creationId xmlns:a16="http://schemas.microsoft.com/office/drawing/2014/main" id="{38BE1648-6C25-4B12-BFF3-FF1432A49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422"/>
              <a:ext cx="560" cy="0"/>
              <a:chOff x="3408" y="2928"/>
              <a:chExt cx="384" cy="0"/>
            </a:xfrm>
          </p:grpSpPr>
          <p:sp>
            <p:nvSpPr>
              <p:cNvPr id="121880" name="Line 24">
                <a:extLst>
                  <a:ext uri="{FF2B5EF4-FFF2-40B4-BE49-F238E27FC236}">
                    <a16:creationId xmlns:a16="http://schemas.microsoft.com/office/drawing/2014/main" id="{53C9FCD9-600B-4358-BACC-5D7687F71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81" name="Line 25">
                <a:extLst>
                  <a:ext uri="{FF2B5EF4-FFF2-40B4-BE49-F238E27FC236}">
                    <a16:creationId xmlns:a16="http://schemas.microsoft.com/office/drawing/2014/main" id="{AFEFB98D-AA41-43A8-84FE-0C4C47A0D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82" name="Line 26">
                <a:extLst>
                  <a:ext uri="{FF2B5EF4-FFF2-40B4-BE49-F238E27FC236}">
                    <a16:creationId xmlns:a16="http://schemas.microsoft.com/office/drawing/2014/main" id="{7825837E-386B-4F64-88BE-FB9051D6C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883" name="Group 27">
              <a:extLst>
                <a:ext uri="{FF2B5EF4-FFF2-40B4-BE49-F238E27FC236}">
                  <a16:creationId xmlns:a16="http://schemas.microsoft.com/office/drawing/2014/main" id="{C991D8B1-B22A-4415-981D-050AE3A1D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623"/>
              <a:ext cx="560" cy="0"/>
              <a:chOff x="3408" y="2400"/>
              <a:chExt cx="384" cy="0"/>
            </a:xfrm>
          </p:grpSpPr>
          <p:sp>
            <p:nvSpPr>
              <p:cNvPr id="121884" name="Line 28">
                <a:extLst>
                  <a:ext uri="{FF2B5EF4-FFF2-40B4-BE49-F238E27FC236}">
                    <a16:creationId xmlns:a16="http://schemas.microsoft.com/office/drawing/2014/main" id="{F6EFEC87-F1C5-46BF-9842-6796BDB18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885" name="Line 29">
                <a:extLst>
                  <a:ext uri="{FF2B5EF4-FFF2-40B4-BE49-F238E27FC236}">
                    <a16:creationId xmlns:a16="http://schemas.microsoft.com/office/drawing/2014/main" id="{561BB8F8-D0B8-4B4C-A30B-AD2AE7716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886" name="Text Box 30">
              <a:extLst>
                <a:ext uri="{FF2B5EF4-FFF2-40B4-BE49-F238E27FC236}">
                  <a16:creationId xmlns:a16="http://schemas.microsoft.com/office/drawing/2014/main" id="{C43CD32B-B8A2-4592-B4F5-CE6F717F6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440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21887" name="Rectangle 31">
              <a:extLst>
                <a:ext uri="{FF2B5EF4-FFF2-40B4-BE49-F238E27FC236}">
                  <a16:creationId xmlns:a16="http://schemas.microsoft.com/office/drawing/2014/main" id="{564FEF56-B4B0-4CE6-956A-0BA292F0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2290"/>
              <a:ext cx="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</a:rPr>
                <a:t>2g</a:t>
              </a:r>
            </a:p>
          </p:txBody>
        </p:sp>
        <p:sp>
          <p:nvSpPr>
            <p:cNvPr id="121888" name="Line 32">
              <a:extLst>
                <a:ext uri="{FF2B5EF4-FFF2-40B4-BE49-F238E27FC236}">
                  <a16:creationId xmlns:a16="http://schemas.microsoft.com/office/drawing/2014/main" id="{98219740-BC74-4089-AC39-B06461D64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696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Text Box 33">
              <a:extLst>
                <a:ext uri="{FF2B5EF4-FFF2-40B4-BE49-F238E27FC236}">
                  <a16:creationId xmlns:a16="http://schemas.microsoft.com/office/drawing/2014/main" id="{0A4FD74A-8FE2-479B-B564-DA24FA687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1904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o</a:t>
              </a:r>
              <a:endParaRPr lang="en-US" altLang="en-US"/>
            </a:p>
          </p:txBody>
        </p:sp>
        <p:sp>
          <p:nvSpPr>
            <p:cNvPr id="121890" name="Line 34">
              <a:extLst>
                <a:ext uri="{FF2B5EF4-FFF2-40B4-BE49-F238E27FC236}">
                  <a16:creationId xmlns:a16="http://schemas.microsoft.com/office/drawing/2014/main" id="{0654F2F4-795F-4148-A3C1-B081A6BB7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1" name="Line 35">
              <a:extLst>
                <a:ext uri="{FF2B5EF4-FFF2-40B4-BE49-F238E27FC236}">
                  <a16:creationId xmlns:a16="http://schemas.microsoft.com/office/drawing/2014/main" id="{7D07BB2A-988B-4982-887A-9D266AB0C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Text Box 36">
              <a:extLst>
                <a:ext uri="{FF2B5EF4-FFF2-40B4-BE49-F238E27FC236}">
                  <a16:creationId xmlns:a16="http://schemas.microsoft.com/office/drawing/2014/main" id="{5366DD86-F824-4C07-BB21-5DC05037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67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3/5 </a:t>
              </a:r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21893" name="Rectangle 37">
              <a:extLst>
                <a:ext uri="{FF2B5EF4-FFF2-40B4-BE49-F238E27FC236}">
                  <a16:creationId xmlns:a16="http://schemas.microsoft.com/office/drawing/2014/main" id="{9FF946C6-EEB6-4A18-8D4F-FB7B7B0B0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69"/>
              <a:ext cx="4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2/5 </a:t>
              </a:r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21894" name="Line 38">
              <a:extLst>
                <a:ext uri="{FF2B5EF4-FFF2-40B4-BE49-F238E27FC236}">
                  <a16:creationId xmlns:a16="http://schemas.microsoft.com/office/drawing/2014/main" id="{3EDAAFF8-C5A7-45BC-AC9D-B0C196313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112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Text Box 39">
              <a:extLst>
                <a:ext uri="{FF2B5EF4-FFF2-40B4-BE49-F238E27FC236}">
                  <a16:creationId xmlns:a16="http://schemas.microsoft.com/office/drawing/2014/main" id="{21515035-4E06-41A0-9A1E-69AFFC758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34"/>
              <a:ext cx="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</a:rPr>
                <a:t>xy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yz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xz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21896" name="Text Box 40">
              <a:extLst>
                <a:ext uri="{FF2B5EF4-FFF2-40B4-BE49-F238E27FC236}">
                  <a16:creationId xmlns:a16="http://schemas.microsoft.com/office/drawing/2014/main" id="{9224DAFB-DCED-45DE-9119-9839D63FB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1344"/>
              <a:ext cx="6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d</a:t>
              </a:r>
              <a:r>
                <a:rPr lang="en-US" altLang="en-US" baseline="-25000">
                  <a:latin typeface="Arial" panose="020B0604020202020204" pitchFamily="34" charset="0"/>
                </a:rPr>
                <a:t>x2-y2</a:t>
              </a:r>
              <a:r>
                <a:rPr lang="en-US" altLang="en-US">
                  <a:latin typeface="Arial" panose="020B0604020202020204" pitchFamily="34" charset="0"/>
                </a:rPr>
                <a:t>, d</a:t>
              </a:r>
              <a:r>
                <a:rPr lang="en-US" altLang="en-US" baseline="-25000">
                  <a:latin typeface="Arial" panose="020B0604020202020204" pitchFamily="34" charset="0"/>
                </a:rPr>
                <a:t>z2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1897" name="Text Box 41">
            <a:extLst>
              <a:ext uri="{FF2B5EF4-FFF2-40B4-BE49-F238E27FC236}">
                <a16:creationId xmlns:a16="http://schemas.microsoft.com/office/drawing/2014/main" id="{48D4CB8D-06EA-4A12-85B1-68FDE32C6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9068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Barycenter</a:t>
            </a:r>
          </a:p>
        </p:txBody>
      </p:sp>
      <p:sp>
        <p:nvSpPr>
          <p:cNvPr id="121898" name="Text Box 42">
            <a:extLst>
              <a:ext uri="{FF2B5EF4-FFF2-40B4-BE49-F238E27FC236}">
                <a16:creationId xmlns:a16="http://schemas.microsoft.com/office/drawing/2014/main" id="{1FE94D6E-36AE-47A5-9785-2771DCC7F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0400"/>
            <a:ext cx="250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Octahedral Geometry</a:t>
            </a:r>
          </a:p>
        </p:txBody>
      </p:sp>
      <p:sp>
        <p:nvSpPr>
          <p:cNvPr id="121899" name="Text Box 43">
            <a:extLst>
              <a:ext uri="{FF2B5EF4-FFF2-40B4-BE49-F238E27FC236}">
                <a16:creationId xmlns:a16="http://schemas.microsoft.com/office/drawing/2014/main" id="{039E1054-BFD5-44DD-A743-F616B5042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255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Tetrahedral Geometry</a:t>
            </a:r>
          </a:p>
        </p:txBody>
      </p:sp>
      <p:sp>
        <p:nvSpPr>
          <p:cNvPr id="121900" name="Text Box 44">
            <a:extLst>
              <a:ext uri="{FF2B5EF4-FFF2-40B4-BE49-F238E27FC236}">
                <a16:creationId xmlns:a16="http://schemas.microsoft.com/office/drawing/2014/main" id="{E46D71CB-7BED-4793-914D-D536FCE1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733800"/>
            <a:ext cx="8207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The colours of TM complexes arise from the absorption of light.</a:t>
            </a:r>
          </a:p>
          <a:p>
            <a:pPr algn="ctr"/>
            <a:endParaRPr lang="en-US" altLang="en-US"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latin typeface="Arial" panose="020B0604020202020204" pitchFamily="34" charset="0"/>
              </a:rPr>
              <a:t>This absorption of light results in d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 d transitions. (movement of the electrons)</a:t>
            </a:r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121901" name="Group 45">
            <a:extLst>
              <a:ext uri="{FF2B5EF4-FFF2-40B4-BE49-F238E27FC236}">
                <a16:creationId xmlns:a16="http://schemas.microsoft.com/office/drawing/2014/main" id="{A5A07A18-D870-43E4-AA5D-5C4FED1D4F0A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5181600"/>
            <a:ext cx="1978025" cy="1592263"/>
            <a:chOff x="831" y="3264"/>
            <a:chExt cx="1246" cy="1003"/>
          </a:xfrm>
        </p:grpSpPr>
        <p:grpSp>
          <p:nvGrpSpPr>
            <p:cNvPr id="121902" name="Group 46">
              <a:extLst>
                <a:ext uri="{FF2B5EF4-FFF2-40B4-BE49-F238E27FC236}">
                  <a16:creationId xmlns:a16="http://schemas.microsoft.com/office/drawing/2014/main" id="{97A52D96-22C6-4269-822E-02FE8DC89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3962"/>
              <a:ext cx="441" cy="0"/>
              <a:chOff x="3408" y="2928"/>
              <a:chExt cx="384" cy="0"/>
            </a:xfrm>
          </p:grpSpPr>
          <p:sp>
            <p:nvSpPr>
              <p:cNvPr id="121903" name="Line 47">
                <a:extLst>
                  <a:ext uri="{FF2B5EF4-FFF2-40B4-BE49-F238E27FC236}">
                    <a16:creationId xmlns:a16="http://schemas.microsoft.com/office/drawing/2014/main" id="{6CFF7591-B3B8-497C-8043-8924D099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4" name="Line 48">
                <a:extLst>
                  <a:ext uri="{FF2B5EF4-FFF2-40B4-BE49-F238E27FC236}">
                    <a16:creationId xmlns:a16="http://schemas.microsoft.com/office/drawing/2014/main" id="{0BE7EADE-C574-4D05-8899-9586A8698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5" name="Line 49">
                <a:extLst>
                  <a:ext uri="{FF2B5EF4-FFF2-40B4-BE49-F238E27FC236}">
                    <a16:creationId xmlns:a16="http://schemas.microsoft.com/office/drawing/2014/main" id="{8A4DACEC-33F2-4D3E-9E83-6D6F42A65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906" name="Group 50">
              <a:extLst>
                <a:ext uri="{FF2B5EF4-FFF2-40B4-BE49-F238E27FC236}">
                  <a16:creationId xmlns:a16="http://schemas.microsoft.com/office/drawing/2014/main" id="{8213E289-CDFF-4125-B22F-20B9B0553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9" y="3445"/>
              <a:ext cx="441" cy="0"/>
              <a:chOff x="3408" y="2400"/>
              <a:chExt cx="384" cy="0"/>
            </a:xfrm>
          </p:grpSpPr>
          <p:sp>
            <p:nvSpPr>
              <p:cNvPr id="121907" name="Line 51">
                <a:extLst>
                  <a:ext uri="{FF2B5EF4-FFF2-40B4-BE49-F238E27FC236}">
                    <a16:creationId xmlns:a16="http://schemas.microsoft.com/office/drawing/2014/main" id="{03AD8B50-A719-4622-A0E6-E6E17A864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08" name="Line 52">
                <a:extLst>
                  <a:ext uri="{FF2B5EF4-FFF2-40B4-BE49-F238E27FC236}">
                    <a16:creationId xmlns:a16="http://schemas.microsoft.com/office/drawing/2014/main" id="{CDAEF6E7-D81B-4D2B-BAE8-05E5EE463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909" name="Text Box 53">
              <a:extLst>
                <a:ext uri="{FF2B5EF4-FFF2-40B4-BE49-F238E27FC236}">
                  <a16:creationId xmlns:a16="http://schemas.microsoft.com/office/drawing/2014/main" id="{686F1337-4EB4-4696-9BC0-0359FB68A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3326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21910" name="Rectangle 54">
              <a:extLst>
                <a:ext uri="{FF2B5EF4-FFF2-40B4-BE49-F238E27FC236}">
                  <a16:creationId xmlns:a16="http://schemas.microsoft.com/office/drawing/2014/main" id="{90D98D65-1CF0-402C-8E65-7F8451A9D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3878"/>
              <a:ext cx="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</a:rPr>
                <a:t>2g</a:t>
              </a:r>
            </a:p>
          </p:txBody>
        </p:sp>
        <p:sp>
          <p:nvSpPr>
            <p:cNvPr id="121911" name="Line 55">
              <a:extLst>
                <a:ext uri="{FF2B5EF4-FFF2-40B4-BE49-F238E27FC236}">
                  <a16:creationId xmlns:a16="http://schemas.microsoft.com/office/drawing/2014/main" id="{012D20F1-5F63-43E5-AD8C-3AE333A09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3492"/>
              <a:ext cx="0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12" name="Text Box 56">
              <a:extLst>
                <a:ext uri="{FF2B5EF4-FFF2-40B4-BE49-F238E27FC236}">
                  <a16:creationId xmlns:a16="http://schemas.microsoft.com/office/drawing/2014/main" id="{E15DD46E-CB34-42B0-8984-CCC47942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" y="3627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o</a:t>
              </a:r>
              <a:endParaRPr lang="en-US" altLang="en-US"/>
            </a:p>
          </p:txBody>
        </p:sp>
        <p:sp>
          <p:nvSpPr>
            <p:cNvPr id="121913" name="Line 57">
              <a:extLst>
                <a:ext uri="{FF2B5EF4-FFF2-40B4-BE49-F238E27FC236}">
                  <a16:creationId xmlns:a16="http://schemas.microsoft.com/office/drawing/2014/main" id="{A09F15BA-E6D9-447A-8F45-8EDB307DC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" y="3762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14" name="Text Box 58">
              <a:extLst>
                <a:ext uri="{FF2B5EF4-FFF2-40B4-BE49-F238E27FC236}">
                  <a16:creationId xmlns:a16="http://schemas.microsoft.com/office/drawing/2014/main" id="{8E4A619A-7897-40DD-87F6-AD6400D9A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575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121915" name="Rectangle 59">
              <a:extLst>
                <a:ext uri="{FF2B5EF4-FFF2-40B4-BE49-F238E27FC236}">
                  <a16:creationId xmlns:a16="http://schemas.microsoft.com/office/drawing/2014/main" id="{8BDE5484-3E65-4F29-9638-FD9413CAD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3837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121916" name="Text Box 60">
              <a:extLst>
                <a:ext uri="{FF2B5EF4-FFF2-40B4-BE49-F238E27FC236}">
                  <a16:creationId xmlns:a16="http://schemas.microsoft.com/office/drawing/2014/main" id="{0556A095-3FC9-4ACE-BD3A-8DE6CF223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403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21917" name="Text Box 61">
              <a:extLst>
                <a:ext uri="{FF2B5EF4-FFF2-40B4-BE49-F238E27FC236}">
                  <a16:creationId xmlns:a16="http://schemas.microsoft.com/office/drawing/2014/main" id="{71868BCC-C2FB-45E4-9E5D-C74DA76E9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3264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21918" name="Group 62">
            <a:extLst>
              <a:ext uri="{FF2B5EF4-FFF2-40B4-BE49-F238E27FC236}">
                <a16:creationId xmlns:a16="http://schemas.microsoft.com/office/drawing/2014/main" id="{DB8BA77F-A362-4EDE-9076-3B9F21D3FACE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5181600"/>
            <a:ext cx="1978025" cy="1600200"/>
            <a:chOff x="3266" y="3264"/>
            <a:chExt cx="1246" cy="1008"/>
          </a:xfrm>
        </p:grpSpPr>
        <p:grpSp>
          <p:nvGrpSpPr>
            <p:cNvPr id="121919" name="Group 63">
              <a:extLst>
                <a:ext uri="{FF2B5EF4-FFF2-40B4-BE49-F238E27FC236}">
                  <a16:creationId xmlns:a16="http://schemas.microsoft.com/office/drawing/2014/main" id="{5AFBA06A-9C6D-4626-A232-DCCC68A62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4" y="3967"/>
              <a:ext cx="441" cy="0"/>
              <a:chOff x="3408" y="2928"/>
              <a:chExt cx="384" cy="0"/>
            </a:xfrm>
          </p:grpSpPr>
          <p:sp>
            <p:nvSpPr>
              <p:cNvPr id="121920" name="Line 64">
                <a:extLst>
                  <a:ext uri="{FF2B5EF4-FFF2-40B4-BE49-F238E27FC236}">
                    <a16:creationId xmlns:a16="http://schemas.microsoft.com/office/drawing/2014/main" id="{937BCC81-33F8-474C-9717-1A4A8FB60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1" name="Line 65">
                <a:extLst>
                  <a:ext uri="{FF2B5EF4-FFF2-40B4-BE49-F238E27FC236}">
                    <a16:creationId xmlns:a16="http://schemas.microsoft.com/office/drawing/2014/main" id="{7BEB6485-F0BD-454C-9E7A-36A9D340E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2" name="Line 66">
                <a:extLst>
                  <a:ext uri="{FF2B5EF4-FFF2-40B4-BE49-F238E27FC236}">
                    <a16:creationId xmlns:a16="http://schemas.microsoft.com/office/drawing/2014/main" id="{3770BD66-F289-45D1-B197-47006E60A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923" name="Group 67">
              <a:extLst>
                <a:ext uri="{FF2B5EF4-FFF2-40B4-BE49-F238E27FC236}">
                  <a16:creationId xmlns:a16="http://schemas.microsoft.com/office/drawing/2014/main" id="{A97A825A-3D4C-4A30-B583-31296C143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4" y="3450"/>
              <a:ext cx="441" cy="0"/>
              <a:chOff x="3408" y="2400"/>
              <a:chExt cx="384" cy="0"/>
            </a:xfrm>
          </p:grpSpPr>
          <p:sp>
            <p:nvSpPr>
              <p:cNvPr id="121924" name="Line 68">
                <a:extLst>
                  <a:ext uri="{FF2B5EF4-FFF2-40B4-BE49-F238E27FC236}">
                    <a16:creationId xmlns:a16="http://schemas.microsoft.com/office/drawing/2014/main" id="{DADDE90F-9D31-41E1-AE62-6B4DD56BF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Line 69">
                <a:extLst>
                  <a:ext uri="{FF2B5EF4-FFF2-40B4-BE49-F238E27FC236}">
                    <a16:creationId xmlns:a16="http://schemas.microsoft.com/office/drawing/2014/main" id="{338A4A4C-F4AB-429E-B62F-205B5BFEA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926" name="Text Box 70">
              <a:extLst>
                <a:ext uri="{FF2B5EF4-FFF2-40B4-BE49-F238E27FC236}">
                  <a16:creationId xmlns:a16="http://schemas.microsoft.com/office/drawing/2014/main" id="{17C0F2EB-FD90-4902-B7D0-903088409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3331"/>
              <a:ext cx="2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e</a:t>
              </a:r>
              <a:r>
                <a:rPr lang="en-US" altLang="en-US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21927" name="Rectangle 71">
              <a:extLst>
                <a:ext uri="{FF2B5EF4-FFF2-40B4-BE49-F238E27FC236}">
                  <a16:creationId xmlns:a16="http://schemas.microsoft.com/office/drawing/2014/main" id="{D9B59B29-009D-492C-8319-4ADBBF14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3883"/>
              <a:ext cx="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Arial" panose="020B0604020202020204" pitchFamily="34" charset="0"/>
                </a:rPr>
                <a:t>t</a:t>
              </a:r>
              <a:r>
                <a:rPr lang="en-US" altLang="en-US" baseline="-25000">
                  <a:latin typeface="Arial" panose="020B0604020202020204" pitchFamily="34" charset="0"/>
                </a:rPr>
                <a:t>2g</a:t>
              </a:r>
            </a:p>
          </p:txBody>
        </p:sp>
        <p:sp>
          <p:nvSpPr>
            <p:cNvPr id="121928" name="Line 72">
              <a:extLst>
                <a:ext uri="{FF2B5EF4-FFF2-40B4-BE49-F238E27FC236}">
                  <a16:creationId xmlns:a16="http://schemas.microsoft.com/office/drawing/2014/main" id="{C48BEC82-7754-4FD4-8A21-564CF3C34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497"/>
              <a:ext cx="0" cy="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29" name="Text Box 73">
              <a:extLst>
                <a:ext uri="{FF2B5EF4-FFF2-40B4-BE49-F238E27FC236}">
                  <a16:creationId xmlns:a16="http://schemas.microsoft.com/office/drawing/2014/main" id="{CC5862FD-32D7-48B1-BFF7-2A713C8EB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3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Symbol" panose="05050102010706020507" pitchFamily="18" charset="2"/>
                </a:rPr>
                <a:t></a:t>
              </a:r>
              <a:r>
                <a:rPr lang="en-US" altLang="en-US" baseline="-25000">
                  <a:sym typeface="Symbol" panose="05050102010706020507" pitchFamily="18" charset="2"/>
                </a:rPr>
                <a:t>o</a:t>
              </a:r>
              <a:endParaRPr lang="en-US" altLang="en-US"/>
            </a:p>
          </p:txBody>
        </p:sp>
        <p:sp>
          <p:nvSpPr>
            <p:cNvPr id="121930" name="Line 74">
              <a:extLst>
                <a:ext uri="{FF2B5EF4-FFF2-40B4-BE49-F238E27FC236}">
                  <a16:creationId xmlns:a16="http://schemas.microsoft.com/office/drawing/2014/main" id="{E99E97CC-8FFD-4A92-808E-4F54AD958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264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31" name="Text Box 75">
              <a:extLst>
                <a:ext uri="{FF2B5EF4-FFF2-40B4-BE49-F238E27FC236}">
                  <a16:creationId xmlns:a16="http://schemas.microsoft.com/office/drawing/2014/main" id="{6F9D8770-BD9F-4728-B25C-7F3798187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3580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121932" name="Rectangle 76">
              <a:extLst>
                <a:ext uri="{FF2B5EF4-FFF2-40B4-BE49-F238E27FC236}">
                  <a16:creationId xmlns:a16="http://schemas.microsoft.com/office/drawing/2014/main" id="{00B692EE-5DEB-4E15-9AEB-57B811114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3842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 baseline="-25000">
                <a:sym typeface="Symbol" panose="05050102010706020507" pitchFamily="18" charset="2"/>
              </a:endParaRPr>
            </a:p>
          </p:txBody>
        </p:sp>
        <p:sp>
          <p:nvSpPr>
            <p:cNvPr id="121933" name="Text Box 77">
              <a:extLst>
                <a:ext uri="{FF2B5EF4-FFF2-40B4-BE49-F238E27FC236}">
                  <a16:creationId xmlns:a16="http://schemas.microsoft.com/office/drawing/2014/main" id="{266BFDC6-BA09-463B-860F-40B931FBD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" y="4041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>
                <a:latin typeface="Arial" panose="020B0604020202020204" pitchFamily="34" charset="0"/>
              </a:endParaRPr>
            </a:p>
          </p:txBody>
        </p:sp>
        <p:sp>
          <p:nvSpPr>
            <p:cNvPr id="121934" name="Text Box 78">
              <a:extLst>
                <a:ext uri="{FF2B5EF4-FFF2-40B4-BE49-F238E27FC236}">
                  <a16:creationId xmlns:a16="http://schemas.microsoft.com/office/drawing/2014/main" id="{24B410C8-F9DC-47C3-8425-7500CB343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" y="326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GB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21935" name="AutoShape 79">
            <a:extLst>
              <a:ext uri="{FF2B5EF4-FFF2-40B4-BE49-F238E27FC236}">
                <a16:creationId xmlns:a16="http://schemas.microsoft.com/office/drawing/2014/main" id="{9E76D313-BA76-4F45-9BCE-52E1EF38B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1371600" cy="3810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936" name="Text Box 80">
            <a:extLst>
              <a:ext uri="{FF2B5EF4-FFF2-40B4-BE49-F238E27FC236}">
                <a16:creationId xmlns:a16="http://schemas.microsoft.com/office/drawing/2014/main" id="{22F9281E-CF33-4457-8961-239B631CB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483711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G.S</a:t>
            </a:r>
            <a:endParaRPr lang="en-US" altLang="en-US"/>
          </a:p>
        </p:txBody>
      </p:sp>
      <p:sp>
        <p:nvSpPr>
          <p:cNvPr id="121937" name="Text Box 81">
            <a:extLst>
              <a:ext uri="{FF2B5EF4-FFF2-40B4-BE49-F238E27FC236}">
                <a16:creationId xmlns:a16="http://schemas.microsoft.com/office/drawing/2014/main" id="{3FA53B50-ACED-4795-A069-E529F143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00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E.S</a:t>
            </a:r>
            <a:endParaRPr lang="en-US" altLang="en-US"/>
          </a:p>
        </p:txBody>
      </p:sp>
      <p:sp>
        <p:nvSpPr>
          <p:cNvPr id="121938" name="Text Box 82">
            <a:extLst>
              <a:ext uri="{FF2B5EF4-FFF2-40B4-BE49-F238E27FC236}">
                <a16:creationId xmlns:a16="http://schemas.microsoft.com/office/drawing/2014/main" id="{BB960581-BD0E-41F4-921E-A60E9B59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989513"/>
            <a:ext cx="1863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For [</a:t>
            </a:r>
            <a:r>
              <a:rPr lang="en-US" altLang="en-US" b="1" dirty="0" err="1">
                <a:solidFill>
                  <a:srgbClr val="800080"/>
                </a:solidFill>
                <a:latin typeface="Arial" panose="020B0604020202020204" pitchFamily="34" charset="0"/>
              </a:rPr>
              <a:t>Ti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(OH</a:t>
            </a:r>
            <a:r>
              <a:rPr lang="en-US" altLang="en-US" b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2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6</a:t>
            </a:r>
            <a:r>
              <a:rPr lang="en-US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]</a:t>
            </a:r>
            <a:r>
              <a:rPr lang="en-US" altLang="en-US" b="1" baseline="30000" dirty="0">
                <a:solidFill>
                  <a:srgbClr val="800080"/>
                </a:solidFill>
                <a:latin typeface="Arial" panose="020B0604020202020204" pitchFamily="34" charset="0"/>
              </a:rPr>
              <a:t>3+</a:t>
            </a:r>
            <a:endParaRPr lang="en-US" altLang="en-US" b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1939" name="Text Box 83">
            <a:extLst>
              <a:ext uri="{FF2B5EF4-FFF2-40B4-BE49-F238E27FC236}">
                <a16:creationId xmlns:a16="http://schemas.microsoft.com/office/drawing/2014/main" id="{52879CD6-0C05-442E-A16B-96E20C8A4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latin typeface="Arial" panose="020B0604020202020204" pitchFamily="34" charset="0"/>
              </a:rPr>
              <a:t>d</a:t>
            </a:r>
            <a:r>
              <a:rPr lang="en-US" altLang="en-US" sz="3600" b="1" baseline="30000">
                <a:latin typeface="Arial" panose="020B0604020202020204" pitchFamily="34" charset="0"/>
              </a:rPr>
              <a:t>?</a:t>
            </a:r>
            <a:endParaRPr lang="en-US" altLang="en-US" sz="3600" b="1">
              <a:latin typeface="Arial" panose="020B0604020202020204" pitchFamily="34" charset="0"/>
            </a:endParaRPr>
          </a:p>
        </p:txBody>
      </p:sp>
      <p:sp>
        <p:nvSpPr>
          <p:cNvPr id="121940" name="Text Box 84">
            <a:extLst>
              <a:ext uri="{FF2B5EF4-FFF2-40B4-BE49-F238E27FC236}">
                <a16:creationId xmlns:a16="http://schemas.microsoft.com/office/drawing/2014/main" id="{DE65FC52-AE09-4B14-A685-7439333EE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370513"/>
            <a:ext cx="45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h</a:t>
            </a:r>
            <a:r>
              <a:rPr lang="en-US" altLang="en-US" b="1" i="1">
                <a:latin typeface="Arial" panose="020B0604020202020204" pitchFamily="34" charset="0"/>
              </a:rPr>
              <a:t>v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21941" name="Text Box 85">
            <a:extLst>
              <a:ext uri="{FF2B5EF4-FFF2-40B4-BE49-F238E27FC236}">
                <a16:creationId xmlns:a16="http://schemas.microsoft.com/office/drawing/2014/main" id="{5E5AB1FD-3E56-4530-90DE-9DEEF7FE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5181600"/>
            <a:ext cx="18367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baseline="-25000">
                <a:sym typeface="Symbol" panose="05050102010706020507" pitchFamily="18" charset="2"/>
              </a:rPr>
              <a:t>o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= h</a:t>
            </a:r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v</a:t>
            </a:r>
          </a:p>
          <a:p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    = 20 300 cm</a:t>
            </a:r>
            <a:r>
              <a:rPr lang="en-US" altLang="en-US" i="1" baseline="3000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endParaRPr lang="en-US" altLang="en-US" i="1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    = 493 nm</a:t>
            </a:r>
          </a:p>
          <a:p>
            <a:r>
              <a:rPr lang="en-US" altLang="en-US" i="1">
                <a:latin typeface="Arial" panose="020B0604020202020204" pitchFamily="34" charset="0"/>
                <a:sym typeface="Symbol" panose="05050102010706020507" pitchFamily="18" charset="2"/>
              </a:rPr>
              <a:t>    = 243 kJ/mol</a:t>
            </a:r>
            <a:endParaRPr lang="en-US" altLang="en-US" baseline="-250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4" presetClass="entr" presetSubtype="-958818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4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D7EB4-D33B-471A-9196-3B5AAC7F8061}"/>
              </a:ext>
            </a:extLst>
          </p:cNvPr>
          <p:cNvSpPr txBox="1"/>
          <p:nvPr/>
        </p:nvSpPr>
        <p:spPr>
          <a:xfrm>
            <a:off x="188212" y="620688"/>
            <a:ext cx="893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Rules for Electronic Spectra of Transition Metal Complexes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47F81-75CD-4558-BF58-8C45334D5949}"/>
              </a:ext>
            </a:extLst>
          </p:cNvPr>
          <p:cNvSpPr/>
          <p:nvPr/>
        </p:nvSpPr>
        <p:spPr>
          <a:xfrm>
            <a:off x="539552" y="1359059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Allowed transitions must involve the promotion of electrons                            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a change in their spin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ΔS = 0 The Spin Rule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4281A-8696-48B6-A09D-68380BA6AE1B}"/>
              </a:ext>
            </a:extLst>
          </p:cNvPr>
          <p:cNvSpPr txBox="1"/>
          <p:nvPr/>
        </p:nvSpPr>
        <p:spPr>
          <a:xfrm>
            <a:off x="611560" y="2132856"/>
            <a:ext cx="218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e.g</a:t>
            </a:r>
            <a:r>
              <a:rPr lang="en-US" b="1" dirty="0"/>
              <a:t>, d</a:t>
            </a:r>
            <a:r>
              <a:rPr lang="en-US" b="1" baseline="30000" dirty="0"/>
              <a:t>3</a:t>
            </a:r>
            <a:r>
              <a:rPr lang="en-US" b="1" dirty="0"/>
              <a:t> and d</a:t>
            </a:r>
            <a:r>
              <a:rPr lang="en-US" b="1" baseline="30000" dirty="0"/>
              <a:t>5</a:t>
            </a:r>
            <a:r>
              <a:rPr lang="en-US" b="1" dirty="0"/>
              <a:t> system</a:t>
            </a:r>
            <a:endParaRPr lang="en-US" b="1" baseline="30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25C40-99BE-4922-8338-6FDC3E0FD5B2}"/>
              </a:ext>
            </a:extLst>
          </p:cNvPr>
          <p:cNvSpPr/>
          <p:nvPr/>
        </p:nvSpPr>
        <p:spPr>
          <a:xfrm>
            <a:off x="1589616" y="324604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AF7D2-4ACA-44EE-BD96-EBB4E09143AB}"/>
              </a:ext>
            </a:extLst>
          </p:cNvPr>
          <p:cNvSpPr/>
          <p:nvPr/>
        </p:nvSpPr>
        <p:spPr>
          <a:xfrm>
            <a:off x="2246072" y="325557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9CF31-9473-4519-9624-BFE5B03C3DA5}"/>
              </a:ext>
            </a:extLst>
          </p:cNvPr>
          <p:cNvSpPr/>
          <p:nvPr/>
        </p:nvSpPr>
        <p:spPr>
          <a:xfrm>
            <a:off x="2902528" y="3234234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504C5-D423-4354-BB02-7A5BCD8A30EF}"/>
              </a:ext>
            </a:extLst>
          </p:cNvPr>
          <p:cNvSpPr/>
          <p:nvPr/>
        </p:nvSpPr>
        <p:spPr>
          <a:xfrm>
            <a:off x="1941272" y="269005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24647-CD81-4E70-8ECB-AB8AB1E85615}"/>
              </a:ext>
            </a:extLst>
          </p:cNvPr>
          <p:cNvSpPr/>
          <p:nvPr/>
        </p:nvSpPr>
        <p:spPr>
          <a:xfrm>
            <a:off x="2597728" y="266872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A4C28-9F27-4E34-8579-2A4018C38C5B}"/>
              </a:ext>
            </a:extLst>
          </p:cNvPr>
          <p:cNvCxnSpPr/>
          <p:nvPr/>
        </p:nvCxnSpPr>
        <p:spPr>
          <a:xfrm flipV="1">
            <a:off x="1805640" y="3250888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B714F-CE72-47C9-ADBA-AB8A0935ABE8}"/>
              </a:ext>
            </a:extLst>
          </p:cNvPr>
          <p:cNvCxnSpPr/>
          <p:nvPr/>
        </p:nvCxnSpPr>
        <p:spPr>
          <a:xfrm flipV="1">
            <a:off x="2453712" y="3250888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0A7A8D-3869-4815-AB1A-D8F991F492C6}"/>
              </a:ext>
            </a:extLst>
          </p:cNvPr>
          <p:cNvCxnSpPr/>
          <p:nvPr/>
        </p:nvCxnSpPr>
        <p:spPr>
          <a:xfrm flipV="1">
            <a:off x="3173792" y="3229552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9A3D0-5056-420D-98FC-897F65D1A555}"/>
              </a:ext>
            </a:extLst>
          </p:cNvPr>
          <p:cNvSpPr/>
          <p:nvPr/>
        </p:nvSpPr>
        <p:spPr>
          <a:xfrm>
            <a:off x="5012432" y="322196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6E4D4-7C28-4B72-9D9E-7A5D4898831C}"/>
              </a:ext>
            </a:extLst>
          </p:cNvPr>
          <p:cNvSpPr/>
          <p:nvPr/>
        </p:nvSpPr>
        <p:spPr>
          <a:xfrm>
            <a:off x="5668888" y="3231494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B6A564-DC94-40E1-85CE-B1852AA46DDB}"/>
              </a:ext>
            </a:extLst>
          </p:cNvPr>
          <p:cNvSpPr/>
          <p:nvPr/>
        </p:nvSpPr>
        <p:spPr>
          <a:xfrm>
            <a:off x="6325344" y="3210158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8C348D-5B75-4716-A7EC-AFB0684046CF}"/>
              </a:ext>
            </a:extLst>
          </p:cNvPr>
          <p:cNvSpPr/>
          <p:nvPr/>
        </p:nvSpPr>
        <p:spPr>
          <a:xfrm>
            <a:off x="5364088" y="266598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B17B80-ED60-4679-BBDD-DA3DDE541AC7}"/>
              </a:ext>
            </a:extLst>
          </p:cNvPr>
          <p:cNvSpPr/>
          <p:nvPr/>
        </p:nvSpPr>
        <p:spPr>
          <a:xfrm>
            <a:off x="6020544" y="2644644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6E301E-1050-42DE-B358-953C5A6CBB37}"/>
              </a:ext>
            </a:extLst>
          </p:cNvPr>
          <p:cNvCxnSpPr/>
          <p:nvPr/>
        </p:nvCxnSpPr>
        <p:spPr>
          <a:xfrm flipV="1">
            <a:off x="5228456" y="3226812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05986-4013-4305-854B-21CE7E6977EA}"/>
              </a:ext>
            </a:extLst>
          </p:cNvPr>
          <p:cNvCxnSpPr/>
          <p:nvPr/>
        </p:nvCxnSpPr>
        <p:spPr>
          <a:xfrm flipV="1">
            <a:off x="5876528" y="3226812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2E40D2-17C0-4E43-AFC5-FF079ACEA400}"/>
              </a:ext>
            </a:extLst>
          </p:cNvPr>
          <p:cNvCxnSpPr/>
          <p:nvPr/>
        </p:nvCxnSpPr>
        <p:spPr>
          <a:xfrm flipV="1">
            <a:off x="5607336" y="2644644"/>
            <a:ext cx="0" cy="2427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7E20E3-F486-4ACF-A3F3-6751FE782E5F}"/>
              </a:ext>
            </a:extLst>
          </p:cNvPr>
          <p:cNvCxnSpPr/>
          <p:nvPr/>
        </p:nvCxnSpPr>
        <p:spPr>
          <a:xfrm>
            <a:off x="3635896" y="2906080"/>
            <a:ext cx="1080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FFB08B1-FCDB-404E-98DA-BE249D6BA4CA}"/>
              </a:ext>
            </a:extLst>
          </p:cNvPr>
          <p:cNvSpPr txBox="1"/>
          <p:nvPr/>
        </p:nvSpPr>
        <p:spPr>
          <a:xfrm>
            <a:off x="3714804" y="2444708"/>
            <a:ext cx="92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D6A22A-05F4-4C25-92F8-003B61DA6888}"/>
              </a:ext>
            </a:extLst>
          </p:cNvPr>
          <p:cNvSpPr/>
          <p:nvPr/>
        </p:nvSpPr>
        <p:spPr>
          <a:xfrm>
            <a:off x="1259632" y="5053608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3D394-40EB-4416-B921-D985A52034D0}"/>
              </a:ext>
            </a:extLst>
          </p:cNvPr>
          <p:cNvSpPr/>
          <p:nvPr/>
        </p:nvSpPr>
        <p:spPr>
          <a:xfrm>
            <a:off x="1916088" y="506313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33C4BC-54CA-4116-A257-4FD38CDB7D86}"/>
              </a:ext>
            </a:extLst>
          </p:cNvPr>
          <p:cNvSpPr/>
          <p:nvPr/>
        </p:nvSpPr>
        <p:spPr>
          <a:xfrm>
            <a:off x="2572544" y="504180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F15ED2-A4D4-4CEE-980A-D80D645FFA3B}"/>
              </a:ext>
            </a:extLst>
          </p:cNvPr>
          <p:cNvSpPr/>
          <p:nvPr/>
        </p:nvSpPr>
        <p:spPr>
          <a:xfrm>
            <a:off x="1611288" y="449762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45F704-042B-487B-8D20-8A10984096B1}"/>
              </a:ext>
            </a:extLst>
          </p:cNvPr>
          <p:cNvSpPr/>
          <p:nvPr/>
        </p:nvSpPr>
        <p:spPr>
          <a:xfrm>
            <a:off x="2267744" y="447628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5A931C-46B9-4948-9EA8-5F1D0F44A5F1}"/>
              </a:ext>
            </a:extLst>
          </p:cNvPr>
          <p:cNvCxnSpPr/>
          <p:nvPr/>
        </p:nvCxnSpPr>
        <p:spPr>
          <a:xfrm flipV="1">
            <a:off x="1475656" y="5058454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7887E1-C301-4914-B239-19DDCB15D8AA}"/>
              </a:ext>
            </a:extLst>
          </p:cNvPr>
          <p:cNvCxnSpPr/>
          <p:nvPr/>
        </p:nvCxnSpPr>
        <p:spPr>
          <a:xfrm flipV="1">
            <a:off x="2123728" y="5058454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DAC45F-6F55-423C-9F67-3AF7E26E96DD}"/>
              </a:ext>
            </a:extLst>
          </p:cNvPr>
          <p:cNvCxnSpPr/>
          <p:nvPr/>
        </p:nvCxnSpPr>
        <p:spPr>
          <a:xfrm flipV="1">
            <a:off x="2843808" y="5037118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6763DC-5F11-487D-9FE2-72878587953B}"/>
              </a:ext>
            </a:extLst>
          </p:cNvPr>
          <p:cNvSpPr/>
          <p:nvPr/>
        </p:nvSpPr>
        <p:spPr>
          <a:xfrm>
            <a:off x="4682448" y="5029532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EE8BCC-73D0-4CFD-BA47-D80A87BDDF3C}"/>
              </a:ext>
            </a:extLst>
          </p:cNvPr>
          <p:cNvSpPr/>
          <p:nvPr/>
        </p:nvSpPr>
        <p:spPr>
          <a:xfrm>
            <a:off x="5338904" y="503906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DAAA1F-75A4-4BF7-B86D-38FF66E7513A}"/>
              </a:ext>
            </a:extLst>
          </p:cNvPr>
          <p:cNvSpPr/>
          <p:nvPr/>
        </p:nvSpPr>
        <p:spPr>
          <a:xfrm>
            <a:off x="5995360" y="5017724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E34BBB-4E80-42A5-9CC2-28382D480EC3}"/>
              </a:ext>
            </a:extLst>
          </p:cNvPr>
          <p:cNvSpPr/>
          <p:nvPr/>
        </p:nvSpPr>
        <p:spPr>
          <a:xfrm>
            <a:off x="5034104" y="4473546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23A5E-5072-4B0E-A3B8-BBCC7455EC72}"/>
              </a:ext>
            </a:extLst>
          </p:cNvPr>
          <p:cNvSpPr/>
          <p:nvPr/>
        </p:nvSpPr>
        <p:spPr>
          <a:xfrm>
            <a:off x="5690560" y="4452210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D69C01-DCF3-4748-A482-0487A5E1951A}"/>
              </a:ext>
            </a:extLst>
          </p:cNvPr>
          <p:cNvCxnSpPr/>
          <p:nvPr/>
        </p:nvCxnSpPr>
        <p:spPr>
          <a:xfrm flipV="1">
            <a:off x="4898472" y="5034378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92723C-8C63-47C7-A27C-34ECB8DDDEC0}"/>
              </a:ext>
            </a:extLst>
          </p:cNvPr>
          <p:cNvCxnSpPr/>
          <p:nvPr/>
        </p:nvCxnSpPr>
        <p:spPr>
          <a:xfrm flipV="1">
            <a:off x="5546544" y="5034378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22E01A-66BD-4BE7-ACB2-136C0394E48E}"/>
              </a:ext>
            </a:extLst>
          </p:cNvPr>
          <p:cNvCxnSpPr/>
          <p:nvPr/>
        </p:nvCxnSpPr>
        <p:spPr>
          <a:xfrm flipV="1">
            <a:off x="5277352" y="4452210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4F0D3-B285-4634-84F2-1FABEF8D3AFB}"/>
              </a:ext>
            </a:extLst>
          </p:cNvPr>
          <p:cNvCxnSpPr/>
          <p:nvPr/>
        </p:nvCxnSpPr>
        <p:spPr>
          <a:xfrm>
            <a:off x="3305912" y="4713646"/>
            <a:ext cx="10801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33200DF-E34A-4F22-A7F4-3E39A04F9877}"/>
              </a:ext>
            </a:extLst>
          </p:cNvPr>
          <p:cNvSpPr txBox="1"/>
          <p:nvPr/>
        </p:nvSpPr>
        <p:spPr>
          <a:xfrm>
            <a:off x="3247346" y="4236302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allowed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CDAB14-726D-4688-8296-034B1DD3BF69}"/>
              </a:ext>
            </a:extLst>
          </p:cNvPr>
          <p:cNvCxnSpPr/>
          <p:nvPr/>
        </p:nvCxnSpPr>
        <p:spPr>
          <a:xfrm flipV="1">
            <a:off x="1805640" y="4484257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E13EEF-A321-4BD2-9618-427051869C04}"/>
              </a:ext>
            </a:extLst>
          </p:cNvPr>
          <p:cNvCxnSpPr/>
          <p:nvPr/>
        </p:nvCxnSpPr>
        <p:spPr>
          <a:xfrm flipV="1">
            <a:off x="2479656" y="4470892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D6DA0-A8DC-47CA-AA9D-A39BF21C8053}"/>
              </a:ext>
            </a:extLst>
          </p:cNvPr>
          <p:cNvCxnSpPr>
            <a:cxnSpLocks/>
          </p:cNvCxnSpPr>
          <p:nvPr/>
        </p:nvCxnSpPr>
        <p:spPr>
          <a:xfrm>
            <a:off x="5211640" y="4484257"/>
            <a:ext cx="0" cy="2676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72AF2F-1804-4C38-AFAF-58C83CE640DC}"/>
              </a:ext>
            </a:extLst>
          </p:cNvPr>
          <p:cNvCxnSpPr/>
          <p:nvPr/>
        </p:nvCxnSpPr>
        <p:spPr>
          <a:xfrm flipV="1">
            <a:off x="5876088" y="4461845"/>
            <a:ext cx="0" cy="2427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1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D7EB4-D33B-471A-9196-3B5AAC7F8061}"/>
              </a:ext>
            </a:extLst>
          </p:cNvPr>
          <p:cNvSpPr txBox="1"/>
          <p:nvPr/>
        </p:nvSpPr>
        <p:spPr>
          <a:xfrm>
            <a:off x="188212" y="620688"/>
            <a:ext cx="8931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Rules for Electronic Spectra of Transition Metal Complexes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47F81-75CD-4558-BF58-8C45334D5949}"/>
              </a:ext>
            </a:extLst>
          </p:cNvPr>
          <p:cNvSpPr/>
          <p:nvPr/>
        </p:nvSpPr>
        <p:spPr>
          <a:xfrm>
            <a:off x="539552" y="1359059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 If the molecule has a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of symmetry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transitions within a given set of p or d orbitals are forbidden. Only allowed while changing the dipole moment during transition.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Δl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+/- 1 The Orbital Rule (Laporte)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4281A-8696-48B6-A09D-68380BA6AE1B}"/>
              </a:ext>
            </a:extLst>
          </p:cNvPr>
          <p:cNvSpPr txBox="1"/>
          <p:nvPr/>
        </p:nvSpPr>
        <p:spPr>
          <a:xfrm>
            <a:off x="611560" y="2579906"/>
            <a:ext cx="7590219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baseline="30000" dirty="0"/>
              <a:t>A centrosymmetric molecule has all the wave functions are g or 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F0BD6-6A4E-4AB4-AFB8-52B25AE3F57B}"/>
              </a:ext>
            </a:extLst>
          </p:cNvPr>
          <p:cNvSpPr txBox="1"/>
          <p:nvPr/>
        </p:nvSpPr>
        <p:spPr>
          <a:xfrm>
            <a:off x="1268379" y="3280336"/>
            <a:ext cx="67714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and d orbitals   are 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u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and f orbitals   are    u                     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g           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C2654-472B-42F8-82B2-BEA481372239}"/>
              </a:ext>
            </a:extLst>
          </p:cNvPr>
          <p:cNvCxnSpPr/>
          <p:nvPr/>
        </p:nvCxnSpPr>
        <p:spPr>
          <a:xfrm>
            <a:off x="6092915" y="3501008"/>
            <a:ext cx="5040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F1BCDD-3A84-486B-BBED-4F0FCE71B2E4}"/>
              </a:ext>
            </a:extLst>
          </p:cNvPr>
          <p:cNvCxnSpPr/>
          <p:nvPr/>
        </p:nvCxnSpPr>
        <p:spPr>
          <a:xfrm>
            <a:off x="6086991" y="4437112"/>
            <a:ext cx="50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D4494-7A6C-4F0B-9840-73341EA0B959}"/>
              </a:ext>
            </a:extLst>
          </p:cNvPr>
          <p:cNvSpPr txBox="1"/>
          <p:nvPr/>
        </p:nvSpPr>
        <p:spPr>
          <a:xfrm flipH="1">
            <a:off x="611560" y="5373216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All the  d-d transitions are forbidden </a:t>
            </a:r>
          </a:p>
        </p:txBody>
      </p:sp>
    </p:spTree>
    <p:extLst>
      <p:ext uri="{BB962C8B-B14F-4D97-AF65-F5344CB8AC3E}">
        <p14:creationId xmlns:p14="http://schemas.microsoft.com/office/powerpoint/2010/main" val="73703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E3D79-9029-4E99-A5D4-D1F3F33831BD}"/>
              </a:ext>
            </a:extLst>
          </p:cNvPr>
          <p:cNvSpPr/>
          <p:nvPr/>
        </p:nvSpPr>
        <p:spPr>
          <a:xfrm>
            <a:off x="2051720" y="404664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Relaxation of the Rules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8DF98-4E7D-4AF6-AC9F-1A87B5CF5BF2}"/>
              </a:ext>
            </a:extLst>
          </p:cNvPr>
          <p:cNvSpPr/>
          <p:nvPr/>
        </p:nvSpPr>
        <p:spPr>
          <a:xfrm>
            <a:off x="503548" y="1340768"/>
            <a:ext cx="81369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a) Spin-Orbit coupling - this gives rise to weak spin forbidden bands. (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angular momentum of both makes new angular momentum J (L+S), partly allow the transition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b) Lowering the molecular symmetry by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vibronic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coupling - an octahedral complex may have allowed vibrations where the molecule is asymmetric. Absorption of light at that moment is then possible. (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mixing g and u characters of orbitals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c) π-acceptor and π-donor ligands can mix with the d-orbitals so transitions are no longer purely d-d.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1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009697-E5DE-4752-A2DA-B0A0CE7FC3A4}"/>
              </a:ext>
            </a:extLst>
          </p:cNvPr>
          <p:cNvSpPr/>
          <p:nvPr/>
        </p:nvSpPr>
        <p:spPr>
          <a:xfrm>
            <a:off x="539552" y="5501637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Extinction coefficients for tetrahedral complexes are expected to be around 50-100 times larger than for octahedral complexes.</a:t>
            </a:r>
            <a:endParaRPr 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DA9D87-17C4-4711-92E2-9FFA5F54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13550"/>
              </p:ext>
            </p:extLst>
          </p:nvPr>
        </p:nvGraphicFramePr>
        <p:xfrm>
          <a:off x="431540" y="332656"/>
          <a:ext cx="8424936" cy="490277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28135870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514159027"/>
                    </a:ext>
                  </a:extLst>
                </a:gridCol>
                <a:gridCol w="2772308">
                  <a:extLst>
                    <a:ext uri="{9D8B030D-6E8A-4147-A177-3AD203B41FA5}">
                      <a16:colId xmlns:a16="http://schemas.microsoft.com/office/drawing/2014/main" val="3139803888"/>
                    </a:ext>
                  </a:extLst>
                </a:gridCol>
              </a:tblGrid>
              <a:tr h="24138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intensities of electronic transitions</a:t>
                      </a:r>
                      <a:endParaRPr lang="en-US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68697"/>
                  </a:ext>
                </a:extLst>
              </a:tr>
              <a:tr h="4224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 type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values of ε /m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extLst>
                  <a:ext uri="{0D108BD9-81ED-4DB2-BD59-A6C34878D82A}">
                    <a16:rowId xmlns:a16="http://schemas.microsoft.com/office/drawing/2014/main" val="4069890277"/>
                  </a:ext>
                </a:extLst>
              </a:tr>
              <a:tr h="60346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forbidden,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 forbidden</a:t>
                      </a: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[Mn(H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O)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60346" marR="60346" marT="30173" marB="30173" anchor="ctr"/>
                </a:tc>
                <a:extLst>
                  <a:ext uri="{0D108BD9-81ED-4DB2-BD59-A6C34878D82A}">
                    <a16:rowId xmlns:a16="http://schemas.microsoft.com/office/drawing/2014/main" val="2422149219"/>
                  </a:ext>
                </a:extLst>
              </a:tr>
              <a:tr h="9655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allowed (octahedral complex),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 forbidden</a:t>
                      </a: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O)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1 - 10</a:t>
                      </a:r>
                    </a:p>
                  </a:txBody>
                  <a:tcPr marL="60346" marR="60346" marT="30173" marB="30173" anchor="ctr"/>
                </a:tc>
                <a:extLst>
                  <a:ext uri="{0D108BD9-81ED-4DB2-BD59-A6C34878D82A}">
                    <a16:rowId xmlns:a16="http://schemas.microsoft.com/office/drawing/2014/main" val="3475686070"/>
                  </a:ext>
                </a:extLst>
              </a:tr>
              <a:tr h="13276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allowed (tetrahedral complex),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 partially allowed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d-p mixing</a:t>
                      </a: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[CoCl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50 - 150</a:t>
                      </a:r>
                    </a:p>
                  </a:txBody>
                  <a:tcPr marL="60346" marR="60346" marT="30173" marB="30173" anchor="ctr"/>
                </a:tc>
                <a:extLst>
                  <a:ext uri="{0D108BD9-81ED-4DB2-BD59-A6C34878D82A}">
                    <a16:rowId xmlns:a16="http://schemas.microsoft.com/office/drawing/2014/main" val="1469906662"/>
                  </a:ext>
                </a:extLst>
              </a:tr>
              <a:tr h="9655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Spin allowed,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Laporte allowed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 charge transfer bands</a:t>
                      </a: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[TiCl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or MnO</a:t>
                      </a:r>
                      <a:r>
                        <a:rPr lang="en-US" sz="18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1000 - 10</a:t>
                      </a:r>
                      <a:r>
                        <a:rPr lang="en-US" sz="1800" b="1" baseline="30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346" marR="60346" marT="30173" marB="30173" anchor="ctr"/>
                </a:tc>
                <a:extLst>
                  <a:ext uri="{0D108BD9-81ED-4DB2-BD59-A6C34878D82A}">
                    <a16:rowId xmlns:a16="http://schemas.microsoft.com/office/drawing/2014/main" val="147245676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9F013B2-545D-437C-8A88-705616CA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1579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28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729988E-FC3F-4A7A-B7C7-CC32D6FA5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TMs and Colour:</a:t>
            </a:r>
            <a:br>
              <a:rPr lang="en-US" altLang="en-US" sz="3200" b="1">
                <a:latin typeface="Arial" panose="020B0604020202020204" pitchFamily="34" charset="0"/>
              </a:rPr>
            </a:br>
            <a:r>
              <a:rPr lang="en-US" altLang="en-US" sz="2800">
                <a:latin typeface="Arial" panose="020B0604020202020204" pitchFamily="34" charset="0"/>
              </a:rPr>
              <a:t>Electronic Absorption Spectroscopy.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EDC3EF17-B855-4ACC-826E-407D9656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752"/>
            <a:ext cx="822960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Text Box 5">
            <a:extLst>
              <a:ext uri="{FF2B5EF4-FFF2-40B4-BE49-F238E27FC236}">
                <a16:creationId xmlns:a16="http://schemas.microsoft.com/office/drawing/2014/main" id="{6B63FDC4-A276-4057-B25E-641B4540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5333393"/>
            <a:ext cx="615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Arial" panose="020B0604020202020204" pitchFamily="34" charset="0"/>
              </a:rPr>
              <a:t>Where does the </a:t>
            </a:r>
            <a:r>
              <a:rPr lang="en-US" altLang="en-US" sz="2800" b="1" dirty="0" err="1">
                <a:latin typeface="Arial" panose="020B0604020202020204" pitchFamily="34" charset="0"/>
              </a:rPr>
              <a:t>colour</a:t>
            </a:r>
            <a:r>
              <a:rPr lang="en-US" altLang="en-US" sz="2800" b="1" dirty="0">
                <a:latin typeface="Arial" panose="020B0604020202020204" pitchFamily="34" charset="0"/>
              </a:rPr>
              <a:t> come from?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9589A-0C45-4A0A-A1C7-926F16D8E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0" t="41008" r="34250" b="42132"/>
          <a:stretch/>
        </p:blipFill>
        <p:spPr>
          <a:xfrm>
            <a:off x="2411760" y="5818937"/>
            <a:ext cx="4320480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19F3A-C3E8-4DD4-9B93-29D203ABF756}"/>
              </a:ext>
            </a:extLst>
          </p:cNvPr>
          <p:cNvSpPr/>
          <p:nvPr/>
        </p:nvSpPr>
        <p:spPr>
          <a:xfrm>
            <a:off x="683568" y="260648"/>
            <a:ext cx="784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Expected Values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 expected values should be compared to the following rough guide.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2+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complexes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expect Δ = 7500 - 12500 cm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or λ = 800 - 1350 nm.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3+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complexes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expect Δ= 14000 - 25000 cm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or λ = 400 - 720 nm.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C5CEF5-6975-4A2C-8D55-03F391D2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700808"/>
            <a:ext cx="6192688" cy="500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6072200" cy="454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491318" cy="504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2"/>
            <a:ext cx="6181751" cy="468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598" y="856263"/>
            <a:ext cx="6672804" cy="514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9512FF-DE33-443F-8DCF-64FB239ADAB6}"/>
              </a:ext>
            </a:extLst>
          </p:cNvPr>
          <p:cNvSpPr txBox="1"/>
          <p:nvPr/>
        </p:nvSpPr>
        <p:spPr>
          <a:xfrm>
            <a:off x="2123728" y="420176"/>
            <a:ext cx="433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Why is this property important? </a:t>
            </a:r>
          </a:p>
        </p:txBody>
      </p:sp>
    </p:spTree>
    <p:extLst>
      <p:ext uri="{BB962C8B-B14F-4D97-AF65-F5344CB8AC3E}">
        <p14:creationId xmlns:p14="http://schemas.microsoft.com/office/powerpoint/2010/main" val="1727396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692696"/>
            <a:ext cx="6624736" cy="4994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8017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764704"/>
            <a:ext cx="6438519" cy="480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A33CFE-A6A7-4DF7-AA64-E431C51F4247}"/>
              </a:ext>
            </a:extLst>
          </p:cNvPr>
          <p:cNvSpPr txBox="1"/>
          <p:nvPr/>
        </p:nvSpPr>
        <p:spPr>
          <a:xfrm>
            <a:off x="2627784" y="362070"/>
            <a:ext cx="3548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 Spin and low spin complex</a:t>
            </a:r>
          </a:p>
        </p:txBody>
      </p:sp>
    </p:spTree>
    <p:extLst>
      <p:ext uri="{BB962C8B-B14F-4D97-AF65-F5344CB8AC3E}">
        <p14:creationId xmlns:p14="http://schemas.microsoft.com/office/powerpoint/2010/main" val="1910357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 rotWithShape="1">
          <a:blip r:embed="rId2"/>
          <a:srcRect b="50766"/>
          <a:stretch/>
        </p:blipFill>
        <p:spPr bwMode="auto">
          <a:xfrm>
            <a:off x="683568" y="332656"/>
            <a:ext cx="771024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3093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55711"/>
            <a:ext cx="4000518" cy="642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82293"/>
            <a:ext cx="4003693" cy="645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785887" cy="51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764704"/>
            <a:ext cx="537288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C7D9B-EBC1-4E5E-B1ED-2358B1DA17FB}"/>
              </a:ext>
            </a:extLst>
          </p:cNvPr>
          <p:cNvSpPr txBox="1"/>
          <p:nvPr/>
        </p:nvSpPr>
        <p:spPr>
          <a:xfrm>
            <a:off x="2483768" y="116632"/>
            <a:ext cx="379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Square planner complex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6410355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124600" cy="4673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4"/>
            <a:ext cx="6634194" cy="497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257F7-EAC1-4BD2-AB7C-D62DC944B671}"/>
              </a:ext>
            </a:extLst>
          </p:cNvPr>
          <p:cNvSpPr txBox="1"/>
          <p:nvPr/>
        </p:nvSpPr>
        <p:spPr>
          <a:xfrm>
            <a:off x="2854959" y="5887540"/>
            <a:ext cx="34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Ligand bias of interaction to dx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-y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6348442" cy="477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16632"/>
            <a:ext cx="6543706" cy="5040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 rotWithShape="1">
          <a:blip r:embed="rId2"/>
          <a:srcRect b="51666"/>
          <a:stretch/>
        </p:blipFill>
        <p:spPr bwMode="auto">
          <a:xfrm>
            <a:off x="683568" y="512676"/>
            <a:ext cx="749411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 rotWithShape="1">
          <a:blip r:embed="rId2"/>
          <a:srcRect b="51238"/>
          <a:stretch/>
        </p:blipFill>
        <p:spPr bwMode="auto">
          <a:xfrm>
            <a:off x="1331640" y="764704"/>
            <a:ext cx="6912768" cy="547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A8CC1C-E44D-4037-97DB-773586678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0576"/>
          <a:stretch/>
        </p:blipFill>
        <p:spPr bwMode="auto">
          <a:xfrm>
            <a:off x="1331640" y="332656"/>
            <a:ext cx="6624736" cy="531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9147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 rotWithShape="1">
          <a:blip r:embed="rId2"/>
          <a:srcRect b="51446"/>
          <a:stretch/>
        </p:blipFill>
        <p:spPr bwMode="auto">
          <a:xfrm>
            <a:off x="899592" y="692696"/>
            <a:ext cx="743181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DB5D12-494B-4AE9-8E92-B17C0072A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1125"/>
          <a:stretch/>
        </p:blipFill>
        <p:spPr bwMode="auto">
          <a:xfrm>
            <a:off x="1115616" y="692696"/>
            <a:ext cx="7056784" cy="550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26034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4588" y="9525"/>
            <a:ext cx="4314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240" y="512676"/>
            <a:ext cx="761152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6277001" cy="478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430AAF-4747-4322-B5D4-ABA6EA4E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5079479" cy="204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B37962-469A-4E6B-AA74-0BEB36E33A3B}"/>
              </a:ext>
            </a:extLst>
          </p:cNvPr>
          <p:cNvSpPr/>
          <p:nvPr/>
        </p:nvSpPr>
        <p:spPr>
          <a:xfrm>
            <a:off x="606848" y="1755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</a:rPr>
              <a:t>If the ligand molecular orbitals are full, charge transfer may occur from the ligand molecular orbitals to the empty or partially filled metal d-orbitals. 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15AA24B-F1EB-4693-821D-A7217B64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650814"/>
            <a:ext cx="8208912" cy="620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718C8C9-4CA1-4C99-BE5C-DEAC322BA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456030"/>
            <a:ext cx="5079479" cy="204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97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885978" cy="5302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/>
          <a:srcRect b="52067"/>
          <a:stretch/>
        </p:blipFill>
        <p:spPr bwMode="auto">
          <a:xfrm>
            <a:off x="991180" y="1392386"/>
            <a:ext cx="716164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607EA855-0838-432F-B004-7A066F1B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448313"/>
            <a:ext cx="4351408" cy="201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9EDD027-1939-4F95-A0D1-8966C7F3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2656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If the metal is in a low oxidation state (electron rich) and the ligand possesses low-lying empty orbitals (e.g.,</a:t>
            </a:r>
            <a:r>
              <a:rPr lang="en-US" altLang="en-US" sz="1600" b="1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CO or CN−) then a metal-to-ligand charge transfer (MLCT) transition may occur.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665E29-1D56-442A-875E-E7971251DE70}"/>
              </a:ext>
            </a:extLst>
          </p:cNvPr>
          <p:cNvSpPr/>
          <p:nvPr/>
        </p:nvSpPr>
        <p:spPr>
          <a:xfrm>
            <a:off x="4211960" y="6237312"/>
            <a:ext cx="160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[Ru(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bpy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en-US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]Cl</a:t>
            </a:r>
            <a:r>
              <a:rPr lang="en-US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84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 rotWithShape="1">
          <a:blip r:embed="rId2"/>
          <a:srcRect t="51087"/>
          <a:stretch/>
        </p:blipFill>
        <p:spPr bwMode="auto">
          <a:xfrm>
            <a:off x="971600" y="332656"/>
            <a:ext cx="7479751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FFA90A-AE47-4E3F-989A-735394E720E6}"/>
              </a:ext>
            </a:extLst>
          </p:cNvPr>
          <p:cNvSpPr/>
          <p:nvPr/>
        </p:nvSpPr>
        <p:spPr>
          <a:xfrm>
            <a:off x="986866" y="4653136"/>
            <a:ext cx="71917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</a:rPr>
              <a:t>Octahedral complexes such as Cr(CO)</a:t>
            </a:r>
            <a:r>
              <a:rPr lang="en-US" b="1" baseline="-25000" dirty="0">
                <a:solidFill>
                  <a:srgbClr val="0070C0"/>
                </a:solidFill>
                <a:latin typeface="Tahoma" panose="020B0604030504040204" pitchFamily="34" charset="0"/>
              </a:rPr>
              <a:t>6</a:t>
            </a:r>
            <a:r>
              <a:rPr lang="en-US" b="1" dirty="0">
                <a:solidFill>
                  <a:srgbClr val="0070C0"/>
                </a:solidFill>
                <a:latin typeface="Tahoma" panose="020B0604030504040204" pitchFamily="34" charset="0"/>
              </a:rPr>
              <a:t>, have both σ-donor and π-accepting orbitals. They can undergo both types of charge transfer transitions. This makes it difficult to distinguish between LMCT and MLCT.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>
            <a:extLst>
              <a:ext uri="{FF2B5EF4-FFF2-40B4-BE49-F238E27FC236}">
                <a16:creationId xmlns:a16="http://schemas.microsoft.com/office/drawing/2014/main" id="{ED712828-950D-475E-9BF3-9C4933FC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68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195" name="Rectangle 3">
            <a:extLst>
              <a:ext uri="{FF2B5EF4-FFF2-40B4-BE49-F238E27FC236}">
                <a16:creationId xmlns:a16="http://schemas.microsoft.com/office/drawing/2014/main" id="{6229F4A6-C4F4-45B6-B767-655A3E62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Spinel Structures.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6DB6CB0B-795D-4B7E-AF6A-EF87A6E28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9600"/>
            <a:ext cx="7239000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dirty="0">
                <a:latin typeface="Arial" panose="020B0604020202020204" pitchFamily="34" charset="0"/>
              </a:rPr>
              <a:t>CFT aids in understanding the arrangements of metal ions in spinel structures. </a:t>
            </a:r>
          </a:p>
          <a:p>
            <a:pPr algn="just"/>
            <a:endParaRPr lang="en-US" altLang="en-US" dirty="0">
              <a:latin typeface="Arial" panose="020B0604020202020204" pitchFamily="34" charset="0"/>
            </a:endParaRPr>
          </a:p>
          <a:p>
            <a:pPr algn="ctr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READ RODGERS  WHERE SPINEL STRUCTURES</a:t>
            </a:r>
          </a:p>
          <a:p>
            <a:pPr algn="ctr"/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 ARE OUTLINED IN DETAIL. (p. 182-185).</a:t>
            </a:r>
            <a:endParaRPr lang="en-US" altLang="en-US" dirty="0">
              <a:latin typeface="Arial" panose="020B0604020202020204" pitchFamily="34" charset="0"/>
            </a:endParaRPr>
          </a:p>
          <a:p>
            <a:pPr algn="just"/>
            <a:endParaRPr lang="en-US" altLang="en-US" dirty="0">
              <a:latin typeface="Arial" panose="020B0604020202020204" pitchFamily="34" charset="0"/>
            </a:endParaRPr>
          </a:p>
          <a:p>
            <a:pPr algn="just"/>
            <a:r>
              <a:rPr lang="en-US" altLang="en-US" dirty="0">
                <a:latin typeface="Arial" panose="020B0604020202020204" pitchFamily="34" charset="0"/>
              </a:rPr>
              <a:t>The spinel is a </a:t>
            </a:r>
            <a:r>
              <a:rPr lang="en-US" altLang="en-US" b="1" dirty="0">
                <a:latin typeface="Arial" panose="020B0604020202020204" pitchFamily="34" charset="0"/>
              </a:rPr>
              <a:t>MIXED METAL OXIDE</a:t>
            </a:r>
            <a:r>
              <a:rPr lang="en-US" altLang="en-US" dirty="0">
                <a:latin typeface="Arial" panose="020B0604020202020204" pitchFamily="34" charset="0"/>
              </a:rPr>
              <a:t> with a general formula (M</a:t>
            </a:r>
            <a:r>
              <a:rPr lang="en-US" altLang="en-US" baseline="30000" dirty="0">
                <a:latin typeface="Arial" panose="020B0604020202020204" pitchFamily="34" charset="0"/>
              </a:rPr>
              <a:t>2+</a:t>
            </a:r>
            <a:r>
              <a:rPr lang="en-US" altLang="en-US" dirty="0">
                <a:latin typeface="Arial" panose="020B0604020202020204" pitchFamily="34" charset="0"/>
              </a:rPr>
              <a:t>)(2M</a:t>
            </a:r>
            <a:r>
              <a:rPr lang="en-US" altLang="en-US" baseline="30000" dirty="0">
                <a:latin typeface="Arial" panose="020B0604020202020204" pitchFamily="34" charset="0"/>
              </a:rPr>
              <a:t>3+</a:t>
            </a:r>
            <a:r>
              <a:rPr lang="en-US" altLang="en-US" dirty="0">
                <a:latin typeface="Arial" panose="020B0604020202020204" pitchFamily="34" charset="0"/>
              </a:rPr>
              <a:t>)(O</a:t>
            </a:r>
            <a:r>
              <a:rPr lang="en-US" altLang="en-US" baseline="30000" dirty="0">
                <a:latin typeface="Arial" panose="020B0604020202020204" pitchFamily="34" charset="0"/>
              </a:rPr>
              <a:t>2-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r>
              <a:rPr lang="en-US" altLang="en-US" baseline="-25000" dirty="0">
                <a:latin typeface="Arial" panose="020B0604020202020204" pitchFamily="34" charset="0"/>
              </a:rPr>
              <a:t>4..</a:t>
            </a:r>
          </a:p>
          <a:p>
            <a:pPr algn="just"/>
            <a:endParaRPr lang="en-US" altLang="en-US" baseline="-25000" dirty="0">
              <a:latin typeface="Arial" panose="020B0604020202020204" pitchFamily="34" charset="0"/>
            </a:endParaRPr>
          </a:p>
          <a:p>
            <a:pPr algn="just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F52608AD-4CD9-45E3-8207-73679B34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93378"/>
            <a:ext cx="5170488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Spinel is MgAl</a:t>
            </a:r>
            <a:r>
              <a:rPr lang="en-US" altLang="en-US" baseline="-25000" dirty="0">
                <a:latin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</a:rPr>
              <a:t>O</a:t>
            </a:r>
            <a:r>
              <a:rPr lang="en-US" altLang="en-US" baseline="-25000" dirty="0">
                <a:latin typeface="Arial" panose="020B0604020202020204" pitchFamily="34" charset="0"/>
              </a:rPr>
              <a:t>4</a:t>
            </a:r>
          </a:p>
          <a:p>
            <a:endParaRPr lang="en-US" altLang="en-US" baseline="-25000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Many compounds adopt this type of structure.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The basic structure is a FCC lattice of O</a:t>
            </a:r>
            <a:r>
              <a:rPr lang="en-US" altLang="en-US" baseline="30000" dirty="0">
                <a:latin typeface="Arial" panose="020B0604020202020204" pitchFamily="34" charset="0"/>
              </a:rPr>
              <a:t>2-</a:t>
            </a:r>
            <a:r>
              <a:rPr lang="en-US" altLang="en-US" dirty="0">
                <a:latin typeface="Arial" panose="020B0604020202020204" pitchFamily="34" charset="0"/>
              </a:rPr>
              <a:t> anions.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Cations occupy tetrahedral and octahedral holes</a:t>
            </a:r>
            <a:r>
              <a:rPr lang="en-US" altLang="en-US" baseline="-25000" dirty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67FB55EC-FD2B-4590-87B1-9BA64891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70525"/>
            <a:ext cx="560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How does CFT help us understand this structure?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6E12EF9-F2C6-4DCD-B528-97EADB5D0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Spinel structures and CFT</a:t>
            </a:r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FB84B790-8A12-41FA-8803-708E39ED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229600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Normal Spinal Structure.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M</a:t>
            </a:r>
            <a:r>
              <a:rPr lang="en-US" altLang="en-US" b="1" baseline="30000" dirty="0">
                <a:latin typeface="Arial" panose="020B0604020202020204" pitchFamily="34" charset="0"/>
              </a:rPr>
              <a:t>2+</a:t>
            </a:r>
            <a:r>
              <a:rPr lang="en-US" altLang="en-US" b="1" dirty="0">
                <a:latin typeface="Arial" panose="020B0604020202020204" pitchFamily="34" charset="0"/>
              </a:rPr>
              <a:t> is tetrahedral, M</a:t>
            </a:r>
            <a:r>
              <a:rPr lang="en-US" altLang="en-US" b="1" baseline="30000" dirty="0">
                <a:latin typeface="Arial" panose="020B0604020202020204" pitchFamily="34" charset="0"/>
              </a:rPr>
              <a:t>3+</a:t>
            </a:r>
            <a:r>
              <a:rPr lang="en-US" altLang="en-US" b="1" dirty="0">
                <a:latin typeface="Arial" panose="020B0604020202020204" pitchFamily="34" charset="0"/>
              </a:rPr>
              <a:t> is octahedral   Example: (Mg</a:t>
            </a:r>
            <a:r>
              <a:rPr lang="en-US" altLang="en-US" b="1" baseline="30000" dirty="0">
                <a:latin typeface="Arial" panose="020B0604020202020204" pitchFamily="34" charset="0"/>
              </a:rPr>
              <a:t>2+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T</a:t>
            </a:r>
            <a:r>
              <a:rPr lang="en-US" altLang="en-US" b="1" dirty="0">
                <a:latin typeface="Arial" panose="020B0604020202020204" pitchFamily="34" charset="0"/>
              </a:rPr>
              <a:t>(2Al</a:t>
            </a:r>
            <a:r>
              <a:rPr lang="en-US" altLang="en-US" b="1" baseline="30000" dirty="0">
                <a:latin typeface="Arial" panose="020B0604020202020204" pitchFamily="34" charset="0"/>
              </a:rPr>
              <a:t>3+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O</a:t>
            </a:r>
            <a:r>
              <a:rPr lang="en-US" altLang="en-US" b="1" dirty="0">
                <a:latin typeface="Arial" panose="020B0604020202020204" pitchFamily="34" charset="0"/>
              </a:rPr>
              <a:t>(O</a:t>
            </a:r>
            <a:r>
              <a:rPr lang="en-US" altLang="en-US" b="1" baseline="30000" dirty="0">
                <a:latin typeface="Arial" panose="020B0604020202020204" pitchFamily="34" charset="0"/>
              </a:rPr>
              <a:t>2-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4</a:t>
            </a:r>
          </a:p>
          <a:p>
            <a:pPr>
              <a:spcBef>
                <a:spcPct val="50000"/>
              </a:spcBef>
            </a:pPr>
            <a:endParaRPr lang="en-US" altLang="en-US" b="1" baseline="-250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Inverse Spinal Structure.</a:t>
            </a:r>
          </a:p>
          <a:p>
            <a:pPr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M</a:t>
            </a:r>
            <a:r>
              <a:rPr lang="en-US" altLang="en-US" b="1" baseline="30000" dirty="0">
                <a:latin typeface="Arial" panose="020B0604020202020204" pitchFamily="34" charset="0"/>
              </a:rPr>
              <a:t>2+</a:t>
            </a:r>
            <a:r>
              <a:rPr lang="en-US" altLang="en-US" b="1" dirty="0">
                <a:latin typeface="Arial" panose="020B0604020202020204" pitchFamily="34" charset="0"/>
              </a:rPr>
              <a:t> is octahedral M</a:t>
            </a:r>
            <a:r>
              <a:rPr lang="en-US" altLang="en-US" b="1" baseline="30000" dirty="0">
                <a:latin typeface="Arial" panose="020B0604020202020204" pitchFamily="34" charset="0"/>
              </a:rPr>
              <a:t>3+</a:t>
            </a:r>
            <a:r>
              <a:rPr lang="en-US" altLang="en-US" b="1" dirty="0">
                <a:latin typeface="Arial" panose="020B0604020202020204" pitchFamily="34" charset="0"/>
              </a:rPr>
              <a:t> is tetrahedral and in the remaining octahedral holes Example: (Fe</a:t>
            </a:r>
            <a:r>
              <a:rPr lang="en-US" altLang="en-US" b="1" baseline="30000" dirty="0">
                <a:latin typeface="Arial" panose="020B0604020202020204" pitchFamily="34" charset="0"/>
              </a:rPr>
              <a:t>3+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T</a:t>
            </a:r>
            <a:r>
              <a:rPr lang="en-US" altLang="en-US" b="1" dirty="0">
                <a:latin typeface="Arial" panose="020B0604020202020204" pitchFamily="34" charset="0"/>
              </a:rPr>
              <a:t>(Fe</a:t>
            </a:r>
            <a:r>
              <a:rPr lang="en-US" altLang="en-US" b="1" baseline="30000" dirty="0">
                <a:latin typeface="Arial" panose="020B0604020202020204" pitchFamily="34" charset="0"/>
              </a:rPr>
              <a:t>2+</a:t>
            </a:r>
            <a:r>
              <a:rPr lang="en-US" altLang="en-US" b="1" dirty="0">
                <a:latin typeface="Arial" panose="020B0604020202020204" pitchFamily="34" charset="0"/>
              </a:rPr>
              <a:t>,Fe</a:t>
            </a:r>
            <a:r>
              <a:rPr lang="en-US" altLang="en-US" b="1" baseline="30000" dirty="0">
                <a:latin typeface="Arial" panose="020B0604020202020204" pitchFamily="34" charset="0"/>
              </a:rPr>
              <a:t>3+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O</a:t>
            </a:r>
            <a:r>
              <a:rPr lang="en-US" altLang="en-US" b="1" dirty="0">
                <a:latin typeface="Arial" panose="020B0604020202020204" pitchFamily="34" charset="0"/>
              </a:rPr>
              <a:t>(O</a:t>
            </a:r>
            <a:r>
              <a:rPr lang="en-US" altLang="en-US" b="1" baseline="30000" dirty="0">
                <a:latin typeface="Arial" panose="020B0604020202020204" pitchFamily="34" charset="0"/>
              </a:rPr>
              <a:t>2-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r>
              <a:rPr lang="en-US" altLang="en-US" b="1" baseline="-25000" dirty="0">
                <a:latin typeface="Arial" panose="020B0604020202020204" pitchFamily="34" charset="0"/>
              </a:rPr>
              <a:t>4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B2041151-12B4-4F2F-B640-0C313B07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55925"/>
            <a:ext cx="460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This later example is magnetite or Fe</a:t>
            </a:r>
            <a:r>
              <a:rPr lang="en-US" altLang="en-US" b="1" baseline="-25000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O</a:t>
            </a:r>
            <a:r>
              <a:rPr lang="en-US" altLang="en-US" b="1" baseline="-25000">
                <a:solidFill>
                  <a:schemeClr val="bg2"/>
                </a:solidFill>
                <a:latin typeface="Arial" panose="020B0604020202020204" pitchFamily="34" charset="0"/>
              </a:rPr>
              <a:t>4</a:t>
            </a:r>
            <a:r>
              <a:rPr lang="en-US" altLang="en-US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3CBA9B01-CCC2-4042-ADE5-3C29DBA8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43288"/>
            <a:ext cx="59753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Fe</a:t>
            </a:r>
            <a:r>
              <a:rPr lang="en-US" altLang="en-US" b="1" baseline="-25000">
                <a:latin typeface="Arial" panose="020B0604020202020204" pitchFamily="34" charset="0"/>
              </a:rPr>
              <a:t>3</a:t>
            </a:r>
            <a:r>
              <a:rPr lang="en-US" altLang="en-US" b="1">
                <a:latin typeface="Arial" panose="020B0604020202020204" pitchFamily="34" charset="0"/>
              </a:rPr>
              <a:t>O</a:t>
            </a:r>
            <a:r>
              <a:rPr lang="en-US" altLang="en-US" b="1" baseline="-25000">
                <a:latin typeface="Arial" panose="020B0604020202020204" pitchFamily="34" charset="0"/>
              </a:rPr>
              <a:t>4</a:t>
            </a:r>
            <a:r>
              <a:rPr lang="en-US" altLang="en-US" b="1">
                <a:latin typeface="Arial" panose="020B0604020202020204" pitchFamily="34" charset="0"/>
              </a:rPr>
              <a:t>  (Fe</a:t>
            </a:r>
            <a:r>
              <a:rPr lang="en-US" altLang="en-US" b="1" baseline="30000">
                <a:latin typeface="Arial" panose="020B0604020202020204" pitchFamily="34" charset="0"/>
              </a:rPr>
              <a:t>2+</a:t>
            </a:r>
            <a:r>
              <a:rPr lang="en-US" altLang="en-US" b="1">
                <a:latin typeface="Arial" panose="020B0604020202020204" pitchFamily="34" charset="0"/>
              </a:rPr>
              <a:t>, 2Fe</a:t>
            </a:r>
            <a:r>
              <a:rPr lang="en-US" altLang="en-US" b="1" baseline="30000">
                <a:latin typeface="Arial" panose="020B0604020202020204" pitchFamily="34" charset="0"/>
              </a:rPr>
              <a:t>3+</a:t>
            </a:r>
            <a:r>
              <a:rPr lang="en-US" altLang="en-US" b="1">
                <a:latin typeface="Arial" panose="020B0604020202020204" pitchFamily="34" charset="0"/>
              </a:rPr>
              <a:t>, 2O</a:t>
            </a:r>
            <a:r>
              <a:rPr lang="en-US" altLang="en-US" b="1" baseline="30000">
                <a:latin typeface="Arial" panose="020B0604020202020204" pitchFamily="34" charset="0"/>
              </a:rPr>
              <a:t>2-</a:t>
            </a:r>
            <a:r>
              <a:rPr lang="en-US" altLang="en-US" b="1">
                <a:latin typeface="Arial" panose="020B0604020202020204" pitchFamily="34" charset="0"/>
              </a:rPr>
              <a:t>)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Note the O</a:t>
            </a:r>
            <a:r>
              <a:rPr lang="en-US" altLang="en-US" b="1" baseline="30000">
                <a:latin typeface="Arial" panose="020B0604020202020204" pitchFamily="34" charset="0"/>
              </a:rPr>
              <a:t>2-</a:t>
            </a:r>
            <a:r>
              <a:rPr lang="en-US" altLang="en-US" b="1">
                <a:latin typeface="Arial" panose="020B0604020202020204" pitchFamily="34" charset="0"/>
              </a:rPr>
              <a:t> is a weak field ligand. (Fe is H.S.)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What are the electron configurations of the Fe ions?  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FD7B3AB9-5523-4C52-86F8-45F18A68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154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Fe</a:t>
            </a:r>
            <a:r>
              <a:rPr lang="en-US" altLang="en-US" sz="2800" b="1" baseline="30000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  <a:r>
              <a:rPr lang="en-US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is d</a:t>
            </a:r>
            <a:r>
              <a:rPr lang="en-US" altLang="en-US" sz="2800" b="1" baseline="300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137223" name="Group 7">
            <a:extLst>
              <a:ext uri="{FF2B5EF4-FFF2-40B4-BE49-F238E27FC236}">
                <a16:creationId xmlns:a16="http://schemas.microsoft.com/office/drawing/2014/main" id="{B5876074-9274-4851-980C-843DBD9B7CD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953000"/>
            <a:ext cx="3160713" cy="1846263"/>
            <a:chOff x="1008" y="1376"/>
            <a:chExt cx="2223" cy="1427"/>
          </a:xfrm>
        </p:grpSpPr>
        <p:grpSp>
          <p:nvGrpSpPr>
            <p:cNvPr id="137224" name="Group 8">
              <a:extLst>
                <a:ext uri="{FF2B5EF4-FFF2-40B4-BE49-F238E27FC236}">
                  <a16:creationId xmlns:a16="http://schemas.microsoft.com/office/drawing/2014/main" id="{B51BE0F8-1FA4-4463-8782-2BA2F675E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422"/>
              <a:ext cx="560" cy="0"/>
              <a:chOff x="3408" y="2928"/>
              <a:chExt cx="384" cy="0"/>
            </a:xfrm>
          </p:grpSpPr>
          <p:sp>
            <p:nvSpPr>
              <p:cNvPr id="137225" name="Line 9">
                <a:extLst>
                  <a:ext uri="{FF2B5EF4-FFF2-40B4-BE49-F238E27FC236}">
                    <a16:creationId xmlns:a16="http://schemas.microsoft.com/office/drawing/2014/main" id="{96ACAD43-149C-4182-8460-006ED37BD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26" name="Line 10">
                <a:extLst>
                  <a:ext uri="{FF2B5EF4-FFF2-40B4-BE49-F238E27FC236}">
                    <a16:creationId xmlns:a16="http://schemas.microsoft.com/office/drawing/2014/main" id="{F1CFA113-1206-4BB2-840C-6DD9EBB41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27" name="Line 11">
                <a:extLst>
                  <a:ext uri="{FF2B5EF4-FFF2-40B4-BE49-F238E27FC236}">
                    <a16:creationId xmlns:a16="http://schemas.microsoft.com/office/drawing/2014/main" id="{8A4D2E49-3D68-4D71-8E8A-162ACA332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228" name="Group 12">
              <a:extLst>
                <a:ext uri="{FF2B5EF4-FFF2-40B4-BE49-F238E27FC236}">
                  <a16:creationId xmlns:a16="http://schemas.microsoft.com/office/drawing/2014/main" id="{2D1C5D6F-AEF3-4F01-9D7C-20550432D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623"/>
              <a:ext cx="560" cy="0"/>
              <a:chOff x="3408" y="2400"/>
              <a:chExt cx="384" cy="0"/>
            </a:xfrm>
          </p:grpSpPr>
          <p:sp>
            <p:nvSpPr>
              <p:cNvPr id="137229" name="Line 13">
                <a:extLst>
                  <a:ext uri="{FF2B5EF4-FFF2-40B4-BE49-F238E27FC236}">
                    <a16:creationId xmlns:a16="http://schemas.microsoft.com/office/drawing/2014/main" id="{691C4088-8461-4EC8-985E-3D46FFEAC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30" name="Line 14">
                <a:extLst>
                  <a:ext uri="{FF2B5EF4-FFF2-40B4-BE49-F238E27FC236}">
                    <a16:creationId xmlns:a16="http://schemas.microsoft.com/office/drawing/2014/main" id="{5578AA7D-3518-45C9-8C69-7D52F7591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31" name="Text Box 15">
              <a:extLst>
                <a:ext uri="{FF2B5EF4-FFF2-40B4-BE49-F238E27FC236}">
                  <a16:creationId xmlns:a16="http://schemas.microsoft.com/office/drawing/2014/main" id="{60BAD2D7-8AF1-4556-A3F5-DF253658E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472"/>
              <a:ext cx="24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e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37232" name="Rectangle 16">
              <a:extLst>
                <a:ext uri="{FF2B5EF4-FFF2-40B4-BE49-F238E27FC236}">
                  <a16:creationId xmlns:a16="http://schemas.microsoft.com/office/drawing/2014/main" id="{94350AAC-00A9-4A3C-918F-A4C0080D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322"/>
              <a:ext cx="25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t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2g</a:t>
              </a:r>
            </a:p>
          </p:txBody>
        </p:sp>
        <p:sp>
          <p:nvSpPr>
            <p:cNvPr id="137233" name="Line 17">
              <a:extLst>
                <a:ext uri="{FF2B5EF4-FFF2-40B4-BE49-F238E27FC236}">
                  <a16:creationId xmlns:a16="http://schemas.microsoft.com/office/drawing/2014/main" id="{2B003236-E437-406F-BC1A-9DBBC5B1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696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4" name="Text Box 18">
              <a:extLst>
                <a:ext uri="{FF2B5EF4-FFF2-40B4-BE49-F238E27FC236}">
                  <a16:creationId xmlns:a16="http://schemas.microsoft.com/office/drawing/2014/main" id="{96FEA617-520C-43B3-9E4E-B059EBA9F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1929"/>
              <a:ext cx="24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  <a:endParaRPr lang="en-US" altLang="en-US" sz="1400"/>
            </a:p>
          </p:txBody>
        </p:sp>
        <p:sp>
          <p:nvSpPr>
            <p:cNvPr id="137235" name="Line 19">
              <a:extLst>
                <a:ext uri="{FF2B5EF4-FFF2-40B4-BE49-F238E27FC236}">
                  <a16:creationId xmlns:a16="http://schemas.microsoft.com/office/drawing/2014/main" id="{36910390-7B1D-4989-9C4D-C9628F32C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6" name="Line 20">
              <a:extLst>
                <a:ext uri="{FF2B5EF4-FFF2-40B4-BE49-F238E27FC236}">
                  <a16:creationId xmlns:a16="http://schemas.microsoft.com/office/drawing/2014/main" id="{1444FBF0-0CA6-49C4-BD6F-D0800659F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7" name="Text Box 21">
              <a:extLst>
                <a:ext uri="{FF2B5EF4-FFF2-40B4-BE49-F238E27FC236}">
                  <a16:creationId xmlns:a16="http://schemas.microsoft.com/office/drawing/2014/main" id="{4F2D18C8-BB85-483D-A1C6-18A6A5A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94"/>
              <a:ext cx="43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37238" name="Rectangle 22">
              <a:extLst>
                <a:ext uri="{FF2B5EF4-FFF2-40B4-BE49-F238E27FC236}">
                  <a16:creationId xmlns:a16="http://schemas.microsoft.com/office/drawing/2014/main" id="{C807FD60-8065-42D4-A7CB-12A7CB76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97"/>
              <a:ext cx="43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37239" name="Line 23">
              <a:extLst>
                <a:ext uri="{FF2B5EF4-FFF2-40B4-BE49-F238E27FC236}">
                  <a16:creationId xmlns:a16="http://schemas.microsoft.com/office/drawing/2014/main" id="{F6170A2B-AE03-4959-B9DF-12149D3D6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112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0" name="Text Box 24">
              <a:extLst>
                <a:ext uri="{FF2B5EF4-FFF2-40B4-BE49-F238E27FC236}">
                  <a16:creationId xmlns:a16="http://schemas.microsoft.com/office/drawing/2014/main" id="{DA5B2154-D02C-4BC0-A9BE-37E6AA39A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68"/>
              <a:ext cx="717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xy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yz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xz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7241" name="Text Box 25">
              <a:extLst>
                <a:ext uri="{FF2B5EF4-FFF2-40B4-BE49-F238E27FC236}">
                  <a16:creationId xmlns:a16="http://schemas.microsoft.com/office/drawing/2014/main" id="{3341B154-9263-4299-BF8F-032BB62B9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1376"/>
              <a:ext cx="61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x2-y2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z2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sp>
        <p:nvSpPr>
          <p:cNvPr id="137242" name="Text Box 26">
            <a:extLst>
              <a:ext uri="{FF2B5EF4-FFF2-40B4-BE49-F238E27FC236}">
                <a16:creationId xmlns:a16="http://schemas.microsoft.com/office/drawing/2014/main" id="{32069712-18A6-4549-AEAC-94A08C2C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5229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OR</a:t>
            </a:r>
            <a:endParaRPr lang="en-US" altLang="en-US"/>
          </a:p>
        </p:txBody>
      </p:sp>
      <p:sp>
        <p:nvSpPr>
          <p:cNvPr id="137243" name="Text Box 27">
            <a:extLst>
              <a:ext uri="{FF2B5EF4-FFF2-40B4-BE49-F238E27FC236}">
                <a16:creationId xmlns:a16="http://schemas.microsoft.com/office/drawing/2014/main" id="{30136459-B549-42C1-A883-24BC5825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989513"/>
            <a:ext cx="623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Fe</a:t>
            </a:r>
            <a:r>
              <a:rPr lang="en-US" altLang="en-US" b="1" baseline="30000">
                <a:latin typeface="Arial" panose="020B0604020202020204" pitchFamily="34" charset="0"/>
              </a:rPr>
              <a:t>2+</a:t>
            </a:r>
            <a:endParaRPr lang="en-US" altLang="en-US" b="1">
              <a:latin typeface="Arial" panose="020B0604020202020204" pitchFamily="34" charset="0"/>
            </a:endParaRPr>
          </a:p>
        </p:txBody>
      </p:sp>
      <p:grpSp>
        <p:nvGrpSpPr>
          <p:cNvPr id="137244" name="Group 28">
            <a:extLst>
              <a:ext uri="{FF2B5EF4-FFF2-40B4-BE49-F238E27FC236}">
                <a16:creationId xmlns:a16="http://schemas.microsoft.com/office/drawing/2014/main" id="{1BB8ADAF-513E-4AE2-951C-4A25EC79BB7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729163"/>
            <a:ext cx="3449637" cy="2128837"/>
            <a:chOff x="288" y="1484"/>
            <a:chExt cx="2173" cy="1341"/>
          </a:xfrm>
        </p:grpSpPr>
        <p:grpSp>
          <p:nvGrpSpPr>
            <p:cNvPr id="137245" name="Group 29">
              <a:extLst>
                <a:ext uri="{FF2B5EF4-FFF2-40B4-BE49-F238E27FC236}">
                  <a16:creationId xmlns:a16="http://schemas.microsoft.com/office/drawing/2014/main" id="{DC57FE91-ACED-404C-B554-C64E58D3D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28"/>
              <a:ext cx="560" cy="0"/>
              <a:chOff x="3408" y="2928"/>
              <a:chExt cx="384" cy="0"/>
            </a:xfrm>
          </p:grpSpPr>
          <p:sp>
            <p:nvSpPr>
              <p:cNvPr id="137246" name="Line 30">
                <a:extLst>
                  <a:ext uri="{FF2B5EF4-FFF2-40B4-BE49-F238E27FC236}">
                    <a16:creationId xmlns:a16="http://schemas.microsoft.com/office/drawing/2014/main" id="{E97D1AC9-8E2C-4F30-892A-7EBBF1B6F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47" name="Line 31">
                <a:extLst>
                  <a:ext uri="{FF2B5EF4-FFF2-40B4-BE49-F238E27FC236}">
                    <a16:creationId xmlns:a16="http://schemas.microsoft.com/office/drawing/2014/main" id="{A647D72B-FE4C-4B92-AE98-74A031D4B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48" name="Line 32">
                <a:extLst>
                  <a:ext uri="{FF2B5EF4-FFF2-40B4-BE49-F238E27FC236}">
                    <a16:creationId xmlns:a16="http://schemas.microsoft.com/office/drawing/2014/main" id="{A537A5FF-162D-46A3-AB5F-075CC6338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249" name="Group 33">
              <a:extLst>
                <a:ext uri="{FF2B5EF4-FFF2-40B4-BE49-F238E27FC236}">
                  <a16:creationId xmlns:a16="http://schemas.microsoft.com/office/drawing/2014/main" id="{98E64350-4D66-43F8-AF70-11FF004AA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44"/>
              <a:ext cx="560" cy="0"/>
              <a:chOff x="3408" y="2400"/>
              <a:chExt cx="384" cy="0"/>
            </a:xfrm>
          </p:grpSpPr>
          <p:sp>
            <p:nvSpPr>
              <p:cNvPr id="137250" name="Line 34">
                <a:extLst>
                  <a:ext uri="{FF2B5EF4-FFF2-40B4-BE49-F238E27FC236}">
                    <a16:creationId xmlns:a16="http://schemas.microsoft.com/office/drawing/2014/main" id="{0BE3D45A-D515-4624-A2A3-BF0E14107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51" name="Line 35">
                <a:extLst>
                  <a:ext uri="{FF2B5EF4-FFF2-40B4-BE49-F238E27FC236}">
                    <a16:creationId xmlns:a16="http://schemas.microsoft.com/office/drawing/2014/main" id="{2E6B2FFE-BB5F-4AA5-A6AB-449FE5B74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252" name="Text Box 36">
              <a:extLst>
                <a:ext uri="{FF2B5EF4-FFF2-40B4-BE49-F238E27FC236}">
                  <a16:creationId xmlns:a16="http://schemas.microsoft.com/office/drawing/2014/main" id="{785FCF52-5B01-4B6F-92B4-37597D357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2633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e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37253" name="Line 37">
              <a:extLst>
                <a:ext uri="{FF2B5EF4-FFF2-40B4-BE49-F238E27FC236}">
                  <a16:creationId xmlns:a16="http://schemas.microsoft.com/office/drawing/2014/main" id="{645B15BC-7AEC-48C2-BD8A-D88E68756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795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4" name="Text Box 38">
              <a:extLst>
                <a:ext uri="{FF2B5EF4-FFF2-40B4-BE49-F238E27FC236}">
                  <a16:creationId xmlns:a16="http://schemas.microsoft.com/office/drawing/2014/main" id="{2A411C7F-FEE0-43F2-83F7-7AE3471D6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029"/>
              <a:ext cx="2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  <a:endParaRPr lang="en-US" altLang="en-US" sz="1400"/>
            </a:p>
          </p:txBody>
        </p:sp>
        <p:sp>
          <p:nvSpPr>
            <p:cNvPr id="137255" name="Line 39">
              <a:extLst>
                <a:ext uri="{FF2B5EF4-FFF2-40B4-BE49-F238E27FC236}">
                  <a16:creationId xmlns:a16="http://schemas.microsoft.com/office/drawing/2014/main" id="{BFF89B1D-9F83-46E4-B3C3-736D3D4F7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Line 40">
              <a:extLst>
                <a:ext uri="{FF2B5EF4-FFF2-40B4-BE49-F238E27FC236}">
                  <a16:creationId xmlns:a16="http://schemas.microsoft.com/office/drawing/2014/main" id="{59A88C47-3FAA-4CEF-89A5-27DB7234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Text Box 41">
              <a:extLst>
                <a:ext uri="{FF2B5EF4-FFF2-40B4-BE49-F238E27FC236}">
                  <a16:creationId xmlns:a16="http://schemas.microsoft.com/office/drawing/2014/main" id="{4502BF75-71DA-4A88-AC2C-D5A9F16BC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27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7258" name="Rectangle 42">
              <a:extLst>
                <a:ext uri="{FF2B5EF4-FFF2-40B4-BE49-F238E27FC236}">
                  <a16:creationId xmlns:a16="http://schemas.microsoft.com/office/drawing/2014/main" id="{39DC7559-8740-4F31-A19D-740AE923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13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7259" name="Line 43">
              <a:extLst>
                <a:ext uri="{FF2B5EF4-FFF2-40B4-BE49-F238E27FC236}">
                  <a16:creationId xmlns:a16="http://schemas.microsoft.com/office/drawing/2014/main" id="{94128AEF-C183-4E9B-BB6D-0121D0B97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016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0" name="Text Box 44">
              <a:extLst>
                <a:ext uri="{FF2B5EF4-FFF2-40B4-BE49-F238E27FC236}">
                  <a16:creationId xmlns:a16="http://schemas.microsoft.com/office/drawing/2014/main" id="{7E23F8D6-407B-4CB4-998A-AD69034BE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84"/>
              <a:ext cx="6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xy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yz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xz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7261" name="Text Box 45">
              <a:extLst>
                <a:ext uri="{FF2B5EF4-FFF2-40B4-BE49-F238E27FC236}">
                  <a16:creationId xmlns:a16="http://schemas.microsoft.com/office/drawing/2014/main" id="{38238346-88D3-48E7-AC10-EB39C0041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537"/>
              <a:ext cx="5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x2-y2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z2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4" presetClass="entr" presetSubtype="-957399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6DF3B01F-15DA-4369-84B3-9265BAE8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z="3200" b="1">
                <a:latin typeface="Arial" panose="020B0604020202020204" pitchFamily="34" charset="0"/>
              </a:rPr>
              <a:t>Mn</a:t>
            </a:r>
            <a:r>
              <a:rPr lang="en-US" altLang="en-US" sz="3200" b="1" baseline="-25000">
                <a:latin typeface="Arial" panose="020B0604020202020204" pitchFamily="34" charset="0"/>
              </a:rPr>
              <a:t>3</a:t>
            </a:r>
            <a:r>
              <a:rPr lang="en-US" altLang="en-US" sz="3200" b="1">
                <a:latin typeface="Arial" panose="020B0604020202020204" pitchFamily="34" charset="0"/>
              </a:rPr>
              <a:t>O</a:t>
            </a:r>
            <a:r>
              <a:rPr lang="en-US" altLang="en-US" sz="3200" b="1" baseline="-25000">
                <a:latin typeface="Arial" panose="020B0604020202020204" pitchFamily="34" charset="0"/>
              </a:rPr>
              <a:t>4</a:t>
            </a:r>
            <a:r>
              <a:rPr lang="en-US" altLang="en-US" sz="3200" b="1">
                <a:latin typeface="Arial" panose="020B0604020202020204" pitchFamily="34" charset="0"/>
              </a:rPr>
              <a:t> Spinel Structure.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2A3366C-A8E7-4C7A-80DD-E51B75F5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384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Mn</a:t>
            </a:r>
            <a:r>
              <a:rPr lang="en-US" altLang="en-US" sz="2400" b="1" baseline="-2500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O</a:t>
            </a:r>
            <a:r>
              <a:rPr lang="en-US" altLang="en-US" sz="2400" b="1" baseline="-25000">
                <a:solidFill>
                  <a:schemeClr val="tx2"/>
                </a:solidFill>
                <a:latin typeface="Arial" panose="020B0604020202020204" pitchFamily="34" charset="0"/>
              </a:rPr>
              <a:t>4  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(Mn</a:t>
            </a:r>
            <a:r>
              <a:rPr lang="en-US" altLang="en-US" sz="2400" b="1" baseline="30000">
                <a:solidFill>
                  <a:schemeClr val="tx2"/>
                </a:solidFill>
                <a:latin typeface="Arial" panose="020B0604020202020204" pitchFamily="34" charset="0"/>
              </a:rPr>
              <a:t>2+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, 2Mn</a:t>
            </a:r>
            <a:r>
              <a:rPr lang="en-US" altLang="en-US" sz="2400" b="1" baseline="30000">
                <a:solidFill>
                  <a:schemeClr val="tx2"/>
                </a:solidFill>
                <a:latin typeface="Arial" panose="020B0604020202020204" pitchFamily="34" charset="0"/>
              </a:rPr>
              <a:t>3+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, 4O</a:t>
            </a:r>
            <a:r>
              <a:rPr lang="en-US" altLang="en-US" sz="2400" b="1" baseline="30000">
                <a:solidFill>
                  <a:schemeClr val="tx2"/>
                </a:solidFill>
                <a:latin typeface="Arial" panose="020B0604020202020204" pitchFamily="34" charset="0"/>
              </a:rPr>
              <a:t>2-</a:t>
            </a: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endParaRPr lang="en-US" altLang="en-US" sz="2400" b="1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63573CE2-F4E9-48A3-B46F-F55901415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76400"/>
            <a:ext cx="377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Electron configurations are ….. ?</a:t>
            </a:r>
            <a:endParaRPr lang="en-US" altLang="en-US"/>
          </a:p>
        </p:txBody>
      </p:sp>
      <p:grpSp>
        <p:nvGrpSpPr>
          <p:cNvPr id="138245" name="Group 5">
            <a:extLst>
              <a:ext uri="{FF2B5EF4-FFF2-40B4-BE49-F238E27FC236}">
                <a16:creationId xmlns:a16="http://schemas.microsoft.com/office/drawing/2014/main" id="{B38B4870-6C7A-4CA0-BEC3-71841313C0F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57600"/>
            <a:ext cx="3160713" cy="1846263"/>
            <a:chOff x="1008" y="1376"/>
            <a:chExt cx="2223" cy="1427"/>
          </a:xfrm>
        </p:grpSpPr>
        <p:grpSp>
          <p:nvGrpSpPr>
            <p:cNvPr id="138246" name="Group 6">
              <a:extLst>
                <a:ext uri="{FF2B5EF4-FFF2-40B4-BE49-F238E27FC236}">
                  <a16:creationId xmlns:a16="http://schemas.microsoft.com/office/drawing/2014/main" id="{EBBF5D91-6685-4251-BD1B-A56B7749F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422"/>
              <a:ext cx="560" cy="0"/>
              <a:chOff x="3408" y="2928"/>
              <a:chExt cx="384" cy="0"/>
            </a:xfrm>
          </p:grpSpPr>
          <p:sp>
            <p:nvSpPr>
              <p:cNvPr id="138247" name="Line 7">
                <a:extLst>
                  <a:ext uri="{FF2B5EF4-FFF2-40B4-BE49-F238E27FC236}">
                    <a16:creationId xmlns:a16="http://schemas.microsoft.com/office/drawing/2014/main" id="{002E9D81-1124-4B83-B086-FF5CA95DA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48" name="Line 8">
                <a:extLst>
                  <a:ext uri="{FF2B5EF4-FFF2-40B4-BE49-F238E27FC236}">
                    <a16:creationId xmlns:a16="http://schemas.microsoft.com/office/drawing/2014/main" id="{8568A336-E962-4138-B474-49EF3D3FC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49" name="Line 9">
                <a:extLst>
                  <a:ext uri="{FF2B5EF4-FFF2-40B4-BE49-F238E27FC236}">
                    <a16:creationId xmlns:a16="http://schemas.microsoft.com/office/drawing/2014/main" id="{C62734A3-0008-4210-98C2-4B156F70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50" name="Group 10">
              <a:extLst>
                <a:ext uri="{FF2B5EF4-FFF2-40B4-BE49-F238E27FC236}">
                  <a16:creationId xmlns:a16="http://schemas.microsoft.com/office/drawing/2014/main" id="{C679E545-A13E-44DC-95F2-2C85E6118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623"/>
              <a:ext cx="560" cy="0"/>
              <a:chOff x="3408" y="2400"/>
              <a:chExt cx="384" cy="0"/>
            </a:xfrm>
          </p:grpSpPr>
          <p:sp>
            <p:nvSpPr>
              <p:cNvPr id="138251" name="Line 11">
                <a:extLst>
                  <a:ext uri="{FF2B5EF4-FFF2-40B4-BE49-F238E27FC236}">
                    <a16:creationId xmlns:a16="http://schemas.microsoft.com/office/drawing/2014/main" id="{CB7402B6-B945-4BDF-81D2-D7CAC4E83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2" name="Line 12">
                <a:extLst>
                  <a:ext uri="{FF2B5EF4-FFF2-40B4-BE49-F238E27FC236}">
                    <a16:creationId xmlns:a16="http://schemas.microsoft.com/office/drawing/2014/main" id="{1A5F1DC0-AD52-4EE1-8629-956F34EF8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5E9BC1D5-2026-4DE6-926A-C3459DF04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1472"/>
              <a:ext cx="243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e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38254" name="Rectangle 14">
              <a:extLst>
                <a:ext uri="{FF2B5EF4-FFF2-40B4-BE49-F238E27FC236}">
                  <a16:creationId xmlns:a16="http://schemas.microsoft.com/office/drawing/2014/main" id="{AED67D8C-57C7-4A0B-8A5F-4B81B1CCD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322"/>
              <a:ext cx="25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t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2g</a:t>
              </a:r>
            </a:p>
          </p:txBody>
        </p:sp>
        <p:sp>
          <p:nvSpPr>
            <p:cNvPr id="138255" name="Line 15">
              <a:extLst>
                <a:ext uri="{FF2B5EF4-FFF2-40B4-BE49-F238E27FC236}">
                  <a16:creationId xmlns:a16="http://schemas.microsoft.com/office/drawing/2014/main" id="{DC792E9E-D939-44AE-8F82-D6EFF5A39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8" y="1696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6" name="Text Box 16">
              <a:extLst>
                <a:ext uri="{FF2B5EF4-FFF2-40B4-BE49-F238E27FC236}">
                  <a16:creationId xmlns:a16="http://schemas.microsoft.com/office/drawing/2014/main" id="{7DD6EAA2-22B7-4FCC-9281-1DA81EA8B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1929"/>
              <a:ext cx="24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  <a:endParaRPr lang="en-US" altLang="en-US" sz="1400"/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5E9E62F3-1259-47DC-91B4-275ADC92D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8" name="Line 18">
              <a:extLst>
                <a:ext uri="{FF2B5EF4-FFF2-40B4-BE49-F238E27FC236}">
                  <a16:creationId xmlns:a16="http://schemas.microsoft.com/office/drawing/2014/main" id="{8EFB2A04-EEC7-4B3D-99CC-37DB8061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9" name="Text Box 19">
              <a:extLst>
                <a:ext uri="{FF2B5EF4-FFF2-40B4-BE49-F238E27FC236}">
                  <a16:creationId xmlns:a16="http://schemas.microsoft.com/office/drawing/2014/main" id="{A3CDB462-C595-4369-A6A1-30779C121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94"/>
              <a:ext cx="43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38260" name="Rectangle 20">
              <a:extLst>
                <a:ext uri="{FF2B5EF4-FFF2-40B4-BE49-F238E27FC236}">
                  <a16:creationId xmlns:a16="http://schemas.microsoft.com/office/drawing/2014/main" id="{3CE6A4E5-3F1C-4751-ACBF-AD32256C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197"/>
              <a:ext cx="43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o</a:t>
              </a:r>
            </a:p>
          </p:txBody>
        </p:sp>
        <p:sp>
          <p:nvSpPr>
            <p:cNvPr id="138261" name="Line 21">
              <a:extLst>
                <a:ext uri="{FF2B5EF4-FFF2-40B4-BE49-F238E27FC236}">
                  <a16:creationId xmlns:a16="http://schemas.microsoft.com/office/drawing/2014/main" id="{13E283FD-3289-4272-B658-3C42DB712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112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2" name="Text Box 22">
              <a:extLst>
                <a:ext uri="{FF2B5EF4-FFF2-40B4-BE49-F238E27FC236}">
                  <a16:creationId xmlns:a16="http://schemas.microsoft.com/office/drawing/2014/main" id="{2428CEB7-B87A-4AF5-BC1E-FE2247F06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68"/>
              <a:ext cx="717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xy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yz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xz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8263" name="Text Box 23">
              <a:extLst>
                <a:ext uri="{FF2B5EF4-FFF2-40B4-BE49-F238E27FC236}">
                  <a16:creationId xmlns:a16="http://schemas.microsoft.com/office/drawing/2014/main" id="{59553540-2F25-448D-8D26-FC7754FD0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1376"/>
              <a:ext cx="61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x2-y2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z2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sp>
        <p:nvSpPr>
          <p:cNvPr id="138264" name="Text Box 24">
            <a:extLst>
              <a:ext uri="{FF2B5EF4-FFF2-40B4-BE49-F238E27FC236}">
                <a16:creationId xmlns:a16="http://schemas.microsoft.com/office/drawing/2014/main" id="{134263C8-1F21-4C66-9BAC-B3371005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22751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OR</a:t>
            </a:r>
            <a:endParaRPr lang="en-US" altLang="en-US"/>
          </a:p>
        </p:txBody>
      </p:sp>
      <p:grpSp>
        <p:nvGrpSpPr>
          <p:cNvPr id="138265" name="Group 25">
            <a:extLst>
              <a:ext uri="{FF2B5EF4-FFF2-40B4-BE49-F238E27FC236}">
                <a16:creationId xmlns:a16="http://schemas.microsoft.com/office/drawing/2014/main" id="{B1016B8A-640B-48BC-9186-A707F5ECCCE1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433763"/>
            <a:ext cx="3449637" cy="2128837"/>
            <a:chOff x="288" y="1484"/>
            <a:chExt cx="2173" cy="1341"/>
          </a:xfrm>
        </p:grpSpPr>
        <p:grpSp>
          <p:nvGrpSpPr>
            <p:cNvPr id="138266" name="Group 26">
              <a:extLst>
                <a:ext uri="{FF2B5EF4-FFF2-40B4-BE49-F238E27FC236}">
                  <a16:creationId xmlns:a16="http://schemas.microsoft.com/office/drawing/2014/main" id="{19F9144B-A499-48EC-A5AC-AE8E243A0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28"/>
              <a:ext cx="560" cy="0"/>
              <a:chOff x="3408" y="2928"/>
              <a:chExt cx="384" cy="0"/>
            </a:xfrm>
          </p:grpSpPr>
          <p:sp>
            <p:nvSpPr>
              <p:cNvPr id="138267" name="Line 27">
                <a:extLst>
                  <a:ext uri="{FF2B5EF4-FFF2-40B4-BE49-F238E27FC236}">
                    <a16:creationId xmlns:a16="http://schemas.microsoft.com/office/drawing/2014/main" id="{57695221-A0C7-4E43-B5FE-C875E1C68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8" name="Line 28">
                <a:extLst>
                  <a:ext uri="{FF2B5EF4-FFF2-40B4-BE49-F238E27FC236}">
                    <a16:creationId xmlns:a16="http://schemas.microsoft.com/office/drawing/2014/main" id="{4CCD8B38-C96F-4C0C-9E85-D8CC4C721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9" name="Line 29">
                <a:extLst>
                  <a:ext uri="{FF2B5EF4-FFF2-40B4-BE49-F238E27FC236}">
                    <a16:creationId xmlns:a16="http://schemas.microsoft.com/office/drawing/2014/main" id="{D13CC0D6-9DB6-4A37-AFC3-9CB468B8FC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2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8270" name="Group 30">
              <a:extLst>
                <a:ext uri="{FF2B5EF4-FFF2-40B4-BE49-F238E27FC236}">
                  <a16:creationId xmlns:a16="http://schemas.microsoft.com/office/drawing/2014/main" id="{A20383FF-2E6B-4398-95B6-F1BD79DB8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44"/>
              <a:ext cx="560" cy="0"/>
              <a:chOff x="3408" y="2400"/>
              <a:chExt cx="384" cy="0"/>
            </a:xfrm>
          </p:grpSpPr>
          <p:sp>
            <p:nvSpPr>
              <p:cNvPr id="138271" name="Line 31">
                <a:extLst>
                  <a:ext uri="{FF2B5EF4-FFF2-40B4-BE49-F238E27FC236}">
                    <a16:creationId xmlns:a16="http://schemas.microsoft.com/office/drawing/2014/main" id="{14BD23F9-62CE-4060-A46E-C8133555B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72" name="Line 32">
                <a:extLst>
                  <a:ext uri="{FF2B5EF4-FFF2-40B4-BE49-F238E27FC236}">
                    <a16:creationId xmlns:a16="http://schemas.microsoft.com/office/drawing/2014/main" id="{84D676A6-F0D0-452B-B849-EF6EC2C67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273" name="Text Box 33">
              <a:extLst>
                <a:ext uri="{FF2B5EF4-FFF2-40B4-BE49-F238E27FC236}">
                  <a16:creationId xmlns:a16="http://schemas.microsoft.com/office/drawing/2014/main" id="{55C359FC-5266-4CD9-88C0-EBD332410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" y="2633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e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38274" name="Line 34">
              <a:extLst>
                <a:ext uri="{FF2B5EF4-FFF2-40B4-BE49-F238E27FC236}">
                  <a16:creationId xmlns:a16="http://schemas.microsoft.com/office/drawing/2014/main" id="{62974CF4-70E6-4643-A268-EFA6579A0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8" y="1795"/>
              <a:ext cx="0" cy="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5" name="Text Box 35">
              <a:extLst>
                <a:ext uri="{FF2B5EF4-FFF2-40B4-BE49-F238E27FC236}">
                  <a16:creationId xmlns:a16="http://schemas.microsoft.com/office/drawing/2014/main" id="{13F624BF-16B0-419E-922D-1A577526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2029"/>
              <a:ext cx="22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  <a:endParaRPr lang="en-US" altLang="en-US" sz="1400"/>
            </a:p>
          </p:txBody>
        </p:sp>
        <p:sp>
          <p:nvSpPr>
            <p:cNvPr id="138276" name="Line 36">
              <a:extLst>
                <a:ext uri="{FF2B5EF4-FFF2-40B4-BE49-F238E27FC236}">
                  <a16:creationId xmlns:a16="http://schemas.microsoft.com/office/drawing/2014/main" id="{18E1C0BB-6EBC-424C-9056-36BDDBE13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7" name="Line 37">
              <a:extLst>
                <a:ext uri="{FF2B5EF4-FFF2-40B4-BE49-F238E27FC236}">
                  <a16:creationId xmlns:a16="http://schemas.microsoft.com/office/drawing/2014/main" id="{8B14F7D1-F565-4F87-A9CF-25EE8DE80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8" name="Text Box 38">
              <a:extLst>
                <a:ext uri="{FF2B5EF4-FFF2-40B4-BE49-F238E27FC236}">
                  <a16:creationId xmlns:a16="http://schemas.microsoft.com/office/drawing/2014/main" id="{D7CB9482-BC2F-4155-815A-80AA911AA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27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8279" name="Rectangle 39">
              <a:extLst>
                <a:ext uri="{FF2B5EF4-FFF2-40B4-BE49-F238E27FC236}">
                  <a16:creationId xmlns:a16="http://schemas.microsoft.com/office/drawing/2014/main" id="{9A91AFD7-8680-4171-89C6-391C8F32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13"/>
              <a:ext cx="4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2/5 </a:t>
              </a:r>
              <a:r>
                <a:rPr lang="en-US" altLang="en-US" sz="1400">
                  <a:sym typeface="Symbol" panose="05050102010706020507" pitchFamily="18" charset="2"/>
                </a:rPr>
                <a:t></a:t>
              </a:r>
              <a:r>
                <a:rPr lang="en-US" altLang="en-US" sz="1400" baseline="-25000"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8280" name="Line 40">
              <a:extLst>
                <a:ext uri="{FF2B5EF4-FFF2-40B4-BE49-F238E27FC236}">
                  <a16:creationId xmlns:a16="http://schemas.microsoft.com/office/drawing/2014/main" id="{4F6B2473-2958-4B41-99CF-EB0F71153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016"/>
              <a:ext cx="172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1" name="Text Box 41">
              <a:extLst>
                <a:ext uri="{FF2B5EF4-FFF2-40B4-BE49-F238E27FC236}">
                  <a16:creationId xmlns:a16="http://schemas.microsoft.com/office/drawing/2014/main" id="{A8BE8195-6045-4A52-9A00-C7C0FD726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484"/>
              <a:ext cx="6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xy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yz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xz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38282" name="Text Box 42">
              <a:extLst>
                <a:ext uri="{FF2B5EF4-FFF2-40B4-BE49-F238E27FC236}">
                  <a16:creationId xmlns:a16="http://schemas.microsoft.com/office/drawing/2014/main" id="{B91E9603-DE62-4C35-8829-C928071DE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537"/>
              <a:ext cx="5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</a:rPr>
                <a:t>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x2-y2</a:t>
              </a:r>
              <a:r>
                <a:rPr lang="en-US" altLang="en-US" sz="1400">
                  <a:latin typeface="Arial" panose="020B0604020202020204" pitchFamily="34" charset="0"/>
                </a:rPr>
                <a:t>, d</a:t>
              </a:r>
              <a:r>
                <a:rPr lang="en-US" altLang="en-US" sz="1400" baseline="-25000">
                  <a:latin typeface="Arial" panose="020B0604020202020204" pitchFamily="34" charset="0"/>
                </a:rPr>
                <a:t>z2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65B6-A53C-4307-BF54-84FADAFD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Spinel or Spinel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3A5E-3E95-4CC3-BC2E-B95099BE9735}"/>
              </a:ext>
            </a:extLst>
          </p:cNvPr>
          <p:cNvSpPr/>
          <p:nvPr/>
        </p:nvSpPr>
        <p:spPr>
          <a:xfrm>
            <a:off x="3419872" y="1844824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NiFe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D036-B5C8-4F64-9252-47851D22804A}"/>
              </a:ext>
            </a:extLst>
          </p:cNvPr>
          <p:cNvSpPr/>
          <p:nvPr/>
        </p:nvSpPr>
        <p:spPr>
          <a:xfrm>
            <a:off x="3430856" y="3797153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</a:rPr>
              <a:t>M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Fe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sz="36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976E2-071E-4C84-8B47-150815D4EDF2}"/>
              </a:ext>
            </a:extLst>
          </p:cNvPr>
          <p:cNvSpPr txBox="1"/>
          <p:nvPr/>
        </p:nvSpPr>
        <p:spPr>
          <a:xfrm>
            <a:off x="608547" y="4562075"/>
            <a:ext cx="7509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Check the spinel structure with different metal composition from d</a:t>
            </a:r>
            <a:r>
              <a:rPr lang="en-US" sz="2400" baseline="30000" dirty="0">
                <a:solidFill>
                  <a:srgbClr val="002060"/>
                </a:solidFill>
              </a:rPr>
              <a:t>1</a:t>
            </a:r>
            <a:r>
              <a:rPr lang="en-US" sz="2400" dirty="0">
                <a:solidFill>
                  <a:srgbClr val="002060"/>
                </a:solidFill>
              </a:rPr>
              <a:t> to d</a:t>
            </a:r>
            <a:r>
              <a:rPr lang="en-US" sz="2400" baseline="30000" dirty="0">
                <a:solidFill>
                  <a:srgbClr val="002060"/>
                </a:solidFill>
              </a:rPr>
              <a:t>9</a:t>
            </a:r>
            <a:r>
              <a:rPr lang="en-US" sz="2400" dirty="0">
                <a:solidFill>
                  <a:srgbClr val="002060"/>
                </a:solidFill>
              </a:rPr>
              <a:t> system</a:t>
            </a:r>
          </a:p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66799-A1F1-4FA7-AF31-8FC8D56304E6}"/>
              </a:ext>
            </a:extLst>
          </p:cNvPr>
          <p:cNvSpPr txBox="1"/>
          <p:nvPr/>
        </p:nvSpPr>
        <p:spPr>
          <a:xfrm>
            <a:off x="2699792" y="2768361"/>
            <a:ext cx="297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FeCr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  <a:r>
              <a:rPr lang="en-US" sz="3600" baseline="-25000" dirty="0"/>
              <a:t>4</a:t>
            </a:r>
            <a:r>
              <a:rPr lang="en-US" sz="3600" dirty="0"/>
              <a:t>, Co</a:t>
            </a:r>
            <a:r>
              <a:rPr lang="en-US" sz="3600" baseline="-25000" dirty="0"/>
              <a:t>3</a:t>
            </a:r>
            <a:r>
              <a:rPr lang="en-US" sz="3600" dirty="0"/>
              <a:t>O</a:t>
            </a:r>
            <a:r>
              <a:rPr lang="en-US" sz="36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66492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 rotWithShape="1">
          <a:blip r:embed="rId2"/>
          <a:srcRect t="51411"/>
          <a:stretch/>
        </p:blipFill>
        <p:spPr bwMode="auto">
          <a:xfrm>
            <a:off x="1043608" y="476672"/>
            <a:ext cx="7254523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0101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57166"/>
            <a:ext cx="3857642" cy="624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14356"/>
            <a:ext cx="6553228" cy="496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427984" y="2276872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31840" y="4365104"/>
            <a:ext cx="15121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675665"/>
            <a:ext cx="7283452" cy="55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928670"/>
            <a:ext cx="6224613" cy="4616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1104</Words>
  <Application>Microsoft Office PowerPoint</Application>
  <PresentationFormat>On-screen Show (4:3)</PresentationFormat>
  <Paragraphs>169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Bookman Old Style</vt:lpstr>
      <vt:lpstr>Calibri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 of Colour in TM Complexes</vt:lpstr>
      <vt:lpstr>PowerPoint Presentation</vt:lpstr>
      <vt:lpstr>PowerPoint Presentation</vt:lpstr>
      <vt:lpstr>PowerPoint Presentation</vt:lpstr>
      <vt:lpstr>PowerPoint Presentation</vt:lpstr>
      <vt:lpstr>TMs and Colour: Electronic Absorption Spectroscopy.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Spinel Structures.</vt:lpstr>
      <vt:lpstr>Spinel structures and CFT</vt:lpstr>
      <vt:lpstr>Mn3O4 Spinel Structure.</vt:lpstr>
      <vt:lpstr>Inverse Spinel or Spinel 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Chemistry-IIT</dc:creator>
  <cp:lastModifiedBy>Anupam Bandyopadhyay</cp:lastModifiedBy>
  <cp:revision>52</cp:revision>
  <dcterms:created xsi:type="dcterms:W3CDTF">2017-06-08T09:08:33Z</dcterms:created>
  <dcterms:modified xsi:type="dcterms:W3CDTF">2022-03-14T04:59:38Z</dcterms:modified>
</cp:coreProperties>
</file>