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0" r:id="rId6"/>
    <p:sldId id="293" r:id="rId7"/>
    <p:sldId id="261" r:id="rId8"/>
    <p:sldId id="267" r:id="rId9"/>
    <p:sldId id="262" r:id="rId10"/>
    <p:sldId id="263" r:id="rId11"/>
    <p:sldId id="264" r:id="rId12"/>
    <p:sldId id="298" r:id="rId13"/>
    <p:sldId id="265" r:id="rId14"/>
    <p:sldId id="266" r:id="rId15"/>
    <p:sldId id="297" r:id="rId16"/>
    <p:sldId id="299" r:id="rId17"/>
    <p:sldId id="278" r:id="rId18"/>
    <p:sldId id="279" r:id="rId19"/>
    <p:sldId id="280" r:id="rId20"/>
    <p:sldId id="281" r:id="rId21"/>
    <p:sldId id="282" r:id="rId22"/>
    <p:sldId id="283" r:id="rId23"/>
    <p:sldId id="286" r:id="rId24"/>
    <p:sldId id="284" r:id="rId25"/>
    <p:sldId id="269" r:id="rId26"/>
    <p:sldId id="270" r:id="rId27"/>
    <p:sldId id="300" r:id="rId28"/>
    <p:sldId id="271" r:id="rId29"/>
    <p:sldId id="296" r:id="rId30"/>
    <p:sldId id="290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1734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ADC72B-B0F6-42EB-B962-0567AEA59FB3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CD8BA9-4273-4CF1-BE04-584DF7E23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5505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CD8BA9-4273-4CF1-BE04-584DF7E2309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4474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81CDD-EBA5-496F-86F5-0C8C426A55F7}" type="datetimeFigureOut">
              <a:rPr lang="en-US" smtClean="0"/>
              <a:pPr/>
              <a:t>1/25/2024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D94CE-EE50-4749-8EB4-9058542CE46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81CDD-EBA5-496F-86F5-0C8C426A55F7}" type="datetimeFigureOut">
              <a:rPr lang="en-US" smtClean="0"/>
              <a:pPr/>
              <a:t>1/25/2024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D94CE-EE50-4749-8EB4-9058542CE46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81CDD-EBA5-496F-86F5-0C8C426A55F7}" type="datetimeFigureOut">
              <a:rPr lang="en-US" smtClean="0"/>
              <a:pPr/>
              <a:t>1/25/2024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D94CE-EE50-4749-8EB4-9058542CE46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81CDD-EBA5-496F-86F5-0C8C426A55F7}" type="datetimeFigureOut">
              <a:rPr lang="en-US" smtClean="0"/>
              <a:pPr/>
              <a:t>1/25/2024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D94CE-EE50-4749-8EB4-9058542CE46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81CDD-EBA5-496F-86F5-0C8C426A55F7}" type="datetimeFigureOut">
              <a:rPr lang="en-US" smtClean="0"/>
              <a:pPr/>
              <a:t>1/25/2024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D94CE-EE50-4749-8EB4-9058542CE46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81CDD-EBA5-496F-86F5-0C8C426A55F7}" type="datetimeFigureOut">
              <a:rPr lang="en-US" smtClean="0"/>
              <a:pPr/>
              <a:t>1/25/2024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D94CE-EE50-4749-8EB4-9058542CE46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81CDD-EBA5-496F-86F5-0C8C426A55F7}" type="datetimeFigureOut">
              <a:rPr lang="en-US" smtClean="0"/>
              <a:pPr/>
              <a:t>1/25/2024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D94CE-EE50-4749-8EB4-9058542CE46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81CDD-EBA5-496F-86F5-0C8C426A55F7}" type="datetimeFigureOut">
              <a:rPr lang="en-US" smtClean="0"/>
              <a:pPr/>
              <a:t>1/25/2024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D94CE-EE50-4749-8EB4-9058542CE46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81CDD-EBA5-496F-86F5-0C8C426A55F7}" type="datetimeFigureOut">
              <a:rPr lang="en-US" smtClean="0"/>
              <a:pPr/>
              <a:t>1/25/2024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D94CE-EE50-4749-8EB4-9058542CE46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81CDD-EBA5-496F-86F5-0C8C426A55F7}" type="datetimeFigureOut">
              <a:rPr lang="en-US" smtClean="0"/>
              <a:pPr/>
              <a:t>1/25/2024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D94CE-EE50-4749-8EB4-9058542CE46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81CDD-EBA5-496F-86F5-0C8C426A55F7}" type="datetimeFigureOut">
              <a:rPr lang="en-US" smtClean="0"/>
              <a:pPr/>
              <a:t>1/25/2024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D94CE-EE50-4749-8EB4-9058542CE46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A81CDD-EBA5-496F-86F5-0C8C426A55F7}" type="datetimeFigureOut">
              <a:rPr lang="en-US" smtClean="0"/>
              <a:pPr/>
              <a:t>1/25/2024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4D94CE-EE50-4749-8EB4-9058542CE46B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Relationship Id="rId6" Type="http://schemas.openxmlformats.org/officeDocument/2006/relationships/image" Target="../media/image13.png"/><Relationship Id="rId5" Type="http://schemas.microsoft.com/office/2007/relationships/hdphoto" Target="../media/hdphoto1.wdp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28" y="1928802"/>
            <a:ext cx="6189116" cy="25340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6484"/>
    </mc:Choice>
    <mc:Fallback xmlns="">
      <p:transition spd="slow" advTm="56484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488" y="285728"/>
            <a:ext cx="3929090" cy="6286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9185"/>
    </mc:Choice>
    <mc:Fallback xmlns="">
      <p:transition spd="slow" advTm="49185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91270" y="560080"/>
            <a:ext cx="7361459" cy="5737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0600"/>
    </mc:Choice>
    <mc:Fallback xmlns="">
      <p:transition spd="slow" advTm="2306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66C353F-2836-4DD3-BCD8-566FA6766DEC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-20000" contrast="20000"/>
          </a:blip>
          <a:stretch>
            <a:fillRect/>
          </a:stretch>
        </p:blipFill>
        <p:spPr>
          <a:xfrm>
            <a:off x="1187849" y="170249"/>
            <a:ext cx="6768301" cy="6517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830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242"/>
    </mc:Choice>
    <mc:Fallback xmlns="">
      <p:transition spd="slow" advTm="88242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7584" y="522936"/>
            <a:ext cx="7585319" cy="581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4926"/>
    </mc:Choice>
    <mc:Fallback xmlns="">
      <p:transition spd="slow" advTm="44926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500042"/>
            <a:ext cx="6786610" cy="52816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5353"/>
    </mc:Choice>
    <mc:Fallback xmlns="">
      <p:transition spd="slow" advTm="65353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85D35DB-FA57-4B8D-A487-09737282FFC4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-20000" contrast="40000"/>
          </a:blip>
          <a:stretch>
            <a:fillRect/>
          </a:stretch>
        </p:blipFill>
        <p:spPr>
          <a:xfrm>
            <a:off x="970923" y="0"/>
            <a:ext cx="72021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534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0198"/>
    </mc:Choice>
    <mc:Fallback xmlns="">
      <p:transition spd="slow" advTm="360198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mo diagram for fe(cn)6 4-">
            <a:extLst>
              <a:ext uri="{FF2B5EF4-FFF2-40B4-BE49-F238E27FC236}">
                <a16:creationId xmlns:a16="http://schemas.microsoft.com/office/drawing/2014/main" id="{23050AE3-4F07-4932-8F18-5EB6F72663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332656"/>
            <a:ext cx="6386661" cy="6431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4B38C25-F663-42A3-9FA2-5771529DF602}"/>
              </a:ext>
            </a:extLst>
          </p:cNvPr>
          <p:cNvSpPr txBox="1"/>
          <p:nvPr/>
        </p:nvSpPr>
        <p:spPr>
          <a:xfrm>
            <a:off x="611560" y="93452"/>
            <a:ext cx="7848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Comparison of Ligand Strength by LFT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E2AE69-AD33-4F24-996E-42C3BC55DFB6}"/>
              </a:ext>
            </a:extLst>
          </p:cNvPr>
          <p:cNvSpPr txBox="1"/>
          <p:nvPr/>
        </p:nvSpPr>
        <p:spPr>
          <a:xfrm>
            <a:off x="1886592" y="5847706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</a:t>
            </a:r>
            <a:r>
              <a:rPr lang="en-US" b="1" baseline="-25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CO, CN</a:t>
            </a:r>
            <a:r>
              <a:rPr lang="en-US" b="1" baseline="30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924D0B-A1BF-4439-977E-23CD6361060B}"/>
              </a:ext>
            </a:extLst>
          </p:cNvPr>
          <p:cNvSpPr txBox="1"/>
          <p:nvPr/>
        </p:nvSpPr>
        <p:spPr>
          <a:xfrm>
            <a:off x="539552" y="3179270"/>
            <a:ext cx="1659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More </a:t>
            </a: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</a:t>
            </a:r>
            <a:r>
              <a:rPr lang="en-US" b="1" baseline="-25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 </a:t>
            </a: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value</a:t>
            </a:r>
            <a:endParaRPr lang="en-US" b="1" baseline="-250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ACA530-EFCD-4246-893F-34C70BAADC1B}"/>
              </a:ext>
            </a:extLst>
          </p:cNvPr>
          <p:cNvSpPr txBox="1"/>
          <p:nvPr/>
        </p:nvSpPr>
        <p:spPr>
          <a:xfrm>
            <a:off x="6840360" y="2918870"/>
            <a:ext cx="1633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Less </a:t>
            </a:r>
            <a:r>
              <a:rPr lang="en-US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</a:t>
            </a:r>
            <a:r>
              <a:rPr lang="en-US" b="1" baseline="-25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 </a:t>
            </a:r>
            <a:r>
              <a:rPr lang="en-US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value</a:t>
            </a:r>
            <a:endParaRPr lang="en-US" b="1" baseline="-25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35577C-63EF-4906-9BD8-9BB60B2DA812}"/>
              </a:ext>
            </a:extLst>
          </p:cNvPr>
          <p:cNvSpPr txBox="1"/>
          <p:nvPr/>
        </p:nvSpPr>
        <p:spPr>
          <a:xfrm>
            <a:off x="6580493" y="6032372"/>
            <a:ext cx="1154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</a:t>
            </a:r>
            <a:r>
              <a:rPr lang="en-US" b="1" baseline="30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I</a:t>
            </a:r>
            <a:r>
              <a:rPr lang="en-US" b="1" baseline="30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O</a:t>
            </a:r>
            <a:r>
              <a:rPr lang="en-US" b="1" baseline="-25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b="1" baseline="30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5C1E67F-705E-4D7D-93AD-E87610C7B533}"/>
              </a:ext>
            </a:extLst>
          </p:cNvPr>
          <p:cNvSpPr txBox="1"/>
          <p:nvPr/>
        </p:nvSpPr>
        <p:spPr>
          <a:xfrm>
            <a:off x="4030889" y="5157192"/>
            <a:ext cx="1162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b="1" baseline="-25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O, NH</a:t>
            </a:r>
            <a:r>
              <a:rPr lang="en-US" b="1" baseline="-25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01445C5-EE2B-4363-AB42-D55CFEB8B79F}"/>
              </a:ext>
            </a:extLst>
          </p:cNvPr>
          <p:cNvSpPr/>
          <p:nvPr/>
        </p:nvSpPr>
        <p:spPr>
          <a:xfrm>
            <a:off x="5193387" y="1052736"/>
            <a:ext cx="3280754" cy="58052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C8D8B53-4851-4D88-B942-3D7E98A7771F}"/>
              </a:ext>
            </a:extLst>
          </p:cNvPr>
          <p:cNvSpPr/>
          <p:nvPr/>
        </p:nvSpPr>
        <p:spPr>
          <a:xfrm>
            <a:off x="539552" y="576064"/>
            <a:ext cx="3280754" cy="58052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18392EF1-88EA-4D3F-BB8F-23DBF3CD78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/>
          <a:srcRect l="3088" t="18645" r="63691" b="10461"/>
          <a:stretch/>
        </p:blipFill>
        <p:spPr bwMode="auto">
          <a:xfrm>
            <a:off x="669860" y="1676394"/>
            <a:ext cx="2523604" cy="4191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223806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67972"/>
    </mc:Choice>
    <mc:Fallback xmlns="">
      <p:transition spd="slow" advTm="56797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1604" y="857232"/>
            <a:ext cx="6215106" cy="4813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208"/>
    </mc:Choice>
    <mc:Fallback xmlns="">
      <p:transition spd="slow" advTm="26208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43174" y="285728"/>
            <a:ext cx="4000528" cy="6390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942"/>
    </mc:Choice>
    <mc:Fallback xmlns="">
      <p:transition spd="slow" advTm="14942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52" y="785794"/>
            <a:ext cx="6441318" cy="49516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802"/>
    </mc:Choice>
    <mc:Fallback xmlns="">
      <p:transition spd="slow" advTm="15802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57290" y="785794"/>
            <a:ext cx="6338915" cy="4842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7707"/>
    </mc:Choice>
    <mc:Fallback xmlns="">
      <p:transition spd="slow" advTm="97707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57290" y="714356"/>
            <a:ext cx="6623494" cy="5006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22"/>
    </mc:Choice>
    <mc:Fallback xmlns="">
      <p:transition spd="slow" advTm="3122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7584" y="188640"/>
            <a:ext cx="7375849" cy="55943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247"/>
    </mc:Choice>
    <mc:Fallback xmlns="">
      <p:transition spd="slow" advTm="10247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7544" y="476672"/>
            <a:ext cx="6500858" cy="50500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Picture 2" descr="Image result for mo diagram for fe(cn)6 4-">
            <a:extLst>
              <a:ext uri="{FF2B5EF4-FFF2-40B4-BE49-F238E27FC236}">
                <a16:creationId xmlns:a16="http://schemas.microsoft.com/office/drawing/2014/main" id="{EF989AFF-176E-46CE-B4CC-4C1309736D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65935"/>
          <a:stretch/>
        </p:blipFill>
        <p:spPr bwMode="auto">
          <a:xfrm>
            <a:off x="6804248" y="213054"/>
            <a:ext cx="2175598" cy="6431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2900"/>
    </mc:Choice>
    <mc:Fallback xmlns="">
      <p:transition spd="slow" advTm="529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5576" y="896942"/>
            <a:ext cx="6737969" cy="50641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FAC4B20-E946-42F4-AFD5-0B510A52F97D}"/>
              </a:ext>
            </a:extLst>
          </p:cNvPr>
          <p:cNvSpPr txBox="1"/>
          <p:nvPr/>
        </p:nvSpPr>
        <p:spPr>
          <a:xfrm>
            <a:off x="1043608" y="404664"/>
            <a:ext cx="5878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Try to remember the MO of CO explained previously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A7C05F-1326-4AF6-91F2-D7911FCAE708}"/>
              </a:ext>
            </a:extLst>
          </p:cNvPr>
          <p:cNvSpPr txBox="1"/>
          <p:nvPr/>
        </p:nvSpPr>
        <p:spPr>
          <a:xfrm>
            <a:off x="2987824" y="1988840"/>
            <a:ext cx="6319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sym typeface="Symbol" panose="05050102010706020507" pitchFamily="18" charset="2"/>
              </a:rPr>
              <a:t></a:t>
            </a:r>
            <a:r>
              <a:rPr lang="en-US" sz="2000" b="1" baseline="-25000" dirty="0">
                <a:solidFill>
                  <a:schemeClr val="bg1"/>
                </a:solidFill>
                <a:sym typeface="Symbol" panose="05050102010706020507" pitchFamily="18" charset="2"/>
              </a:rPr>
              <a:t>2p</a:t>
            </a:r>
            <a:r>
              <a:rPr lang="en-US" sz="2000" b="1" dirty="0">
                <a:solidFill>
                  <a:schemeClr val="bg1"/>
                </a:solidFill>
              </a:rPr>
              <a:t>*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6055"/>
    </mc:Choice>
    <mc:Fallback xmlns="">
      <p:transition spd="slow" advTm="76055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52" y="642918"/>
            <a:ext cx="6272241" cy="4852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156"/>
    </mc:Choice>
    <mc:Fallback xmlns="">
      <p:transition spd="slow" advTm="37156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3568" y="476672"/>
            <a:ext cx="8099069" cy="6048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15"/>
    </mc:Choice>
    <mc:Fallback xmlns="">
      <p:transition spd="slow" advTm="50015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 rotWithShape="1">
          <a:blip r:embed="rId2"/>
          <a:srcRect b="49750"/>
          <a:stretch/>
        </p:blipFill>
        <p:spPr bwMode="auto">
          <a:xfrm>
            <a:off x="755576" y="521296"/>
            <a:ext cx="7852003" cy="63367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1868"/>
    </mc:Choice>
    <mc:Fallback xmlns="">
      <p:transition spd="slow" advTm="71868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258F4988-AE14-4C38-AFE1-9980AAEF051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/>
          <a:srcRect t="51351"/>
          <a:stretch/>
        </p:blipFill>
        <p:spPr bwMode="auto">
          <a:xfrm>
            <a:off x="683568" y="404664"/>
            <a:ext cx="7834026" cy="6120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862906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3392"/>
    </mc:Choice>
    <mc:Fallback xmlns="">
      <p:transition spd="slow" advTm="43392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 rotWithShape="1">
          <a:blip r:embed="rId2"/>
          <a:srcRect b="50771"/>
          <a:stretch/>
        </p:blipFill>
        <p:spPr bwMode="auto">
          <a:xfrm>
            <a:off x="755576" y="476672"/>
            <a:ext cx="7845463" cy="6192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759"/>
    </mc:Choice>
    <mc:Fallback xmlns="">
      <p:transition spd="slow" advTm="27759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 rotWithShape="1">
          <a:blip r:embed="rId2"/>
          <a:srcRect t="51059"/>
          <a:stretch/>
        </p:blipFill>
        <p:spPr bwMode="auto">
          <a:xfrm>
            <a:off x="971600" y="476672"/>
            <a:ext cx="7474287" cy="5832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557600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6843"/>
    </mc:Choice>
    <mc:Fallback xmlns="">
      <p:transition spd="slow" advTm="66843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5576" y="620688"/>
            <a:ext cx="7488832" cy="56522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6403"/>
    </mc:Choice>
    <mc:Fallback xmlns="">
      <p:transition spd="slow" advTm="116403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52" y="500042"/>
            <a:ext cx="6929486" cy="5153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5716"/>
    </mc:Choice>
    <mc:Fallback xmlns="">
      <p:transition spd="slow" advTm="195716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64" y="857232"/>
            <a:ext cx="7486536" cy="5672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2486"/>
    </mc:Choice>
    <mc:Fallback xmlns="">
      <p:transition spd="slow" advTm="112486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/>
          <a:srcRect b="51448"/>
          <a:stretch/>
        </p:blipFill>
        <p:spPr bwMode="auto">
          <a:xfrm>
            <a:off x="1043608" y="1052736"/>
            <a:ext cx="7247160" cy="56886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9823"/>
    </mc:Choice>
    <mc:Fallback xmlns="">
      <p:transition spd="slow" advTm="79823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 rotWithShape="1">
          <a:blip r:embed="rId2"/>
          <a:srcRect t="51213"/>
          <a:stretch/>
        </p:blipFill>
        <p:spPr bwMode="auto">
          <a:xfrm>
            <a:off x="611560" y="188640"/>
            <a:ext cx="8216493" cy="6480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933F21D-9F4F-4CE5-93D2-882386384403}"/>
              </a:ext>
            </a:extLst>
          </p:cNvPr>
          <p:cNvSpPr txBox="1"/>
          <p:nvPr/>
        </p:nvSpPr>
        <p:spPr>
          <a:xfrm>
            <a:off x="5724128" y="3933056"/>
            <a:ext cx="259228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d</a:t>
            </a:r>
            <a:r>
              <a:rPr lang="en-US" sz="3200" baseline="-25000" dirty="0" err="1"/>
              <a:t>xy</a:t>
            </a:r>
            <a:r>
              <a:rPr lang="en-US" sz="3200" baseline="-25000" dirty="0"/>
              <a:t>  </a:t>
            </a:r>
            <a:r>
              <a:rPr lang="en-US" sz="3200" dirty="0" err="1"/>
              <a:t>d</a:t>
            </a:r>
            <a:r>
              <a:rPr lang="en-US" sz="3200" baseline="-25000" dirty="0" err="1"/>
              <a:t>yz</a:t>
            </a:r>
            <a:r>
              <a:rPr lang="en-US" sz="3200" dirty="0"/>
              <a:t> </a:t>
            </a:r>
            <a:r>
              <a:rPr lang="en-US" sz="3200" dirty="0" err="1"/>
              <a:t>d</a:t>
            </a:r>
            <a:r>
              <a:rPr lang="en-US" sz="3200" baseline="-25000" dirty="0" err="1"/>
              <a:t>xz</a:t>
            </a:r>
            <a:r>
              <a:rPr lang="en-US" sz="3200" dirty="0"/>
              <a:t> </a:t>
            </a:r>
            <a:endParaRPr lang="en-US" sz="3200" baseline="-25000" dirty="0"/>
          </a:p>
          <a:p>
            <a:r>
              <a:rPr lang="en-US" sz="3200" dirty="0"/>
              <a:t> </a:t>
            </a:r>
            <a:endParaRPr lang="en-US" sz="3200" baseline="-25000" dirty="0"/>
          </a:p>
        </p:txBody>
      </p:sp>
    </p:spTree>
    <p:extLst>
      <p:ext uri="{BB962C8B-B14F-4D97-AF65-F5344CB8AC3E}">
        <p14:creationId xmlns:p14="http://schemas.microsoft.com/office/powerpoint/2010/main" val="414777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112"/>
    </mc:Choice>
    <mc:Fallback xmlns="">
      <p:transition spd="slow" advTm="88112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/>
          <a:srcRect b="50329"/>
          <a:stretch/>
        </p:blipFill>
        <p:spPr bwMode="auto">
          <a:xfrm>
            <a:off x="971600" y="548680"/>
            <a:ext cx="7592860" cy="6048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4066"/>
    </mc:Choice>
    <mc:Fallback xmlns="">
      <p:transition spd="slow" advTm="104066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5576" y="332656"/>
            <a:ext cx="7928002" cy="6192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7680"/>
    </mc:Choice>
    <mc:Fallback xmlns="">
      <p:transition spd="slow" advTm="4768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43174" y="214290"/>
            <a:ext cx="4071966" cy="65501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748"/>
    </mc:Choice>
    <mc:Fallback xmlns="">
      <p:transition spd="slow" advTm="32748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1.2|143.9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876</TotalTime>
  <Words>42</Words>
  <Application>Microsoft Office PowerPoint</Application>
  <PresentationFormat>On-screen Show (4:3)</PresentationFormat>
  <Paragraphs>11</Paragraphs>
  <Slides>30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Symbol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Chemistry-IIT</dc:creator>
  <cp:lastModifiedBy>Anupam Bandyopadhyay</cp:lastModifiedBy>
  <cp:revision>35</cp:revision>
  <dcterms:created xsi:type="dcterms:W3CDTF">2017-06-08T10:56:07Z</dcterms:created>
  <dcterms:modified xsi:type="dcterms:W3CDTF">2024-01-25T11:38:57Z</dcterms:modified>
</cp:coreProperties>
</file>