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303" r:id="rId3"/>
    <p:sldId id="304" r:id="rId4"/>
    <p:sldId id="305" r:id="rId5"/>
    <p:sldId id="300" r:id="rId6"/>
    <p:sldId id="306" r:id="rId7"/>
    <p:sldId id="307" r:id="rId8"/>
    <p:sldId id="301" r:id="rId9"/>
    <p:sldId id="29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9" r:id="rId53"/>
    <p:sldId id="302" r:id="rId54"/>
    <p:sldId id="309" r:id="rId55"/>
    <p:sldId id="31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38354EE-FF9A-447D-A917-0A7D84B54965}" type="datetimeFigureOut">
              <a:rPr lang="en-US" smtClean="0"/>
              <a:pPr/>
              <a:t>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8354EE-FF9A-447D-A917-0A7D84B54965}" type="datetimeFigureOut">
              <a:rPr lang="en-US" smtClean="0"/>
              <a:pPr/>
              <a:t>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8354EE-FF9A-447D-A917-0A7D84B54965}" type="datetimeFigureOut">
              <a:rPr lang="en-US" smtClean="0"/>
              <a:pPr/>
              <a:t>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8354EE-FF9A-447D-A917-0A7D84B54965}" type="datetimeFigureOut">
              <a:rPr lang="en-US" smtClean="0"/>
              <a:pPr/>
              <a:t>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354EE-FF9A-447D-A917-0A7D84B54965}" type="datetimeFigureOut">
              <a:rPr lang="en-US" smtClean="0"/>
              <a:pPr/>
              <a:t>2/17/2022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38354EE-FF9A-447D-A917-0A7D84B54965}" type="datetimeFigureOut">
              <a:rPr lang="en-US" smtClean="0"/>
              <a:pPr/>
              <a:t>2/17/2022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38354EE-FF9A-447D-A917-0A7D84B54965}" type="datetimeFigureOut">
              <a:rPr lang="en-US" smtClean="0"/>
              <a:pPr/>
              <a:t>2/17/2022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38354EE-FF9A-447D-A917-0A7D84B54965}" type="datetimeFigureOut">
              <a:rPr lang="en-US" smtClean="0"/>
              <a:pPr/>
              <a:t>2/17/2022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354EE-FF9A-447D-A917-0A7D84B54965}" type="datetimeFigureOut">
              <a:rPr lang="en-US" smtClean="0"/>
              <a:pPr/>
              <a:t>2/17/2022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354EE-FF9A-447D-A917-0A7D84B54965}" type="datetimeFigureOut">
              <a:rPr lang="en-US" smtClean="0"/>
              <a:pPr/>
              <a:t>2/17/2022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354EE-FF9A-447D-A917-0A7D84B54965}" type="datetimeFigureOut">
              <a:rPr lang="en-US" smtClean="0"/>
              <a:pPr/>
              <a:t>2/17/2022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FE156A-7D35-42BF-9272-E82782C264E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354EE-FF9A-447D-A917-0A7D84B54965}" type="datetimeFigureOut">
              <a:rPr lang="en-US" smtClean="0"/>
              <a:pPr/>
              <a:t>2/17/2022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E156A-7D35-42BF-9272-E82782C264E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AD9D-E197-455E-98F3-51B4EC6AB515}"/>
              </a:ext>
            </a:extLst>
          </p:cNvPr>
          <p:cNvSpPr>
            <a:spLocks noGrp="1"/>
          </p:cNvSpPr>
          <p:nvPr>
            <p:ph type="title"/>
          </p:nvPr>
        </p:nvSpPr>
        <p:spPr/>
        <p:txBody>
          <a:bodyPr/>
          <a:lstStyle/>
          <a:p>
            <a:r>
              <a:rPr lang="en-US" dirty="0"/>
              <a:t>Syllabus: Inorganic</a:t>
            </a:r>
          </a:p>
        </p:txBody>
      </p:sp>
      <p:sp>
        <p:nvSpPr>
          <p:cNvPr id="3" name="Content Placeholder 2">
            <a:extLst>
              <a:ext uri="{FF2B5EF4-FFF2-40B4-BE49-F238E27FC236}">
                <a16:creationId xmlns:a16="http://schemas.microsoft.com/office/drawing/2014/main" id="{7AA3B211-F7D7-4A6A-BA2A-2F75CE27F784}"/>
              </a:ext>
            </a:extLst>
          </p:cNvPr>
          <p:cNvSpPr>
            <a:spLocks noGrp="1"/>
          </p:cNvSpPr>
          <p:nvPr>
            <p:ph idx="1"/>
          </p:nvPr>
        </p:nvSpPr>
        <p:spPr/>
        <p:txBody>
          <a:bodyPr/>
          <a:lstStyle/>
          <a:p>
            <a:pPr marL="0" indent="0">
              <a:buNone/>
            </a:pPr>
            <a:r>
              <a:rPr lang="en-US" dirty="0"/>
              <a:t>VSEPR, </a:t>
            </a:r>
          </a:p>
          <a:p>
            <a:pPr marL="0" indent="0">
              <a:buNone/>
            </a:pPr>
            <a:r>
              <a:rPr lang="en-US" dirty="0"/>
              <a:t>Valence bond theory, </a:t>
            </a:r>
          </a:p>
          <a:p>
            <a:pPr marL="0" indent="0">
              <a:buNone/>
            </a:pPr>
            <a:r>
              <a:rPr lang="en-US" dirty="0"/>
              <a:t>Molecular orbital theory, </a:t>
            </a:r>
          </a:p>
          <a:p>
            <a:pPr marL="0" indent="0">
              <a:buNone/>
            </a:pPr>
            <a:r>
              <a:rPr lang="en-US" dirty="0"/>
              <a:t>Coordination chemistry and </a:t>
            </a:r>
            <a:r>
              <a:rPr lang="en-US" dirty="0" err="1"/>
              <a:t>colour</a:t>
            </a:r>
            <a:r>
              <a:rPr lang="en-US" dirty="0"/>
              <a:t> of complex, Crystal field theory </a:t>
            </a:r>
          </a:p>
          <a:p>
            <a:pPr marL="0" indent="0">
              <a:buNone/>
            </a:pPr>
            <a:r>
              <a:rPr lang="en-US" dirty="0"/>
              <a:t>Ligand field theory.</a:t>
            </a:r>
          </a:p>
        </p:txBody>
      </p:sp>
    </p:spTree>
    <p:extLst>
      <p:ext uri="{BB962C8B-B14F-4D97-AF65-F5344CB8AC3E}">
        <p14:creationId xmlns:p14="http://schemas.microsoft.com/office/powerpoint/2010/main" val="3634696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971600" y="620688"/>
            <a:ext cx="7318596" cy="554644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3568" y="404664"/>
            <a:ext cx="7642594" cy="579243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42976" y="714356"/>
            <a:ext cx="6762779" cy="509052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43608" y="697769"/>
            <a:ext cx="7239722" cy="546246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99592" y="476672"/>
            <a:ext cx="7474115" cy="568863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357290" y="1000108"/>
            <a:ext cx="6338914" cy="476601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11560" y="332656"/>
            <a:ext cx="8198318" cy="620207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duotone>
              <a:prstClr val="black"/>
              <a:schemeClr val="tx2">
                <a:tint val="45000"/>
                <a:satMod val="400000"/>
              </a:schemeClr>
            </a:duotone>
          </a:blip>
          <a:srcRect/>
          <a:stretch>
            <a:fillRect/>
          </a:stretch>
        </p:blipFill>
        <p:spPr bwMode="auto">
          <a:xfrm>
            <a:off x="755576" y="404664"/>
            <a:ext cx="7772400" cy="59204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357290" y="857232"/>
            <a:ext cx="6481790" cy="492180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126033" y="980728"/>
            <a:ext cx="6891933" cy="515609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330D-7D98-4014-BCDE-7DDC147C8574}"/>
              </a:ext>
            </a:extLst>
          </p:cNvPr>
          <p:cNvSpPr>
            <a:spLocks noGrp="1"/>
          </p:cNvSpPr>
          <p:nvPr>
            <p:ph type="title"/>
          </p:nvPr>
        </p:nvSpPr>
        <p:spPr/>
        <p:txBody>
          <a:bodyPr/>
          <a:lstStyle/>
          <a:p>
            <a:r>
              <a:rPr lang="en-US" dirty="0"/>
              <a:t>VSEPR</a:t>
            </a:r>
          </a:p>
        </p:txBody>
      </p:sp>
      <p:sp>
        <p:nvSpPr>
          <p:cNvPr id="3" name="Content Placeholder 2">
            <a:extLst>
              <a:ext uri="{FF2B5EF4-FFF2-40B4-BE49-F238E27FC236}">
                <a16:creationId xmlns:a16="http://schemas.microsoft.com/office/drawing/2014/main" id="{41C89860-7763-4D11-8C6A-4620C0537271}"/>
              </a:ext>
            </a:extLst>
          </p:cNvPr>
          <p:cNvSpPr>
            <a:spLocks noGrp="1"/>
          </p:cNvSpPr>
          <p:nvPr>
            <p:ph idx="1"/>
          </p:nvPr>
        </p:nvSpPr>
        <p:spPr>
          <a:xfrm>
            <a:off x="457200" y="1340768"/>
            <a:ext cx="8229600" cy="4525963"/>
          </a:xfrm>
        </p:spPr>
        <p:txBody>
          <a:bodyPr>
            <a:normAutofit/>
          </a:bodyPr>
          <a:lstStyle/>
          <a:p>
            <a:pPr marL="0" indent="0" algn="just">
              <a:lnSpc>
                <a:spcPct val="150000"/>
              </a:lnSpc>
              <a:buNone/>
            </a:pPr>
            <a:r>
              <a:rPr lang="en-US" sz="2400" b="0" i="0" dirty="0">
                <a:solidFill>
                  <a:srgbClr val="333333"/>
                </a:solidFill>
                <a:effectLst/>
                <a:latin typeface="Roboto" panose="02000000000000000000" pitchFamily="2" charset="0"/>
              </a:rPr>
              <a:t>The Valence Shell Electron Pair Repulsion Theory abbreviated as VSEPR theory is based on the premise that there is a repulsion between the pairs of </a:t>
            </a:r>
            <a:r>
              <a:rPr lang="en-US" sz="2400" b="0" i="0" u="none" strike="noStrike" dirty="0">
                <a:effectLst/>
                <a:latin typeface="Roboto" panose="02000000000000000000" pitchFamily="2" charset="0"/>
              </a:rPr>
              <a:t>valence electrons</a:t>
            </a:r>
            <a:r>
              <a:rPr lang="en-US" sz="2400" b="0" i="0" dirty="0">
                <a:solidFill>
                  <a:srgbClr val="333333"/>
                </a:solidFill>
                <a:effectLst/>
                <a:latin typeface="Roboto" panose="02000000000000000000" pitchFamily="2" charset="0"/>
              </a:rPr>
              <a:t> in all atoms, and the atoms will always tend to arrange themselves in a manner in which this electron pair repulsion is minimalized. This arrangement of the atom determines the geometry of the resulting molecule.</a:t>
            </a:r>
            <a:endParaRPr lang="en-US" sz="2400" dirty="0"/>
          </a:p>
        </p:txBody>
      </p:sp>
      <p:cxnSp>
        <p:nvCxnSpPr>
          <p:cNvPr id="5" name="Straight Connector 4">
            <a:extLst>
              <a:ext uri="{FF2B5EF4-FFF2-40B4-BE49-F238E27FC236}">
                <a16:creationId xmlns:a16="http://schemas.microsoft.com/office/drawing/2014/main" id="{C877A385-D402-4217-ACFB-51B2242DA95C}"/>
              </a:ext>
            </a:extLst>
          </p:cNvPr>
          <p:cNvCxnSpPr/>
          <p:nvPr/>
        </p:nvCxnSpPr>
        <p:spPr>
          <a:xfrm>
            <a:off x="2411760" y="2996952"/>
            <a:ext cx="612068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8604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1285852" y="1000108"/>
            <a:ext cx="6410352" cy="483168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357290" y="785794"/>
            <a:ext cx="6277001" cy="474858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357290" y="857232"/>
            <a:ext cx="6662766" cy="505831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142976" y="857232"/>
            <a:ext cx="6909213" cy="5236592"/>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755576" y="476672"/>
            <a:ext cx="7678951" cy="583084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048432" y="857232"/>
            <a:ext cx="6655182" cy="500064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285852" y="714356"/>
            <a:ext cx="6415805" cy="490063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214414" y="928670"/>
            <a:ext cx="6410352" cy="4781587"/>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532399" y="404664"/>
            <a:ext cx="8072049" cy="600572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srcRect b="52828"/>
          <a:stretch>
            <a:fillRect/>
          </a:stretch>
        </p:blipFill>
        <p:spPr bwMode="auto">
          <a:xfrm>
            <a:off x="755576" y="620688"/>
            <a:ext cx="7545698" cy="568863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330D-7D98-4014-BCDE-7DDC147C8574}"/>
              </a:ext>
            </a:extLst>
          </p:cNvPr>
          <p:cNvSpPr>
            <a:spLocks noGrp="1"/>
          </p:cNvSpPr>
          <p:nvPr>
            <p:ph type="title"/>
          </p:nvPr>
        </p:nvSpPr>
        <p:spPr/>
        <p:txBody>
          <a:bodyPr/>
          <a:lstStyle/>
          <a:p>
            <a:r>
              <a:rPr lang="en-US" dirty="0"/>
              <a:t>VSEPR</a:t>
            </a:r>
          </a:p>
        </p:txBody>
      </p:sp>
      <p:sp>
        <p:nvSpPr>
          <p:cNvPr id="3" name="Content Placeholder 2">
            <a:extLst>
              <a:ext uri="{FF2B5EF4-FFF2-40B4-BE49-F238E27FC236}">
                <a16:creationId xmlns:a16="http://schemas.microsoft.com/office/drawing/2014/main" id="{41C89860-7763-4D11-8C6A-4620C0537271}"/>
              </a:ext>
            </a:extLst>
          </p:cNvPr>
          <p:cNvSpPr>
            <a:spLocks noGrp="1"/>
          </p:cNvSpPr>
          <p:nvPr>
            <p:ph idx="1"/>
          </p:nvPr>
        </p:nvSpPr>
        <p:spPr>
          <a:xfrm>
            <a:off x="457200" y="1166018"/>
            <a:ext cx="8229600" cy="4525963"/>
          </a:xfrm>
        </p:spPr>
        <p:txBody>
          <a:bodyPr>
            <a:normAutofit/>
          </a:bodyPr>
          <a:lstStyle/>
          <a:p>
            <a:pPr marL="0" indent="0" algn="just">
              <a:buNone/>
            </a:pPr>
            <a:r>
              <a:rPr lang="en-US" sz="1800" b="0" i="0" dirty="0">
                <a:solidFill>
                  <a:srgbClr val="800080"/>
                </a:solidFill>
                <a:effectLst/>
                <a:latin typeface="Roboto" panose="02000000000000000000" pitchFamily="2" charset="0"/>
              </a:rPr>
              <a:t>Postulates of VSEPR Theory:</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In polyatomic molecules, one of the constituent atoms is identified as the central atom to which all other </a:t>
            </a:r>
            <a:r>
              <a:rPr lang="en-US" sz="1600" b="0" i="0" u="none" strike="noStrike" dirty="0">
                <a:effectLst/>
                <a:latin typeface="Roboto" panose="02000000000000000000" pitchFamily="2" charset="0"/>
              </a:rPr>
              <a:t>atoms belonging to the molecule</a:t>
            </a:r>
            <a:r>
              <a:rPr lang="en-US" sz="1600" b="0" i="0" dirty="0">
                <a:effectLst/>
                <a:latin typeface="Roboto" panose="02000000000000000000" pitchFamily="2" charset="0"/>
              </a:rPr>
              <a:t> </a:t>
            </a:r>
            <a:r>
              <a:rPr lang="en-US" sz="1600" b="0" i="0" dirty="0">
                <a:solidFill>
                  <a:srgbClr val="333333"/>
                </a:solidFill>
                <a:effectLst/>
                <a:latin typeface="Roboto" panose="02000000000000000000" pitchFamily="2" charset="0"/>
              </a:rPr>
              <a:t>are linked.</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 total number of valence shell electron pairs decides the shape of the molecule.</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 electron pairs have a tendency to orient themselves in a way that minimizes the electron-electron repulsion between them and maximizes the distance between them. (</a:t>
            </a:r>
            <a:r>
              <a:rPr lang="en-US" sz="1600" b="0" i="0" dirty="0">
                <a:solidFill>
                  <a:srgbClr val="0070C0"/>
                </a:solidFill>
                <a:effectLst/>
                <a:latin typeface="Roboto" panose="02000000000000000000" pitchFamily="2" charset="0"/>
              </a:rPr>
              <a:t>Lone Pair- lone pair &gt; Lone Pair- bond- pair &gt; Bond Pair- bond pair)</a:t>
            </a:r>
            <a:endParaRPr lang="en-US" sz="2800" b="0" i="0" dirty="0">
              <a:solidFill>
                <a:srgbClr val="0070C0"/>
              </a:solidFill>
              <a:effectLst/>
              <a:latin typeface="Roboto" panose="02000000000000000000" pitchFamily="2" charset="0"/>
            </a:endParaRPr>
          </a:p>
          <a:p>
            <a:pPr algn="just">
              <a:lnSpc>
                <a:spcPct val="150000"/>
              </a:lnSpc>
            </a:pPr>
            <a:r>
              <a:rPr lang="en-US" sz="1600" b="0" i="0" dirty="0">
                <a:solidFill>
                  <a:srgbClr val="333333"/>
                </a:solidFill>
                <a:effectLst/>
                <a:latin typeface="Roboto" panose="02000000000000000000" pitchFamily="2" charset="0"/>
              </a:rPr>
              <a:t>Should the central atom be surrounded by both lone pairs and bond pairs of electrons, the molecule would tend to have a distorted shape.</a:t>
            </a:r>
          </a:p>
          <a:p>
            <a:pPr algn="just">
              <a:lnSpc>
                <a:spcPct val="150000"/>
              </a:lnSpc>
              <a:buFont typeface="Arial" panose="020B0604020202020204" pitchFamily="34" charset="0"/>
              <a:buChar char="•"/>
            </a:pPr>
            <a:endParaRPr lang="en-US" sz="1600" b="0" i="0" dirty="0">
              <a:solidFill>
                <a:srgbClr val="333333"/>
              </a:solidFill>
              <a:effectLst/>
              <a:latin typeface="Roboto" panose="02000000000000000000" pitchFamily="2" charset="0"/>
            </a:endParaRPr>
          </a:p>
          <a:p>
            <a:pPr marL="0" indent="0" algn="just">
              <a:buNone/>
            </a:pPr>
            <a:endParaRPr lang="en-US" sz="1800" b="0" i="0" dirty="0">
              <a:solidFill>
                <a:srgbClr val="813588"/>
              </a:solidFill>
              <a:effectLst/>
              <a:latin typeface="Roboto" panose="02000000000000000000" pitchFamily="2" charset="0"/>
            </a:endParaRPr>
          </a:p>
        </p:txBody>
      </p:sp>
      <p:pic>
        <p:nvPicPr>
          <p:cNvPr id="1026" name="Picture 2" descr="VSEPR theory summary - CHEM1100 - UQ - StuDocu">
            <a:extLst>
              <a:ext uri="{FF2B5EF4-FFF2-40B4-BE49-F238E27FC236}">
                <a16:creationId xmlns:a16="http://schemas.microsoft.com/office/drawing/2014/main" id="{9058D740-48FF-4AD0-98A6-791A6EE9315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5250" b="22700"/>
          <a:stretch/>
        </p:blipFill>
        <p:spPr bwMode="auto">
          <a:xfrm>
            <a:off x="1489723" y="4730929"/>
            <a:ext cx="6164553" cy="192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762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t="52583"/>
          <a:stretch>
            <a:fillRect/>
          </a:stretch>
        </p:blipFill>
        <p:spPr bwMode="auto">
          <a:xfrm>
            <a:off x="1142976" y="928670"/>
            <a:ext cx="6335222" cy="480081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1357290" y="857232"/>
            <a:ext cx="6333944" cy="482919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1285852" y="857232"/>
            <a:ext cx="6324627" cy="478203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142976" y="785794"/>
            <a:ext cx="6831889" cy="512705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1000100" y="785794"/>
            <a:ext cx="6918518" cy="5314974"/>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srcRect/>
          <a:stretch>
            <a:fillRect/>
          </a:stretch>
        </p:blipFill>
        <p:spPr bwMode="auto">
          <a:xfrm>
            <a:off x="1021850" y="857232"/>
            <a:ext cx="6983919" cy="521534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285852" y="857232"/>
            <a:ext cx="6643012" cy="4994561"/>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1000100" y="785794"/>
            <a:ext cx="6791355" cy="5109208"/>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1167261" y="857232"/>
            <a:ext cx="6528943" cy="490888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1285852" y="928670"/>
            <a:ext cx="6353202" cy="479731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330D-7D98-4014-BCDE-7DDC147C8574}"/>
              </a:ext>
            </a:extLst>
          </p:cNvPr>
          <p:cNvSpPr>
            <a:spLocks noGrp="1"/>
          </p:cNvSpPr>
          <p:nvPr>
            <p:ph type="title"/>
          </p:nvPr>
        </p:nvSpPr>
        <p:spPr/>
        <p:txBody>
          <a:bodyPr/>
          <a:lstStyle/>
          <a:p>
            <a:r>
              <a:rPr lang="en-US" dirty="0"/>
              <a:t>VSEPR</a:t>
            </a:r>
          </a:p>
        </p:txBody>
      </p:sp>
      <p:sp>
        <p:nvSpPr>
          <p:cNvPr id="3" name="Content Placeholder 2">
            <a:extLst>
              <a:ext uri="{FF2B5EF4-FFF2-40B4-BE49-F238E27FC236}">
                <a16:creationId xmlns:a16="http://schemas.microsoft.com/office/drawing/2014/main" id="{41C89860-7763-4D11-8C6A-4620C0537271}"/>
              </a:ext>
            </a:extLst>
          </p:cNvPr>
          <p:cNvSpPr>
            <a:spLocks noGrp="1"/>
          </p:cNvSpPr>
          <p:nvPr>
            <p:ph idx="1"/>
          </p:nvPr>
        </p:nvSpPr>
        <p:spPr>
          <a:xfrm>
            <a:off x="457200" y="1340768"/>
            <a:ext cx="8229600" cy="4525963"/>
          </a:xfrm>
        </p:spPr>
        <p:txBody>
          <a:bodyPr>
            <a:normAutofit/>
          </a:bodyPr>
          <a:lstStyle/>
          <a:p>
            <a:pPr marL="0" indent="0" algn="just">
              <a:lnSpc>
                <a:spcPct val="150000"/>
              </a:lnSpc>
              <a:buNone/>
            </a:pPr>
            <a:r>
              <a:rPr lang="en-US" sz="1800" b="1" i="0" dirty="0">
                <a:solidFill>
                  <a:srgbClr val="C00000"/>
                </a:solidFill>
                <a:effectLst/>
                <a:latin typeface="Roboto" panose="02000000000000000000" pitchFamily="2" charset="0"/>
              </a:rPr>
              <a:t>Limitation</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This theory fails to explain isoelectronic species (i.e. elements having the same number of electrons). The species may vary in shapes despite having the same number of electrons.</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 VSEPR theory does not shed any light on the compounds of </a:t>
            </a:r>
            <a:r>
              <a:rPr lang="en-US" sz="1600" b="0" i="0" u="none" strike="noStrike" dirty="0">
                <a:effectLst/>
                <a:latin typeface="Roboto" panose="02000000000000000000" pitchFamily="2" charset="0"/>
              </a:rPr>
              <a:t>transition metals</a:t>
            </a:r>
            <a:r>
              <a:rPr lang="en-US" sz="1600" b="0" i="0" dirty="0">
                <a:solidFill>
                  <a:srgbClr val="333333"/>
                </a:solidFill>
                <a:effectLst/>
                <a:latin typeface="Roboto" panose="02000000000000000000" pitchFamily="2" charset="0"/>
              </a:rPr>
              <a:t>. The structure of several such compounds cannot be correctly described by this theory. This is because the VSEPR theory does not take into account the associated sizes of the substituent groups and the lone pairs that are inactive.</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Another limitation of VSEPR theory is that it predicts that halides of group 2 elements will have a linear structure, whereas their actual structure is a bent one.</a:t>
            </a:r>
          </a:p>
        </p:txBody>
      </p:sp>
    </p:spTree>
    <p:extLst>
      <p:ext uri="{BB962C8B-B14F-4D97-AF65-F5344CB8AC3E}">
        <p14:creationId xmlns:p14="http://schemas.microsoft.com/office/powerpoint/2010/main" val="1732983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428728" y="1000108"/>
            <a:ext cx="6281764" cy="476668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683568" y="404664"/>
            <a:ext cx="7922285" cy="604867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1285852" y="928670"/>
            <a:ext cx="6429402" cy="485777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1357290" y="857232"/>
            <a:ext cx="6393595" cy="478633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1428728" y="928670"/>
            <a:ext cx="6638955" cy="5025406"/>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srcRect/>
          <a:stretch>
            <a:fillRect/>
          </a:stretch>
        </p:blipFill>
        <p:spPr bwMode="auto">
          <a:xfrm>
            <a:off x="1357290" y="785794"/>
            <a:ext cx="6505603" cy="500246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1285852" y="857232"/>
            <a:ext cx="6653241" cy="498379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2643174" y="285728"/>
            <a:ext cx="3817952" cy="6080956"/>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1357290" y="1000108"/>
            <a:ext cx="6277001" cy="4760254"/>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428728" y="1000108"/>
            <a:ext cx="6500840" cy="493582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sepr theory">
            <a:extLst>
              <a:ext uri="{FF2B5EF4-FFF2-40B4-BE49-F238E27FC236}">
                <a16:creationId xmlns:a16="http://schemas.microsoft.com/office/drawing/2014/main" id="{EAD687E6-2125-47ED-A221-2DBEA35F9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6194282" cy="504876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B32ED51-B04B-4F6E-804E-E98FDD44559E}"/>
              </a:ext>
            </a:extLst>
          </p:cNvPr>
          <p:cNvSpPr>
            <a:spLocks noGrp="1"/>
          </p:cNvSpPr>
          <p:nvPr>
            <p:ph type="title"/>
          </p:nvPr>
        </p:nvSpPr>
        <p:spPr>
          <a:xfrm>
            <a:off x="395536" y="14158"/>
            <a:ext cx="8229600" cy="1143000"/>
          </a:xfrm>
        </p:spPr>
        <p:txBody>
          <a:bodyPr/>
          <a:lstStyle/>
          <a:p>
            <a:r>
              <a:rPr lang="en-US" dirty="0"/>
              <a:t>VSEPR</a:t>
            </a:r>
          </a:p>
        </p:txBody>
      </p:sp>
      <p:sp>
        <p:nvSpPr>
          <p:cNvPr id="2" name="TextBox 1">
            <a:extLst>
              <a:ext uri="{FF2B5EF4-FFF2-40B4-BE49-F238E27FC236}">
                <a16:creationId xmlns:a16="http://schemas.microsoft.com/office/drawing/2014/main" id="{EE15914B-EC4C-49EB-AD91-973C46EF0841}"/>
              </a:ext>
            </a:extLst>
          </p:cNvPr>
          <p:cNvSpPr txBox="1"/>
          <p:nvPr/>
        </p:nvSpPr>
        <p:spPr>
          <a:xfrm>
            <a:off x="6300192" y="1018658"/>
            <a:ext cx="670376" cy="276999"/>
          </a:xfrm>
          <a:prstGeom prst="rect">
            <a:avLst/>
          </a:prstGeom>
          <a:noFill/>
        </p:spPr>
        <p:txBody>
          <a:bodyPr wrap="none" rtlCol="0">
            <a:spAutoFit/>
          </a:bodyPr>
          <a:lstStyle/>
          <a:p>
            <a:r>
              <a:rPr lang="en-US" sz="1200" dirty="0">
                <a:solidFill>
                  <a:srgbClr val="FF0000"/>
                </a:solidFill>
                <a:latin typeface="Arial" panose="020B0604020202020204" pitchFamily="34" charset="0"/>
                <a:cs typeface="Arial" panose="020B0604020202020204" pitchFamily="34" charset="0"/>
              </a:rPr>
              <a:t>/Shape</a:t>
            </a:r>
          </a:p>
        </p:txBody>
      </p:sp>
    </p:spTree>
    <p:extLst>
      <p:ext uri="{BB962C8B-B14F-4D97-AF65-F5344CB8AC3E}">
        <p14:creationId xmlns:p14="http://schemas.microsoft.com/office/powerpoint/2010/main" val="24885825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1071538" y="642918"/>
            <a:ext cx="6843743" cy="5186971"/>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4EAA72F3-E4DB-48AB-BFBE-C551F3FBB8AB}"/>
              </a:ext>
            </a:extLst>
          </p:cNvPr>
          <p:cNvSpPr txBox="1"/>
          <p:nvPr/>
        </p:nvSpPr>
        <p:spPr>
          <a:xfrm>
            <a:off x="1259632" y="5953472"/>
            <a:ext cx="1085105" cy="523220"/>
          </a:xfrm>
          <a:prstGeom prst="rect">
            <a:avLst/>
          </a:prstGeom>
          <a:noFill/>
        </p:spPr>
        <p:txBody>
          <a:bodyPr wrap="none" rtlCol="0">
            <a:spAutoFit/>
          </a:bodyPr>
          <a:lstStyle/>
          <a:p>
            <a:r>
              <a:rPr lang="en-US" sz="2800" b="1" dirty="0">
                <a:solidFill>
                  <a:srgbClr val="FF0000"/>
                </a:solidFill>
              </a:rPr>
              <a:t>XeOF</a:t>
            </a:r>
            <a:r>
              <a:rPr lang="en-US" sz="2800" b="1" baseline="-25000" dirty="0">
                <a:solidFill>
                  <a:srgbClr val="FF0000"/>
                </a:solidFill>
              </a:rPr>
              <a:t>4</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467544" y="404664"/>
            <a:ext cx="8208912" cy="61152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5816" y="332656"/>
            <a:ext cx="3545779" cy="584775"/>
          </a:xfrm>
          <a:prstGeom prst="rect">
            <a:avLst/>
          </a:prstGeom>
          <a:noFill/>
        </p:spPr>
        <p:txBody>
          <a:bodyPr wrap="none" rtlCol="0">
            <a:spAutoFit/>
          </a:bodyPr>
          <a:lstStyle/>
          <a:p>
            <a:r>
              <a:rPr lang="en-US" sz="3200" b="1" dirty="0"/>
              <a:t>Shortcoming of VBT</a:t>
            </a:r>
          </a:p>
        </p:txBody>
      </p:sp>
      <p:sp>
        <p:nvSpPr>
          <p:cNvPr id="3" name="TextBox 2"/>
          <p:cNvSpPr txBox="1"/>
          <p:nvPr/>
        </p:nvSpPr>
        <p:spPr>
          <a:xfrm>
            <a:off x="899591" y="1340768"/>
            <a:ext cx="7560841" cy="4154984"/>
          </a:xfrm>
          <a:prstGeom prst="rect">
            <a:avLst/>
          </a:prstGeom>
          <a:noFill/>
        </p:spPr>
        <p:txBody>
          <a:bodyPr wrap="square" rtlCol="0">
            <a:spAutoFit/>
          </a:bodyPr>
          <a:lstStyle/>
          <a:p>
            <a:pPr marL="342900" indent="-342900">
              <a:buAutoNum type="arabicPeriod"/>
            </a:pPr>
            <a:r>
              <a:rPr lang="en-US" sz="2400" dirty="0">
                <a:solidFill>
                  <a:srgbClr val="002060"/>
                </a:solidFill>
              </a:rPr>
              <a:t>Larger molecules become complicated </a:t>
            </a:r>
          </a:p>
          <a:p>
            <a:pPr marL="342900" indent="-342900">
              <a:buAutoNum type="arabicPeriod"/>
            </a:pPr>
            <a:endParaRPr lang="en-US" sz="2400" dirty="0">
              <a:solidFill>
                <a:srgbClr val="002060"/>
              </a:solidFill>
            </a:endParaRPr>
          </a:p>
          <a:p>
            <a:pPr marL="342900" indent="-342900">
              <a:buAutoNum type="arabicPeriod"/>
            </a:pPr>
            <a:r>
              <a:rPr lang="en-US" sz="2400" dirty="0">
                <a:solidFill>
                  <a:srgbClr val="002060"/>
                </a:solidFill>
              </a:rPr>
              <a:t>Solely depends on spin pairing for bond formation: What about the lone pair of dioxygen molecules.</a:t>
            </a:r>
          </a:p>
          <a:p>
            <a:pPr marL="342900" indent="-342900">
              <a:buAutoNum type="arabicPeriod"/>
            </a:pPr>
            <a:endParaRPr lang="en-US" sz="2400" dirty="0">
              <a:solidFill>
                <a:srgbClr val="002060"/>
              </a:solidFill>
            </a:endParaRPr>
          </a:p>
          <a:p>
            <a:pPr marL="342900" indent="-342900">
              <a:buAutoNum type="arabicPeriod"/>
            </a:pPr>
            <a:r>
              <a:rPr lang="en-US" sz="2400" dirty="0">
                <a:solidFill>
                  <a:srgbClr val="002060"/>
                </a:solidFill>
              </a:rPr>
              <a:t>Odd electron species like H</a:t>
            </a:r>
            <a:r>
              <a:rPr lang="en-US" sz="2400" baseline="-25000" dirty="0">
                <a:solidFill>
                  <a:srgbClr val="002060"/>
                </a:solidFill>
              </a:rPr>
              <a:t>2</a:t>
            </a:r>
            <a:r>
              <a:rPr lang="en-US" sz="2400" baseline="30000" dirty="0">
                <a:solidFill>
                  <a:srgbClr val="002060"/>
                </a:solidFill>
              </a:rPr>
              <a:t>+</a:t>
            </a:r>
            <a:r>
              <a:rPr lang="en-US" sz="2400" dirty="0">
                <a:solidFill>
                  <a:srgbClr val="002060"/>
                </a:solidFill>
              </a:rPr>
              <a:t>, He</a:t>
            </a:r>
            <a:r>
              <a:rPr lang="en-US" sz="2400" baseline="-25000" dirty="0">
                <a:solidFill>
                  <a:srgbClr val="002060"/>
                </a:solidFill>
              </a:rPr>
              <a:t>2</a:t>
            </a:r>
            <a:r>
              <a:rPr lang="en-US" sz="2400" baseline="30000" dirty="0">
                <a:solidFill>
                  <a:srgbClr val="002060"/>
                </a:solidFill>
              </a:rPr>
              <a:t>+</a:t>
            </a:r>
            <a:r>
              <a:rPr lang="en-US" sz="2400" dirty="0">
                <a:solidFill>
                  <a:srgbClr val="002060"/>
                </a:solidFill>
              </a:rPr>
              <a:t> can’t explain</a:t>
            </a:r>
          </a:p>
          <a:p>
            <a:pPr marL="342900" indent="-342900">
              <a:buAutoNum type="arabicPeriod"/>
            </a:pPr>
            <a:endParaRPr lang="en-US" sz="2400" dirty="0">
              <a:solidFill>
                <a:srgbClr val="002060"/>
              </a:solidFill>
            </a:endParaRPr>
          </a:p>
          <a:p>
            <a:pPr marL="342900" indent="-342900">
              <a:buAutoNum type="arabicPeriod"/>
            </a:pPr>
            <a:r>
              <a:rPr lang="en-US" sz="2400" dirty="0">
                <a:solidFill>
                  <a:srgbClr val="002060"/>
                </a:solidFill>
              </a:rPr>
              <a:t>Bonding between metals can’t explain.</a:t>
            </a:r>
          </a:p>
          <a:p>
            <a:pPr marL="342900" indent="-342900">
              <a:buAutoNum type="arabicPeriod"/>
            </a:pPr>
            <a:endParaRPr lang="en-US" sz="2400" dirty="0">
              <a:solidFill>
                <a:srgbClr val="002060"/>
              </a:solidFill>
            </a:endParaRPr>
          </a:p>
          <a:p>
            <a:pPr marL="342900" indent="-342900">
              <a:buAutoNum type="arabicPeriod"/>
            </a:pPr>
            <a:r>
              <a:rPr lang="en-US" sz="2400" dirty="0">
                <a:solidFill>
                  <a:srgbClr val="002060"/>
                </a:solidFill>
              </a:rPr>
              <a:t>Explain about only Positive overlap of atomic orbitals; what about negative overlap which results antibonding.</a:t>
            </a:r>
          </a:p>
        </p:txBody>
      </p:sp>
    </p:spTree>
    <p:extLst>
      <p:ext uri="{BB962C8B-B14F-4D97-AF65-F5344CB8AC3E}">
        <p14:creationId xmlns:p14="http://schemas.microsoft.com/office/powerpoint/2010/main" val="715624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DC39C7-9C29-46C2-9618-ED4DADC838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8500" b="34250"/>
          <a:stretch/>
        </p:blipFill>
        <p:spPr>
          <a:xfrm>
            <a:off x="0" y="1268760"/>
            <a:ext cx="9144000" cy="3240360"/>
          </a:xfrm>
          <a:prstGeom prst="rect">
            <a:avLst/>
          </a:prstGeom>
        </p:spPr>
      </p:pic>
      <p:sp>
        <p:nvSpPr>
          <p:cNvPr id="4" name="TextBox 3">
            <a:extLst>
              <a:ext uri="{FF2B5EF4-FFF2-40B4-BE49-F238E27FC236}">
                <a16:creationId xmlns:a16="http://schemas.microsoft.com/office/drawing/2014/main" id="{F809699A-47D4-4F1F-9738-EB97D44267B7}"/>
              </a:ext>
            </a:extLst>
          </p:cNvPr>
          <p:cNvSpPr txBox="1"/>
          <p:nvPr/>
        </p:nvSpPr>
        <p:spPr>
          <a:xfrm>
            <a:off x="8715678" y="2704274"/>
            <a:ext cx="428322" cy="369332"/>
          </a:xfrm>
          <a:prstGeom prst="rect">
            <a:avLst/>
          </a:prstGeom>
          <a:noFill/>
        </p:spPr>
        <p:txBody>
          <a:bodyPr wrap="none" rtlCol="0">
            <a:spAutoFit/>
          </a:bodyPr>
          <a:lstStyle/>
          <a:p>
            <a:r>
              <a:rPr lang="en-US" dirty="0" err="1">
                <a:solidFill>
                  <a:srgbClr val="FF0000"/>
                </a:solidFill>
              </a:rPr>
              <a:t>nb</a:t>
            </a:r>
            <a:endParaRPr lang="en-US" dirty="0">
              <a:solidFill>
                <a:srgbClr val="FF0000"/>
              </a:solidFill>
            </a:endParaRPr>
          </a:p>
        </p:txBody>
      </p:sp>
      <p:sp>
        <p:nvSpPr>
          <p:cNvPr id="5" name="TextBox 4">
            <a:extLst>
              <a:ext uri="{FF2B5EF4-FFF2-40B4-BE49-F238E27FC236}">
                <a16:creationId xmlns:a16="http://schemas.microsoft.com/office/drawing/2014/main" id="{0B06D504-10E6-4852-96BD-E3E62CAD49DA}"/>
              </a:ext>
            </a:extLst>
          </p:cNvPr>
          <p:cNvSpPr txBox="1"/>
          <p:nvPr/>
        </p:nvSpPr>
        <p:spPr>
          <a:xfrm>
            <a:off x="1403648" y="620688"/>
            <a:ext cx="4617674" cy="369332"/>
          </a:xfrm>
          <a:prstGeom prst="rect">
            <a:avLst/>
          </a:prstGeom>
          <a:noFill/>
        </p:spPr>
        <p:txBody>
          <a:bodyPr wrap="none" rtlCol="0">
            <a:spAutoFit/>
          </a:bodyPr>
          <a:lstStyle/>
          <a:p>
            <a:r>
              <a:rPr lang="en-US" dirty="0"/>
              <a:t>Class Board work regarding the Bonding Orbital</a:t>
            </a:r>
          </a:p>
        </p:txBody>
      </p:sp>
    </p:spTree>
    <p:extLst>
      <p:ext uri="{BB962C8B-B14F-4D97-AF65-F5344CB8AC3E}">
        <p14:creationId xmlns:p14="http://schemas.microsoft.com/office/powerpoint/2010/main" val="1793571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464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75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330D-7D98-4014-BCDE-7DDC147C8574}"/>
              </a:ext>
            </a:extLst>
          </p:cNvPr>
          <p:cNvSpPr>
            <a:spLocks noGrp="1"/>
          </p:cNvSpPr>
          <p:nvPr>
            <p:ph type="title"/>
          </p:nvPr>
        </p:nvSpPr>
        <p:spPr/>
        <p:txBody>
          <a:bodyPr>
            <a:normAutofit/>
          </a:bodyPr>
          <a:lstStyle/>
          <a:p>
            <a:pPr algn="just"/>
            <a:r>
              <a:rPr lang="en-US" sz="2800" b="0" i="0" dirty="0">
                <a:solidFill>
                  <a:srgbClr val="800080"/>
                </a:solidFill>
                <a:effectLst/>
                <a:latin typeface="Roboto" panose="02000000000000000000" pitchFamily="2" charset="0"/>
              </a:rPr>
              <a:t>Predicting the Shapes of Molecules</a:t>
            </a:r>
            <a:endParaRPr lang="en-US" sz="2800" b="0" i="0" dirty="0">
              <a:solidFill>
                <a:srgbClr val="813588"/>
              </a:solidFill>
              <a:effectLst/>
              <a:latin typeface="Roboto" panose="02000000000000000000" pitchFamily="2" charset="0"/>
            </a:endParaRPr>
          </a:p>
        </p:txBody>
      </p:sp>
      <p:sp>
        <p:nvSpPr>
          <p:cNvPr id="3" name="Content Placeholder 2">
            <a:extLst>
              <a:ext uri="{FF2B5EF4-FFF2-40B4-BE49-F238E27FC236}">
                <a16:creationId xmlns:a16="http://schemas.microsoft.com/office/drawing/2014/main" id="{41C89860-7763-4D11-8C6A-4620C0537271}"/>
              </a:ext>
            </a:extLst>
          </p:cNvPr>
          <p:cNvSpPr>
            <a:spLocks noGrp="1"/>
          </p:cNvSpPr>
          <p:nvPr>
            <p:ph idx="1"/>
          </p:nvPr>
        </p:nvSpPr>
        <p:spPr>
          <a:xfrm>
            <a:off x="457200" y="1268760"/>
            <a:ext cx="8229600" cy="4525963"/>
          </a:xfrm>
        </p:spPr>
        <p:txBody>
          <a:bodyPr>
            <a:normAutofit/>
          </a:bodyPr>
          <a:lstStyle/>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 least </a:t>
            </a:r>
            <a:r>
              <a:rPr lang="en-US" sz="1600" b="0" i="0" u="none" strike="noStrike" dirty="0">
                <a:effectLst/>
                <a:latin typeface="Roboto" panose="02000000000000000000" pitchFamily="2" charset="0"/>
              </a:rPr>
              <a:t>electronegative</a:t>
            </a:r>
            <a:r>
              <a:rPr lang="en-US" sz="1600" b="0" i="0" dirty="0">
                <a:solidFill>
                  <a:srgbClr val="333333"/>
                </a:solidFill>
                <a:effectLst/>
                <a:latin typeface="Roboto" panose="02000000000000000000" pitchFamily="2" charset="0"/>
              </a:rPr>
              <a:t> atom must be selected as the central atom (since this atom has the highest ability to share its electrons with the other atoms belonging to the molecule).</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 total number of electrons belonging to the outermost shell of the central atom must be counted.</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 total number of electrons belonging to other atoms and used in bonds with the central atom must be counted.</a:t>
            </a:r>
          </a:p>
          <a:p>
            <a:pPr algn="just">
              <a:lnSpc>
                <a:spcPct val="150000"/>
              </a:lnSpc>
              <a:buFont typeface="Arial" panose="020B0604020202020204" pitchFamily="34" charset="0"/>
              <a:buChar char="•"/>
            </a:pPr>
            <a:r>
              <a:rPr lang="en-US" sz="1600" b="0" i="0" dirty="0">
                <a:solidFill>
                  <a:srgbClr val="333333"/>
                </a:solidFill>
                <a:effectLst/>
                <a:latin typeface="Roboto" panose="02000000000000000000" pitchFamily="2" charset="0"/>
              </a:rPr>
              <a:t>These two values must be added in order to obtain the valence shell electron pair number or the VSEP number.</a:t>
            </a:r>
          </a:p>
          <a:p>
            <a:pPr marL="0" indent="0" algn="just">
              <a:lnSpc>
                <a:spcPct val="150000"/>
              </a:lnSpc>
              <a:buNone/>
            </a:pPr>
            <a:endParaRPr lang="en-US" sz="2400" dirty="0"/>
          </a:p>
        </p:txBody>
      </p:sp>
    </p:spTree>
    <p:extLst>
      <p:ext uri="{BB962C8B-B14F-4D97-AF65-F5344CB8AC3E}">
        <p14:creationId xmlns:p14="http://schemas.microsoft.com/office/powerpoint/2010/main" val="356032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B29B-1001-4F19-9339-090C4C4434CF}"/>
              </a:ext>
            </a:extLst>
          </p:cNvPr>
          <p:cNvSpPr>
            <a:spLocks noGrp="1"/>
          </p:cNvSpPr>
          <p:nvPr>
            <p:ph type="title"/>
          </p:nvPr>
        </p:nvSpPr>
        <p:spPr>
          <a:xfrm>
            <a:off x="457200" y="188640"/>
            <a:ext cx="8229600" cy="1143000"/>
          </a:xfrm>
        </p:spPr>
        <p:txBody>
          <a:bodyPr/>
          <a:lstStyle/>
          <a:p>
            <a:r>
              <a:rPr lang="en-US" dirty="0"/>
              <a:t>Examples</a:t>
            </a:r>
          </a:p>
        </p:txBody>
      </p:sp>
      <p:sp>
        <p:nvSpPr>
          <p:cNvPr id="4" name="TextBox 3">
            <a:extLst>
              <a:ext uri="{FF2B5EF4-FFF2-40B4-BE49-F238E27FC236}">
                <a16:creationId xmlns:a16="http://schemas.microsoft.com/office/drawing/2014/main" id="{0D5AC411-A920-4661-AE08-F417F456ADF4}"/>
              </a:ext>
            </a:extLst>
          </p:cNvPr>
          <p:cNvSpPr txBox="1"/>
          <p:nvPr/>
        </p:nvSpPr>
        <p:spPr>
          <a:xfrm>
            <a:off x="463813" y="1268760"/>
            <a:ext cx="8478860" cy="523220"/>
          </a:xfrm>
          <a:prstGeom prst="rect">
            <a:avLst/>
          </a:prstGeom>
          <a:noFill/>
        </p:spPr>
        <p:txBody>
          <a:bodyPr wrap="none" rtlCol="0">
            <a:spAutoFit/>
          </a:bodyPr>
          <a:lstStyle/>
          <a:p>
            <a:r>
              <a:rPr lang="en-US" sz="2800" dirty="0"/>
              <a:t>BeF</a:t>
            </a:r>
            <a:r>
              <a:rPr lang="en-US" sz="2800" baseline="-25000" dirty="0"/>
              <a:t>2</a:t>
            </a:r>
            <a:r>
              <a:rPr lang="en-US" sz="2800" dirty="0"/>
              <a:t>, BF</a:t>
            </a:r>
            <a:r>
              <a:rPr lang="en-US" sz="2800" baseline="-25000" dirty="0"/>
              <a:t>3</a:t>
            </a:r>
            <a:r>
              <a:rPr lang="en-US" sz="2800" dirty="0"/>
              <a:t>, CH</a:t>
            </a:r>
            <a:r>
              <a:rPr lang="en-US" sz="2800" baseline="-25000" dirty="0"/>
              <a:t>4</a:t>
            </a:r>
            <a:r>
              <a:rPr lang="en-US" sz="2800" dirty="0"/>
              <a:t>, NH</a:t>
            </a:r>
            <a:r>
              <a:rPr lang="en-US" sz="2800" baseline="-25000" dirty="0"/>
              <a:t>3</a:t>
            </a:r>
            <a:r>
              <a:rPr lang="en-US" sz="2800" dirty="0"/>
              <a:t>, I</a:t>
            </a:r>
            <a:r>
              <a:rPr lang="en-US" sz="2800" baseline="-25000" dirty="0"/>
              <a:t>3</a:t>
            </a:r>
            <a:r>
              <a:rPr lang="en-US" sz="2800" baseline="30000" dirty="0"/>
              <a:t>-</a:t>
            </a:r>
            <a:r>
              <a:rPr lang="en-US" sz="2800" dirty="0"/>
              <a:t>, XeF</a:t>
            </a:r>
            <a:r>
              <a:rPr lang="en-US" sz="2800" baseline="-25000" dirty="0"/>
              <a:t>4</a:t>
            </a:r>
            <a:r>
              <a:rPr lang="en-US" sz="2800" dirty="0"/>
              <a:t>, XeOF</a:t>
            </a:r>
            <a:r>
              <a:rPr lang="en-US" sz="2800" baseline="-25000" dirty="0"/>
              <a:t>4</a:t>
            </a:r>
            <a:r>
              <a:rPr lang="en-US" sz="2800" dirty="0"/>
              <a:t>, SF</a:t>
            </a:r>
            <a:r>
              <a:rPr lang="en-US" sz="2800" baseline="-25000" dirty="0"/>
              <a:t>4</a:t>
            </a:r>
            <a:r>
              <a:rPr lang="en-US" sz="2800" dirty="0"/>
              <a:t>, PO</a:t>
            </a:r>
            <a:r>
              <a:rPr lang="en-US" sz="2800" baseline="-25000" dirty="0"/>
              <a:t>4</a:t>
            </a:r>
            <a:r>
              <a:rPr lang="en-US" sz="2800" baseline="30000" dirty="0"/>
              <a:t>3-</a:t>
            </a:r>
            <a:r>
              <a:rPr lang="en-US" sz="2800" dirty="0"/>
              <a:t>, XeF</a:t>
            </a:r>
            <a:r>
              <a:rPr lang="en-US" sz="2800" baseline="-25000" dirty="0"/>
              <a:t>6, </a:t>
            </a:r>
            <a:r>
              <a:rPr lang="en-US" sz="2800" dirty="0"/>
              <a:t>ClF</a:t>
            </a:r>
            <a:r>
              <a:rPr lang="en-US" sz="2800" baseline="-25000" dirty="0"/>
              <a:t>3</a:t>
            </a:r>
            <a:r>
              <a:rPr lang="en-US" sz="2800" dirty="0"/>
              <a:t> </a:t>
            </a:r>
          </a:p>
        </p:txBody>
      </p:sp>
    </p:spTree>
    <p:extLst>
      <p:ext uri="{BB962C8B-B14F-4D97-AF65-F5344CB8AC3E}">
        <p14:creationId xmlns:p14="http://schemas.microsoft.com/office/powerpoint/2010/main" val="355050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BA9E-D7E1-47D6-B3CC-F883A3322185}"/>
              </a:ext>
            </a:extLst>
          </p:cNvPr>
          <p:cNvSpPr>
            <a:spLocks noGrp="1"/>
          </p:cNvSpPr>
          <p:nvPr>
            <p:ph type="title"/>
          </p:nvPr>
        </p:nvSpPr>
        <p:spPr/>
        <p:txBody>
          <a:bodyPr>
            <a:normAutofit fontScale="90000"/>
          </a:bodyPr>
          <a:lstStyle/>
          <a:p>
            <a:r>
              <a:rPr lang="en-US" dirty="0">
                <a:solidFill>
                  <a:srgbClr val="002060"/>
                </a:solidFill>
                <a:latin typeface="Arial" panose="020B0604020202020204" pitchFamily="34" charset="0"/>
                <a:cs typeface="Arial" panose="020B0604020202020204" pitchFamily="34" charset="0"/>
              </a:rPr>
              <a:t>Chemistry for Engineers (CYL 001)</a:t>
            </a:r>
          </a:p>
        </p:txBody>
      </p:sp>
      <p:cxnSp>
        <p:nvCxnSpPr>
          <p:cNvPr id="5" name="Straight Connector 4">
            <a:extLst>
              <a:ext uri="{FF2B5EF4-FFF2-40B4-BE49-F238E27FC236}">
                <a16:creationId xmlns:a16="http://schemas.microsoft.com/office/drawing/2014/main" id="{679746F1-4209-4D64-900D-CAE281139FAC}"/>
              </a:ext>
            </a:extLst>
          </p:cNvPr>
          <p:cNvCxnSpPr/>
          <p:nvPr/>
        </p:nvCxnSpPr>
        <p:spPr>
          <a:xfrm>
            <a:off x="0" y="1340768"/>
            <a:ext cx="914400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41689604-3C95-4232-8084-533F5E7B4BE4}"/>
              </a:ext>
            </a:extLst>
          </p:cNvPr>
          <p:cNvSpPr txBox="1"/>
          <p:nvPr/>
        </p:nvSpPr>
        <p:spPr>
          <a:xfrm>
            <a:off x="3322521" y="1323400"/>
            <a:ext cx="2498954" cy="584775"/>
          </a:xfrm>
          <a:prstGeom prst="rect">
            <a:avLst/>
          </a:prstGeom>
          <a:noFill/>
        </p:spPr>
        <p:txBody>
          <a:bodyPr wrap="none" rtlCol="0">
            <a:spAutoFit/>
          </a:bodyPr>
          <a:lstStyle/>
          <a:p>
            <a:r>
              <a:rPr lang="en-US" sz="3200" dirty="0"/>
              <a:t>VSEPR Theory</a:t>
            </a:r>
          </a:p>
        </p:txBody>
      </p:sp>
      <p:pic>
        <p:nvPicPr>
          <p:cNvPr id="2050" name="Picture 2" descr="Image result for vsepr theory">
            <a:extLst>
              <a:ext uri="{FF2B5EF4-FFF2-40B4-BE49-F238E27FC236}">
                <a16:creationId xmlns:a16="http://schemas.microsoft.com/office/drawing/2014/main" id="{C0D9AEF3-D468-42E1-B178-66C989414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5" y="1908175"/>
            <a:ext cx="56102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87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BA9E-D7E1-47D6-B3CC-F883A3322185}"/>
              </a:ext>
            </a:extLst>
          </p:cNvPr>
          <p:cNvSpPr>
            <a:spLocks noGrp="1"/>
          </p:cNvSpPr>
          <p:nvPr>
            <p:ph type="title"/>
          </p:nvPr>
        </p:nvSpPr>
        <p:spPr/>
        <p:txBody>
          <a:bodyPr>
            <a:normAutofit fontScale="90000"/>
          </a:bodyPr>
          <a:lstStyle/>
          <a:p>
            <a:r>
              <a:rPr lang="en-US" dirty="0">
                <a:solidFill>
                  <a:srgbClr val="002060"/>
                </a:solidFill>
                <a:latin typeface="Arial" panose="020B0604020202020204" pitchFamily="34" charset="0"/>
                <a:cs typeface="Arial" panose="020B0604020202020204" pitchFamily="34" charset="0"/>
              </a:rPr>
              <a:t>Chemistry for Engineers (CYL 101)</a:t>
            </a:r>
          </a:p>
        </p:txBody>
      </p:sp>
      <p:cxnSp>
        <p:nvCxnSpPr>
          <p:cNvPr id="5" name="Straight Connector 4">
            <a:extLst>
              <a:ext uri="{FF2B5EF4-FFF2-40B4-BE49-F238E27FC236}">
                <a16:creationId xmlns:a16="http://schemas.microsoft.com/office/drawing/2014/main" id="{679746F1-4209-4D64-900D-CAE281139FAC}"/>
              </a:ext>
            </a:extLst>
          </p:cNvPr>
          <p:cNvCxnSpPr/>
          <p:nvPr/>
        </p:nvCxnSpPr>
        <p:spPr>
          <a:xfrm>
            <a:off x="0" y="1340768"/>
            <a:ext cx="914400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2195736" y="3212976"/>
            <a:ext cx="4530792" cy="584775"/>
          </a:xfrm>
          <a:prstGeom prst="rect">
            <a:avLst/>
          </a:prstGeom>
          <a:noFill/>
        </p:spPr>
        <p:txBody>
          <a:bodyPr wrap="none" rtlCol="0">
            <a:spAutoFit/>
          </a:bodyPr>
          <a:lstStyle/>
          <a:p>
            <a:r>
              <a:rPr lang="en-US" sz="3200" dirty="0"/>
              <a:t>VBT: Valence Bond Theory</a:t>
            </a:r>
          </a:p>
        </p:txBody>
      </p:sp>
    </p:spTree>
    <p:extLst>
      <p:ext uri="{BB962C8B-B14F-4D97-AF65-F5344CB8AC3E}">
        <p14:creationId xmlns:p14="http://schemas.microsoft.com/office/powerpoint/2010/main" val="358905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8780</TotalTime>
  <Words>540</Words>
  <Application>Microsoft Office PowerPoint</Application>
  <PresentationFormat>On-screen Show (4:3)</PresentationFormat>
  <Paragraphs>45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Roboto</vt:lpstr>
      <vt:lpstr>Office Theme</vt:lpstr>
      <vt:lpstr>Syllabus: Inorganic</vt:lpstr>
      <vt:lpstr>VSEPR</vt:lpstr>
      <vt:lpstr>VSEPR</vt:lpstr>
      <vt:lpstr>VSEPR</vt:lpstr>
      <vt:lpstr>VSEPR</vt:lpstr>
      <vt:lpstr>Predicting the Shapes of Molecules</vt:lpstr>
      <vt:lpstr>Examples</vt:lpstr>
      <vt:lpstr>Chemistry for Engineers (CYL 001)</vt:lpstr>
      <vt:lpstr>Chemistry for Engineers (CYL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Chemistry-IIT</dc:creator>
  <cp:lastModifiedBy>Anupam</cp:lastModifiedBy>
  <cp:revision>36</cp:revision>
  <dcterms:created xsi:type="dcterms:W3CDTF">2017-06-08T06:28:44Z</dcterms:created>
  <dcterms:modified xsi:type="dcterms:W3CDTF">2022-02-17T05:11:32Z</dcterms:modified>
</cp:coreProperties>
</file>