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98" r:id="rId2"/>
    <p:sldId id="256" r:id="rId3"/>
    <p:sldId id="257" r:id="rId4"/>
    <p:sldId id="258" r:id="rId5"/>
    <p:sldId id="299" r:id="rId6"/>
    <p:sldId id="304" r:id="rId7"/>
    <p:sldId id="305" r:id="rId8"/>
    <p:sldId id="306" r:id="rId9"/>
    <p:sldId id="307" r:id="rId10"/>
    <p:sldId id="301" r:id="rId11"/>
    <p:sldId id="302" r:id="rId12"/>
    <p:sldId id="303" r:id="rId13"/>
    <p:sldId id="259" r:id="rId14"/>
    <p:sldId id="261" r:id="rId15"/>
    <p:sldId id="260" r:id="rId16"/>
    <p:sldId id="262" r:id="rId17"/>
    <p:sldId id="263" r:id="rId18"/>
    <p:sldId id="264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0" r:id="rId39"/>
    <p:sldId id="291" r:id="rId40"/>
    <p:sldId id="292" r:id="rId41"/>
    <p:sldId id="300" r:id="rId42"/>
    <p:sldId id="265" r:id="rId43"/>
    <p:sldId id="268" r:id="rId44"/>
    <p:sldId id="269" r:id="rId45"/>
    <p:sldId id="266" r:id="rId46"/>
    <p:sldId id="26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6906-0F3B-4EFC-BFB4-FFE01F82FFE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382B1-D267-454E-9D77-D0A45163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7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382B1-D267-454E-9D77-D0A451632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5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1E60-E255-475C-8F6E-F6E3B7AF25A6}" type="datetimeFigureOut">
              <a:rPr lang="en-US" smtClean="0"/>
              <a:pPr/>
              <a:t>2/21/2022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102C-2DCD-4443-980D-C9393E869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1E60-E255-475C-8F6E-F6E3B7AF25A6}" type="datetimeFigureOut">
              <a:rPr lang="en-US" smtClean="0"/>
              <a:pPr/>
              <a:t>2/21/2022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102C-2DCD-4443-980D-C9393E869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1E60-E255-475C-8F6E-F6E3B7AF25A6}" type="datetimeFigureOut">
              <a:rPr lang="en-US" smtClean="0"/>
              <a:pPr/>
              <a:t>2/21/2022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102C-2DCD-4443-980D-C9393E869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1E60-E255-475C-8F6E-F6E3B7AF25A6}" type="datetimeFigureOut">
              <a:rPr lang="en-US" smtClean="0"/>
              <a:pPr/>
              <a:t>2/21/2022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102C-2DCD-4443-980D-C9393E869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1E60-E255-475C-8F6E-F6E3B7AF25A6}" type="datetimeFigureOut">
              <a:rPr lang="en-US" smtClean="0"/>
              <a:pPr/>
              <a:t>2/21/2022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102C-2DCD-4443-980D-C9393E869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1E60-E255-475C-8F6E-F6E3B7AF25A6}" type="datetimeFigureOut">
              <a:rPr lang="en-US" smtClean="0"/>
              <a:pPr/>
              <a:t>2/21/2022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102C-2DCD-4443-980D-C9393E869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1E60-E255-475C-8F6E-F6E3B7AF25A6}" type="datetimeFigureOut">
              <a:rPr lang="en-US" smtClean="0"/>
              <a:pPr/>
              <a:t>2/21/2022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102C-2DCD-4443-980D-C9393E869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1E60-E255-475C-8F6E-F6E3B7AF25A6}" type="datetimeFigureOut">
              <a:rPr lang="en-US" smtClean="0"/>
              <a:pPr/>
              <a:t>2/21/2022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102C-2DCD-4443-980D-C9393E869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1E60-E255-475C-8F6E-F6E3B7AF25A6}" type="datetimeFigureOut">
              <a:rPr lang="en-US" smtClean="0"/>
              <a:pPr/>
              <a:t>2/21/2022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102C-2DCD-4443-980D-C9393E869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1E60-E255-475C-8F6E-F6E3B7AF25A6}" type="datetimeFigureOut">
              <a:rPr lang="en-US" smtClean="0"/>
              <a:pPr/>
              <a:t>2/21/2022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102C-2DCD-4443-980D-C9393E869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1E60-E255-475C-8F6E-F6E3B7AF25A6}" type="datetimeFigureOut">
              <a:rPr lang="en-US" smtClean="0"/>
              <a:pPr/>
              <a:t>2/21/2022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102C-2DCD-4443-980D-C9393E869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1E60-E255-475C-8F6E-F6E3B7AF25A6}" type="datetimeFigureOut">
              <a:rPr lang="en-US" smtClean="0"/>
              <a:pPr/>
              <a:t>2/21/2022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0102C-2DCD-4443-980D-C9393E869A4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BA9E-D7E1-47D6-B3CC-F883A332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for Engineers (CYL 101)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9746F1-4209-4D64-900D-CAE281139FAC}"/>
              </a:ext>
            </a:extLst>
          </p:cNvPr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D5C926-E33D-41CB-8B88-D744C56CCA73}"/>
              </a:ext>
            </a:extLst>
          </p:cNvPr>
          <p:cNvSpPr txBox="1"/>
          <p:nvPr/>
        </p:nvSpPr>
        <p:spPr>
          <a:xfrm>
            <a:off x="2217683" y="1775101"/>
            <a:ext cx="1240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Inorganic: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8F9E2-3FF7-4B9A-893A-188AFC0C7163}"/>
              </a:ext>
            </a:extLst>
          </p:cNvPr>
          <p:cNvSpPr txBox="1"/>
          <p:nvPr/>
        </p:nvSpPr>
        <p:spPr>
          <a:xfrm>
            <a:off x="3347864" y="1919117"/>
            <a:ext cx="65746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000" b="1" dirty="0">
                <a:solidFill>
                  <a:srgbClr val="FF0000"/>
                </a:solidFill>
              </a:rPr>
              <a:t>Werner’s theory of Coordination</a:t>
            </a:r>
          </a:p>
          <a:p>
            <a:pPr marL="342900" indent="-342900">
              <a:buAutoNum type="alphaLcPeriod"/>
            </a:pPr>
            <a:r>
              <a:rPr lang="en-US" sz="2000" dirty="0"/>
              <a:t>Valence Bond Theory</a:t>
            </a:r>
          </a:p>
          <a:p>
            <a:pPr marL="342900" indent="-342900">
              <a:buAutoNum type="alphaLcPeriod"/>
            </a:pPr>
            <a:r>
              <a:rPr lang="en-US" sz="2000" dirty="0"/>
              <a:t>Molecular Orbital Theory</a:t>
            </a:r>
          </a:p>
          <a:p>
            <a:pPr marL="342900" indent="-342900">
              <a:buAutoNum type="alphaLcPeriod"/>
            </a:pPr>
            <a:r>
              <a:rPr lang="en-US" sz="2000" dirty="0"/>
              <a:t>Crystal field Theory</a:t>
            </a:r>
          </a:p>
          <a:p>
            <a:pPr marL="342900" indent="-342900">
              <a:buAutoNum type="alphaLcPeriod"/>
            </a:pPr>
            <a:r>
              <a:rPr lang="en-US" sz="2000" dirty="0"/>
              <a:t>Ligand Field Theory</a:t>
            </a:r>
          </a:p>
          <a:p>
            <a:pPr marL="342900" indent="-342900">
              <a:buAutoNum type="alphaLcPeriod"/>
            </a:pPr>
            <a:r>
              <a:rPr lang="en-US" sz="2000" dirty="0"/>
              <a:t>18 electron rules</a:t>
            </a:r>
          </a:p>
          <a:p>
            <a:pPr marL="342900" indent="-342900">
              <a:buAutoNum type="alphaLcPeriod"/>
            </a:pPr>
            <a:r>
              <a:rPr lang="en-US" sz="2000" dirty="0"/>
              <a:t>Metal-metal bonding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A5F88-4CC5-4ADF-9259-7F920B0B422E}"/>
              </a:ext>
            </a:extLst>
          </p:cNvPr>
          <p:cNvSpPr txBox="1"/>
          <p:nvPr/>
        </p:nvSpPr>
        <p:spPr>
          <a:xfrm>
            <a:off x="2441782" y="4709464"/>
            <a:ext cx="1068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Organic: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E3DFC-F358-4497-8F72-E2787C892BD0}"/>
              </a:ext>
            </a:extLst>
          </p:cNvPr>
          <p:cNvSpPr txBox="1"/>
          <p:nvPr/>
        </p:nvSpPr>
        <p:spPr>
          <a:xfrm>
            <a:off x="3457766" y="4894130"/>
            <a:ext cx="355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Will discuss later</a:t>
            </a:r>
          </a:p>
        </p:txBody>
      </p:sp>
    </p:spTree>
    <p:extLst>
      <p:ext uri="{BB962C8B-B14F-4D97-AF65-F5344CB8AC3E}">
        <p14:creationId xmlns:p14="http://schemas.microsoft.com/office/powerpoint/2010/main" val="35890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2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6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94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1124744"/>
            <a:ext cx="6329389" cy="480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B6FCD7-0435-4C3A-AFC8-C546ED61C63D}"/>
              </a:ext>
            </a:extLst>
          </p:cNvPr>
          <p:cNvSpPr txBox="1"/>
          <p:nvPr/>
        </p:nvSpPr>
        <p:spPr>
          <a:xfrm>
            <a:off x="585967" y="532766"/>
            <a:ext cx="7676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How do you predict the structure and bonding between the elements?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803" y="382352"/>
            <a:ext cx="8124394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D7F16C-6497-484A-B787-A4A941967802}"/>
              </a:ext>
            </a:extLst>
          </p:cNvPr>
          <p:cNvSpPr txBox="1"/>
          <p:nvPr/>
        </p:nvSpPr>
        <p:spPr>
          <a:xfrm>
            <a:off x="1691680" y="6021288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Lucida Sans" panose="020B0602030504020204" pitchFamily="34" charset="0"/>
              </a:rPr>
              <a:t>Blomstrand</a:t>
            </a:r>
            <a:r>
              <a:rPr lang="en-US" sz="1400" b="1" dirty="0">
                <a:latin typeface="Lucida Sans" panose="020B0602030504020204" pitchFamily="34" charset="0"/>
              </a:rPr>
              <a:t> (1826-1894)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928670"/>
            <a:ext cx="6272239" cy="47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85728"/>
            <a:ext cx="6696104" cy="500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5286388"/>
            <a:ext cx="41529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857232"/>
            <a:ext cx="6291289" cy="479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892885"/>
            <a:ext cx="6434165" cy="4828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00108"/>
            <a:ext cx="6219851" cy="463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84187"/>
            <a:ext cx="7772400" cy="1470025"/>
          </a:xfrm>
        </p:spPr>
        <p:txBody>
          <a:bodyPr/>
          <a:lstStyle/>
          <a:p>
            <a:r>
              <a:rPr lang="en-IN" dirty="0"/>
              <a:t>Coordination Chemistry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9971"/>
            <a:ext cx="6400800" cy="17526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Bonding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45F2B-9509-4AB8-8891-740E7D8A6EEA}"/>
              </a:ext>
            </a:extLst>
          </p:cNvPr>
          <p:cNvSpPr txBox="1"/>
          <p:nvPr/>
        </p:nvSpPr>
        <p:spPr>
          <a:xfrm>
            <a:off x="2120078" y="3645024"/>
            <a:ext cx="490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Why should we care about?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20109"/>
            <a:ext cx="6681817" cy="507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14356"/>
            <a:ext cx="6329389" cy="47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476672"/>
            <a:ext cx="7252909" cy="55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56"/>
            <a:ext cx="6538941" cy="496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9CCF77-F73F-4863-859D-4D9A014FA263}"/>
              </a:ext>
            </a:extLst>
          </p:cNvPr>
          <p:cNvCxnSpPr/>
          <p:nvPr/>
        </p:nvCxnSpPr>
        <p:spPr>
          <a:xfrm>
            <a:off x="1691680" y="3861048"/>
            <a:ext cx="20162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857232"/>
            <a:ext cx="6581803" cy="494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6696104" cy="512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14356"/>
            <a:ext cx="6410352" cy="497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623664"/>
            <a:ext cx="6777067" cy="510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6415115" cy="486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1E438D-9BD4-4781-9BB1-860D759409E1}"/>
              </a:ext>
            </a:extLst>
          </p:cNvPr>
          <p:cNvSpPr txBox="1"/>
          <p:nvPr/>
        </p:nvSpPr>
        <p:spPr>
          <a:xfrm>
            <a:off x="1511623" y="5869724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[(NH</a:t>
            </a:r>
            <a:r>
              <a:rPr lang="en-US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Co(OH)(NH</a:t>
            </a:r>
            <a:r>
              <a:rPr lang="en-US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)Co(NH</a:t>
            </a:r>
            <a:r>
              <a:rPr lang="en-US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?</a:t>
            </a:r>
            <a:r>
              <a:rPr lang="en-US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857232"/>
            <a:ext cx="6286526" cy="469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periodic table">
            <a:extLst>
              <a:ext uri="{FF2B5EF4-FFF2-40B4-BE49-F238E27FC236}">
                <a16:creationId xmlns:a16="http://schemas.microsoft.com/office/drawing/2014/main" id="{A1D0D5F8-A85B-417D-AB2B-8717FEE2C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0" y="1336331"/>
            <a:ext cx="8370676" cy="4185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B16D0-07F0-4AD1-89F3-E2E0B40AA4C8}"/>
              </a:ext>
            </a:extLst>
          </p:cNvPr>
          <p:cNvSpPr txBox="1"/>
          <p:nvPr/>
        </p:nvSpPr>
        <p:spPr>
          <a:xfrm>
            <a:off x="35496" y="332656"/>
            <a:ext cx="9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Significance of the color representation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00108"/>
            <a:ext cx="6405590" cy="486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85794"/>
            <a:ext cx="6491315" cy="483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56"/>
            <a:ext cx="6800880" cy="509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642918"/>
            <a:ext cx="6858030" cy="519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2"/>
            <a:ext cx="6510365" cy="490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642918"/>
            <a:ext cx="6615141" cy="514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857232"/>
            <a:ext cx="6396065" cy="484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6253189" cy="475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F1840-AE95-48E3-B23A-E30BC2C52A8F}"/>
              </a:ext>
            </a:extLst>
          </p:cNvPr>
          <p:cNvSpPr txBox="1"/>
          <p:nvPr/>
        </p:nvSpPr>
        <p:spPr>
          <a:xfrm>
            <a:off x="1331640" y="467005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Thermodynamics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857232"/>
            <a:ext cx="6415115" cy="496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794"/>
            <a:ext cx="6429402" cy="479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4429" y="1052736"/>
            <a:ext cx="6615141" cy="511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120D05-3EDA-4C10-9443-D9C9B8F165C4}"/>
              </a:ext>
            </a:extLst>
          </p:cNvPr>
          <p:cNvSpPr txBox="1"/>
          <p:nvPr/>
        </p:nvSpPr>
        <p:spPr>
          <a:xfrm>
            <a:off x="1475656" y="427449"/>
            <a:ext cx="591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of Transition Elements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67538"/>
            <a:ext cx="6643716" cy="499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B3C5A1-2C04-42D5-85E9-27C37852FD06}"/>
              </a:ext>
            </a:extLst>
          </p:cNvPr>
          <p:cNvSpPr txBox="1"/>
          <p:nvPr/>
        </p:nvSpPr>
        <p:spPr>
          <a:xfrm>
            <a:off x="1763688" y="620688"/>
            <a:ext cx="546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of Werner’s Theory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56B753-D4AE-4116-9268-E38A9D05639D}"/>
              </a:ext>
            </a:extLst>
          </p:cNvPr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DEC884-0A03-4FD2-957D-EE2371CB3AE1}"/>
              </a:ext>
            </a:extLst>
          </p:cNvPr>
          <p:cNvSpPr txBox="1"/>
          <p:nvPr/>
        </p:nvSpPr>
        <p:spPr>
          <a:xfrm>
            <a:off x="539552" y="1905506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It does not explain the color, and the magnetic and optical properties shown by coordination compounds. </a:t>
            </a:r>
          </a:p>
          <a:p>
            <a:pPr marL="342900" indent="-3429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It failed to explain why all elements don't form coordination compounds.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 It failed to explain the directional properties of bonds in coordination compounds. </a:t>
            </a:r>
          </a:p>
        </p:txBody>
      </p:sp>
    </p:spTree>
    <p:extLst>
      <p:ext uri="{BB962C8B-B14F-4D97-AF65-F5344CB8AC3E}">
        <p14:creationId xmlns:p14="http://schemas.microsoft.com/office/powerpoint/2010/main" val="1950390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857232"/>
            <a:ext cx="6196038" cy="469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642918"/>
            <a:ext cx="6400827" cy="486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821380"/>
            <a:ext cx="6419877" cy="48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14356"/>
            <a:ext cx="6415115" cy="48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9192" y="1268760"/>
            <a:ext cx="6605616" cy="501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s.els-cdn.com/content/image/3-s2.0-B978012803895600001X-f01-01-9780128038956.jpg">
            <a:extLst>
              <a:ext uri="{FF2B5EF4-FFF2-40B4-BE49-F238E27FC236}">
                <a16:creationId xmlns:a16="http://schemas.microsoft.com/office/drawing/2014/main" id="{BD3B29FE-EDB5-401B-8D31-0ABA7FAF2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93" y="1916832"/>
            <a:ext cx="298554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FCF848-C252-44B0-9899-9F8DDC104EE5}"/>
              </a:ext>
            </a:extLst>
          </p:cNvPr>
          <p:cNvSpPr/>
          <p:nvPr/>
        </p:nvSpPr>
        <p:spPr>
          <a:xfrm>
            <a:off x="725977" y="1270501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Calcium aluminum chelate complex of hydroxyanthraquinone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4B395-C9DF-4FA6-82CC-39F4E5F071A8}"/>
              </a:ext>
            </a:extLst>
          </p:cNvPr>
          <p:cNvSpPr txBox="1"/>
          <p:nvPr/>
        </p:nvSpPr>
        <p:spPr>
          <a:xfrm>
            <a:off x="459935" y="947336"/>
            <a:ext cx="393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Earliest known coordination compound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1CD32-2ECC-42AF-9179-E0C6C168A2F8}"/>
              </a:ext>
            </a:extLst>
          </p:cNvPr>
          <p:cNvSpPr/>
          <p:nvPr/>
        </p:nvSpPr>
        <p:spPr>
          <a:xfrm>
            <a:off x="4427984" y="3597922"/>
            <a:ext cx="4250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tserrat"/>
              </a:rPr>
              <a:t>German chemist, physician, and alchemist</a:t>
            </a:r>
            <a:r>
              <a:rPr lang="en-US" dirty="0">
                <a:solidFill>
                  <a:srgbClr val="000000"/>
                </a:solidFill>
                <a:latin typeface="Montserrat"/>
              </a:rPr>
              <a:t>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Montserrat"/>
              </a:rPr>
              <a:t>1597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94C20D-60EE-48B0-8726-4584A230994D}"/>
              </a:ext>
            </a:extLst>
          </p:cNvPr>
          <p:cNvSpPr/>
          <p:nvPr/>
        </p:nvSpPr>
        <p:spPr>
          <a:xfrm>
            <a:off x="5975938" y="4410528"/>
            <a:ext cx="126553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tserrat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Montserrat"/>
            </a:endParaRPr>
          </a:p>
          <a:p>
            <a:endParaRPr lang="en-US" dirty="0">
              <a:solidFill>
                <a:srgbClr val="000000"/>
              </a:solidFill>
              <a:latin typeface="Montserrat"/>
            </a:endParaRPr>
          </a:p>
          <a:p>
            <a:endParaRPr lang="en-US" dirty="0">
              <a:solidFill>
                <a:srgbClr val="000000"/>
              </a:solidFill>
              <a:latin typeface="Montserrat"/>
            </a:endParaRPr>
          </a:p>
          <a:p>
            <a:endParaRPr lang="en-US" dirty="0">
              <a:solidFill>
                <a:srgbClr val="000000"/>
              </a:solidFill>
              <a:latin typeface="Montserrat"/>
            </a:endParaRPr>
          </a:p>
          <a:p>
            <a:endParaRPr lang="en-US" dirty="0">
              <a:solidFill>
                <a:srgbClr val="000000"/>
              </a:solidFill>
              <a:latin typeface="Montserrat"/>
            </a:endParaRPr>
          </a:p>
          <a:p>
            <a:endParaRPr lang="en-US" dirty="0">
              <a:solidFill>
                <a:srgbClr val="000000"/>
              </a:solidFill>
              <a:latin typeface="Montserrat"/>
            </a:endParaRPr>
          </a:p>
          <a:p>
            <a:r>
              <a:rPr lang="en-US" b="1" dirty="0">
                <a:solidFill>
                  <a:srgbClr val="0070C0"/>
                </a:solidFill>
                <a:latin typeface="Montserrat"/>
              </a:rPr>
              <a:t>Blue </a:t>
            </a:r>
            <a:r>
              <a:rPr lang="en-US" b="1" dirty="0" err="1">
                <a:solidFill>
                  <a:srgbClr val="0070C0"/>
                </a:solidFill>
                <a:latin typeface="Montserrat"/>
              </a:rPr>
              <a:t>colour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EC83C-F6A9-4061-9616-FAE75C4C0D3A}"/>
              </a:ext>
            </a:extLst>
          </p:cNvPr>
          <p:cNvSpPr txBox="1"/>
          <p:nvPr/>
        </p:nvSpPr>
        <p:spPr>
          <a:xfrm>
            <a:off x="6300192" y="498136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9A7B4D-F3B9-4EAC-A8DB-59E4E0027DB0}"/>
              </a:ext>
            </a:extLst>
          </p:cNvPr>
          <p:cNvCxnSpPr/>
          <p:nvPr/>
        </p:nvCxnSpPr>
        <p:spPr>
          <a:xfrm>
            <a:off x="6084168" y="4837350"/>
            <a:ext cx="2880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26D559-288D-4404-B1D1-06B6E770C728}"/>
              </a:ext>
            </a:extLst>
          </p:cNvPr>
          <p:cNvCxnSpPr>
            <a:cxnSpLocks/>
          </p:cNvCxnSpPr>
          <p:nvPr/>
        </p:nvCxnSpPr>
        <p:spPr>
          <a:xfrm flipV="1">
            <a:off x="6189292" y="5265334"/>
            <a:ext cx="207842" cy="22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CE0CC1-5933-48B1-8D02-50185E6D96DE}"/>
              </a:ext>
            </a:extLst>
          </p:cNvPr>
          <p:cNvCxnSpPr>
            <a:cxnSpLocks/>
          </p:cNvCxnSpPr>
          <p:nvPr/>
        </p:nvCxnSpPr>
        <p:spPr>
          <a:xfrm flipH="1">
            <a:off x="6619217" y="4837350"/>
            <a:ext cx="2218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F4D37-2E88-406F-B0FB-C480B3CBDB27}"/>
              </a:ext>
            </a:extLst>
          </p:cNvPr>
          <p:cNvCxnSpPr>
            <a:cxnSpLocks/>
          </p:cNvCxnSpPr>
          <p:nvPr/>
        </p:nvCxnSpPr>
        <p:spPr>
          <a:xfrm flipH="1" flipV="1">
            <a:off x="6653463" y="5265334"/>
            <a:ext cx="292679" cy="22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E1A94F-158C-466B-8F2B-671882ABE360}"/>
              </a:ext>
            </a:extLst>
          </p:cNvPr>
          <p:cNvSpPr txBox="1"/>
          <p:nvPr/>
        </p:nvSpPr>
        <p:spPr>
          <a:xfrm>
            <a:off x="5911010" y="454670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NH</a:t>
            </a:r>
            <a:r>
              <a:rPr lang="en-US" baseline="-250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1861FA-5F9F-4C7D-8A99-5FD5FC4597A2}"/>
              </a:ext>
            </a:extLst>
          </p:cNvPr>
          <p:cNvSpPr txBox="1"/>
          <p:nvPr/>
        </p:nvSpPr>
        <p:spPr>
          <a:xfrm>
            <a:off x="6746030" y="456741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NH</a:t>
            </a:r>
            <a:r>
              <a:rPr lang="en-US" baseline="-250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E4570C-7989-46FD-9525-96EF48490316}"/>
              </a:ext>
            </a:extLst>
          </p:cNvPr>
          <p:cNvSpPr txBox="1"/>
          <p:nvPr/>
        </p:nvSpPr>
        <p:spPr>
          <a:xfrm>
            <a:off x="6883884" y="535069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NH</a:t>
            </a:r>
            <a:r>
              <a:rPr lang="en-US" baseline="-250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5703E2-73D4-495F-BD4E-D704A39F5144}"/>
              </a:ext>
            </a:extLst>
          </p:cNvPr>
          <p:cNvSpPr txBox="1"/>
          <p:nvPr/>
        </p:nvSpPr>
        <p:spPr>
          <a:xfrm>
            <a:off x="5812779" y="538002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NH</a:t>
            </a:r>
            <a:r>
              <a:rPr lang="en-US" baseline="-25000" dirty="0"/>
              <a:t>3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9716B9B-891F-4B45-B315-4AF6F99B4CA1}"/>
              </a:ext>
            </a:extLst>
          </p:cNvPr>
          <p:cNvSpPr/>
          <p:nvPr/>
        </p:nvSpPr>
        <p:spPr>
          <a:xfrm flipH="1">
            <a:off x="5787679" y="4589726"/>
            <a:ext cx="45719" cy="115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8CE3B3-04B0-4B4E-8F83-89A848F4B0B1}"/>
              </a:ext>
            </a:extLst>
          </p:cNvPr>
          <p:cNvSpPr txBox="1"/>
          <p:nvPr/>
        </p:nvSpPr>
        <p:spPr>
          <a:xfrm>
            <a:off x="7456850" y="43827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+2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3891B58-85FC-4B1C-BCD9-36A6FEECCDF3}"/>
              </a:ext>
            </a:extLst>
          </p:cNvPr>
          <p:cNvSpPr/>
          <p:nvPr/>
        </p:nvSpPr>
        <p:spPr>
          <a:xfrm rot="10800000" flipH="1">
            <a:off x="7378738" y="4535987"/>
            <a:ext cx="45719" cy="115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BA8C45-9822-45E5-B17A-69E25FC42D7E}"/>
              </a:ext>
            </a:extLst>
          </p:cNvPr>
          <p:cNvCxnSpPr/>
          <p:nvPr/>
        </p:nvCxnSpPr>
        <p:spPr>
          <a:xfrm flipV="1">
            <a:off x="6539864" y="5350698"/>
            <a:ext cx="0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E10DF5-881F-49BF-8579-660FD6F47CD2}"/>
              </a:ext>
            </a:extLst>
          </p:cNvPr>
          <p:cNvCxnSpPr>
            <a:cxnSpLocks/>
          </p:cNvCxnSpPr>
          <p:nvPr/>
        </p:nvCxnSpPr>
        <p:spPr>
          <a:xfrm>
            <a:off x="6510439" y="4550200"/>
            <a:ext cx="4735" cy="40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4646ED-8A69-4331-A207-05D7E33BC7B0}"/>
              </a:ext>
            </a:extLst>
          </p:cNvPr>
          <p:cNvSpPr txBox="1"/>
          <p:nvPr/>
        </p:nvSpPr>
        <p:spPr>
          <a:xfrm>
            <a:off x="6148189" y="426675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D0CBD4-DC49-4821-9F85-6CE921A3F16E}"/>
              </a:ext>
            </a:extLst>
          </p:cNvPr>
          <p:cNvSpPr txBox="1"/>
          <p:nvPr/>
        </p:nvSpPr>
        <p:spPr>
          <a:xfrm>
            <a:off x="6148189" y="57309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158E8-C5D6-48AC-AE3A-EE182FB81538}"/>
              </a:ext>
            </a:extLst>
          </p:cNvPr>
          <p:cNvSpPr txBox="1"/>
          <p:nvPr/>
        </p:nvSpPr>
        <p:spPr>
          <a:xfrm>
            <a:off x="1835696" y="222998"/>
            <a:ext cx="590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Brief History of Coordination complex used in old 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D4CBC-66A4-4CAC-8AB9-F1DF28539758}"/>
              </a:ext>
            </a:extLst>
          </p:cNvPr>
          <p:cNvSpPr txBox="1"/>
          <p:nvPr/>
        </p:nvSpPr>
        <p:spPr>
          <a:xfrm>
            <a:off x="1619672" y="4013420"/>
            <a:ext cx="132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Alizarin Dye</a:t>
            </a:r>
          </a:p>
        </p:txBody>
      </p:sp>
    </p:spTree>
    <p:extLst>
      <p:ext uri="{BB962C8B-B14F-4D97-AF65-F5344CB8AC3E}">
        <p14:creationId xmlns:p14="http://schemas.microsoft.com/office/powerpoint/2010/main" val="101568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476672"/>
            <a:ext cx="7391744" cy="576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714356"/>
            <a:ext cx="6419877" cy="488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928670"/>
            <a:ext cx="6196038" cy="465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6215106" cy="472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178</Words>
  <Application>Microsoft Office PowerPoint</Application>
  <PresentationFormat>On-screen Show (4:3)</PresentationFormat>
  <Paragraphs>49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Lucida Sans</vt:lpstr>
      <vt:lpstr>Montserrat</vt:lpstr>
      <vt:lpstr>Office Theme</vt:lpstr>
      <vt:lpstr>Chemistry for Engineers (CYL 101)</vt:lpstr>
      <vt:lpstr>Coordination Chemistry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 Chemistry 1</dc:title>
  <dc:creator>Chemistry-IIT</dc:creator>
  <cp:lastModifiedBy>Anupam</cp:lastModifiedBy>
  <cp:revision>28</cp:revision>
  <dcterms:created xsi:type="dcterms:W3CDTF">2017-06-08T08:35:18Z</dcterms:created>
  <dcterms:modified xsi:type="dcterms:W3CDTF">2022-02-21T05:20:40Z</dcterms:modified>
</cp:coreProperties>
</file>