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8" d="100"/>
          <a:sy n="68" d="100"/>
        </p:scale>
        <p:origin x="6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D01A6-3C3C-C413-9BAD-2A973D6D62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23E359D-4452-8C04-15FA-FD8CBCA9E6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11971FD-50E2-951C-45BD-17EADA96B586}"/>
              </a:ext>
            </a:extLst>
          </p:cNvPr>
          <p:cNvSpPr>
            <a:spLocks noGrp="1"/>
          </p:cNvSpPr>
          <p:nvPr>
            <p:ph type="dt" sz="half" idx="10"/>
          </p:nvPr>
        </p:nvSpPr>
        <p:spPr/>
        <p:txBody>
          <a:bodyPr/>
          <a:lstStyle/>
          <a:p>
            <a:fld id="{7E65551E-CF28-4A4B-9E40-01919E3B7174}" type="datetimeFigureOut">
              <a:rPr lang="en-IN" smtClean="0"/>
              <a:t>15-04-2025</a:t>
            </a:fld>
            <a:endParaRPr lang="en-IN"/>
          </a:p>
        </p:txBody>
      </p:sp>
      <p:sp>
        <p:nvSpPr>
          <p:cNvPr id="5" name="Footer Placeholder 4">
            <a:extLst>
              <a:ext uri="{FF2B5EF4-FFF2-40B4-BE49-F238E27FC236}">
                <a16:creationId xmlns:a16="http://schemas.microsoft.com/office/drawing/2014/main" id="{353F4456-9320-468A-276E-B3A8E3F900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1EFBEF-F7B1-2FFC-D416-02D555E78A43}"/>
              </a:ext>
            </a:extLst>
          </p:cNvPr>
          <p:cNvSpPr>
            <a:spLocks noGrp="1"/>
          </p:cNvSpPr>
          <p:nvPr>
            <p:ph type="sldNum" sz="quarter" idx="12"/>
          </p:nvPr>
        </p:nvSpPr>
        <p:spPr/>
        <p:txBody>
          <a:bodyPr/>
          <a:lstStyle/>
          <a:p>
            <a:fld id="{ADF01A18-4BEC-4F94-A15A-DD13357E2C13}" type="slidenum">
              <a:rPr lang="en-IN" smtClean="0"/>
              <a:t>‹#›</a:t>
            </a:fld>
            <a:endParaRPr lang="en-IN"/>
          </a:p>
        </p:txBody>
      </p:sp>
    </p:spTree>
    <p:extLst>
      <p:ext uri="{BB962C8B-B14F-4D97-AF65-F5344CB8AC3E}">
        <p14:creationId xmlns:p14="http://schemas.microsoft.com/office/powerpoint/2010/main" val="1853798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C6705-DEFA-3260-65F3-5BFBDDE794F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F28CE6-E579-065A-9E6A-2BC3008816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0AA458-123E-7B15-1CB0-EA88B0DFED0C}"/>
              </a:ext>
            </a:extLst>
          </p:cNvPr>
          <p:cNvSpPr>
            <a:spLocks noGrp="1"/>
          </p:cNvSpPr>
          <p:nvPr>
            <p:ph type="dt" sz="half" idx="10"/>
          </p:nvPr>
        </p:nvSpPr>
        <p:spPr/>
        <p:txBody>
          <a:bodyPr/>
          <a:lstStyle/>
          <a:p>
            <a:fld id="{7E65551E-CF28-4A4B-9E40-01919E3B7174}" type="datetimeFigureOut">
              <a:rPr lang="en-IN" smtClean="0"/>
              <a:t>15-04-2025</a:t>
            </a:fld>
            <a:endParaRPr lang="en-IN"/>
          </a:p>
        </p:txBody>
      </p:sp>
      <p:sp>
        <p:nvSpPr>
          <p:cNvPr id="5" name="Footer Placeholder 4">
            <a:extLst>
              <a:ext uri="{FF2B5EF4-FFF2-40B4-BE49-F238E27FC236}">
                <a16:creationId xmlns:a16="http://schemas.microsoft.com/office/drawing/2014/main" id="{3E5C36E9-BE3C-D1D5-8FB5-D555DF764C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9B0D25-0B16-827D-D9F4-3F15C9AFB01D}"/>
              </a:ext>
            </a:extLst>
          </p:cNvPr>
          <p:cNvSpPr>
            <a:spLocks noGrp="1"/>
          </p:cNvSpPr>
          <p:nvPr>
            <p:ph type="sldNum" sz="quarter" idx="12"/>
          </p:nvPr>
        </p:nvSpPr>
        <p:spPr/>
        <p:txBody>
          <a:bodyPr/>
          <a:lstStyle/>
          <a:p>
            <a:fld id="{ADF01A18-4BEC-4F94-A15A-DD13357E2C13}" type="slidenum">
              <a:rPr lang="en-IN" smtClean="0"/>
              <a:t>‹#›</a:t>
            </a:fld>
            <a:endParaRPr lang="en-IN"/>
          </a:p>
        </p:txBody>
      </p:sp>
    </p:spTree>
    <p:extLst>
      <p:ext uri="{BB962C8B-B14F-4D97-AF65-F5344CB8AC3E}">
        <p14:creationId xmlns:p14="http://schemas.microsoft.com/office/powerpoint/2010/main" val="2387912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CA50D7-58AB-706B-852C-D7E88A9BFD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FF98CA-795B-D2AD-E218-6FDDB80661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0FA699-2D08-B866-F256-66F3CA4AE2AC}"/>
              </a:ext>
            </a:extLst>
          </p:cNvPr>
          <p:cNvSpPr>
            <a:spLocks noGrp="1"/>
          </p:cNvSpPr>
          <p:nvPr>
            <p:ph type="dt" sz="half" idx="10"/>
          </p:nvPr>
        </p:nvSpPr>
        <p:spPr/>
        <p:txBody>
          <a:bodyPr/>
          <a:lstStyle/>
          <a:p>
            <a:fld id="{7E65551E-CF28-4A4B-9E40-01919E3B7174}" type="datetimeFigureOut">
              <a:rPr lang="en-IN" smtClean="0"/>
              <a:t>15-04-2025</a:t>
            </a:fld>
            <a:endParaRPr lang="en-IN"/>
          </a:p>
        </p:txBody>
      </p:sp>
      <p:sp>
        <p:nvSpPr>
          <p:cNvPr id="5" name="Footer Placeholder 4">
            <a:extLst>
              <a:ext uri="{FF2B5EF4-FFF2-40B4-BE49-F238E27FC236}">
                <a16:creationId xmlns:a16="http://schemas.microsoft.com/office/drawing/2014/main" id="{E2E40FBF-5ACC-9120-EC2E-CF6B310AE9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338BBF-BBA0-6B38-6407-3972B238CBE0}"/>
              </a:ext>
            </a:extLst>
          </p:cNvPr>
          <p:cNvSpPr>
            <a:spLocks noGrp="1"/>
          </p:cNvSpPr>
          <p:nvPr>
            <p:ph type="sldNum" sz="quarter" idx="12"/>
          </p:nvPr>
        </p:nvSpPr>
        <p:spPr/>
        <p:txBody>
          <a:bodyPr/>
          <a:lstStyle/>
          <a:p>
            <a:fld id="{ADF01A18-4BEC-4F94-A15A-DD13357E2C13}" type="slidenum">
              <a:rPr lang="en-IN" smtClean="0"/>
              <a:t>‹#›</a:t>
            </a:fld>
            <a:endParaRPr lang="en-IN"/>
          </a:p>
        </p:txBody>
      </p:sp>
    </p:spTree>
    <p:extLst>
      <p:ext uri="{BB962C8B-B14F-4D97-AF65-F5344CB8AC3E}">
        <p14:creationId xmlns:p14="http://schemas.microsoft.com/office/powerpoint/2010/main" val="879104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1A4E6-FD1E-1EB7-729C-850B7F8E5F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E4B555-91FF-550A-D172-F024E47B9B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E79F0C-8C76-A0AE-4390-CA0A16E116F2}"/>
              </a:ext>
            </a:extLst>
          </p:cNvPr>
          <p:cNvSpPr>
            <a:spLocks noGrp="1"/>
          </p:cNvSpPr>
          <p:nvPr>
            <p:ph type="dt" sz="half" idx="10"/>
          </p:nvPr>
        </p:nvSpPr>
        <p:spPr/>
        <p:txBody>
          <a:bodyPr/>
          <a:lstStyle/>
          <a:p>
            <a:fld id="{7E65551E-CF28-4A4B-9E40-01919E3B7174}" type="datetimeFigureOut">
              <a:rPr lang="en-IN" smtClean="0"/>
              <a:t>15-04-2025</a:t>
            </a:fld>
            <a:endParaRPr lang="en-IN"/>
          </a:p>
        </p:txBody>
      </p:sp>
      <p:sp>
        <p:nvSpPr>
          <p:cNvPr id="5" name="Footer Placeholder 4">
            <a:extLst>
              <a:ext uri="{FF2B5EF4-FFF2-40B4-BE49-F238E27FC236}">
                <a16:creationId xmlns:a16="http://schemas.microsoft.com/office/drawing/2014/main" id="{41A73303-D4B1-3D9A-C0F3-62430A3F56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AB4F66-9030-6554-29C1-46B920AC1520}"/>
              </a:ext>
            </a:extLst>
          </p:cNvPr>
          <p:cNvSpPr>
            <a:spLocks noGrp="1"/>
          </p:cNvSpPr>
          <p:nvPr>
            <p:ph type="sldNum" sz="quarter" idx="12"/>
          </p:nvPr>
        </p:nvSpPr>
        <p:spPr/>
        <p:txBody>
          <a:bodyPr/>
          <a:lstStyle/>
          <a:p>
            <a:fld id="{ADF01A18-4BEC-4F94-A15A-DD13357E2C13}" type="slidenum">
              <a:rPr lang="en-IN" smtClean="0"/>
              <a:t>‹#›</a:t>
            </a:fld>
            <a:endParaRPr lang="en-IN"/>
          </a:p>
        </p:txBody>
      </p:sp>
    </p:spTree>
    <p:extLst>
      <p:ext uri="{BB962C8B-B14F-4D97-AF65-F5344CB8AC3E}">
        <p14:creationId xmlns:p14="http://schemas.microsoft.com/office/powerpoint/2010/main" val="2802477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B1FE9-543F-0AD6-F73D-C4B69F67A7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6110E3C-C284-E068-348D-C5A83E9FCE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1359D0-68EA-2FD9-603E-B5596212A69A}"/>
              </a:ext>
            </a:extLst>
          </p:cNvPr>
          <p:cNvSpPr>
            <a:spLocks noGrp="1"/>
          </p:cNvSpPr>
          <p:nvPr>
            <p:ph type="dt" sz="half" idx="10"/>
          </p:nvPr>
        </p:nvSpPr>
        <p:spPr/>
        <p:txBody>
          <a:bodyPr/>
          <a:lstStyle/>
          <a:p>
            <a:fld id="{7E65551E-CF28-4A4B-9E40-01919E3B7174}" type="datetimeFigureOut">
              <a:rPr lang="en-IN" smtClean="0"/>
              <a:t>15-04-2025</a:t>
            </a:fld>
            <a:endParaRPr lang="en-IN"/>
          </a:p>
        </p:txBody>
      </p:sp>
      <p:sp>
        <p:nvSpPr>
          <p:cNvPr id="5" name="Footer Placeholder 4">
            <a:extLst>
              <a:ext uri="{FF2B5EF4-FFF2-40B4-BE49-F238E27FC236}">
                <a16:creationId xmlns:a16="http://schemas.microsoft.com/office/drawing/2014/main" id="{1FB4FA88-12DD-0496-B66C-449B531C6F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EEE2E7-5928-96D6-1BF2-03AA93517C51}"/>
              </a:ext>
            </a:extLst>
          </p:cNvPr>
          <p:cNvSpPr>
            <a:spLocks noGrp="1"/>
          </p:cNvSpPr>
          <p:nvPr>
            <p:ph type="sldNum" sz="quarter" idx="12"/>
          </p:nvPr>
        </p:nvSpPr>
        <p:spPr/>
        <p:txBody>
          <a:bodyPr/>
          <a:lstStyle/>
          <a:p>
            <a:fld id="{ADF01A18-4BEC-4F94-A15A-DD13357E2C13}" type="slidenum">
              <a:rPr lang="en-IN" smtClean="0"/>
              <a:t>‹#›</a:t>
            </a:fld>
            <a:endParaRPr lang="en-IN"/>
          </a:p>
        </p:txBody>
      </p:sp>
    </p:spTree>
    <p:extLst>
      <p:ext uri="{BB962C8B-B14F-4D97-AF65-F5344CB8AC3E}">
        <p14:creationId xmlns:p14="http://schemas.microsoft.com/office/powerpoint/2010/main" val="2447227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5D88B-57BF-57A8-A349-DF9A603E37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EBF2E0-E068-24CE-BD1F-C1527E0254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4E778CB-4F95-1940-DBE1-780A9A9E9E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95E0062-57A3-C87B-2A2E-BD6DD4F88F24}"/>
              </a:ext>
            </a:extLst>
          </p:cNvPr>
          <p:cNvSpPr>
            <a:spLocks noGrp="1"/>
          </p:cNvSpPr>
          <p:nvPr>
            <p:ph type="dt" sz="half" idx="10"/>
          </p:nvPr>
        </p:nvSpPr>
        <p:spPr/>
        <p:txBody>
          <a:bodyPr/>
          <a:lstStyle/>
          <a:p>
            <a:fld id="{7E65551E-CF28-4A4B-9E40-01919E3B7174}" type="datetimeFigureOut">
              <a:rPr lang="en-IN" smtClean="0"/>
              <a:t>15-04-2025</a:t>
            </a:fld>
            <a:endParaRPr lang="en-IN"/>
          </a:p>
        </p:txBody>
      </p:sp>
      <p:sp>
        <p:nvSpPr>
          <p:cNvPr id="6" name="Footer Placeholder 5">
            <a:extLst>
              <a:ext uri="{FF2B5EF4-FFF2-40B4-BE49-F238E27FC236}">
                <a16:creationId xmlns:a16="http://schemas.microsoft.com/office/drawing/2014/main" id="{9A4181D0-4ED7-EFD3-EAD9-502D59BD5E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849942-8564-88C1-CF69-4C683AC7B5FD}"/>
              </a:ext>
            </a:extLst>
          </p:cNvPr>
          <p:cNvSpPr>
            <a:spLocks noGrp="1"/>
          </p:cNvSpPr>
          <p:nvPr>
            <p:ph type="sldNum" sz="quarter" idx="12"/>
          </p:nvPr>
        </p:nvSpPr>
        <p:spPr/>
        <p:txBody>
          <a:bodyPr/>
          <a:lstStyle/>
          <a:p>
            <a:fld id="{ADF01A18-4BEC-4F94-A15A-DD13357E2C13}" type="slidenum">
              <a:rPr lang="en-IN" smtClean="0"/>
              <a:t>‹#›</a:t>
            </a:fld>
            <a:endParaRPr lang="en-IN"/>
          </a:p>
        </p:txBody>
      </p:sp>
    </p:spTree>
    <p:extLst>
      <p:ext uri="{BB962C8B-B14F-4D97-AF65-F5344CB8AC3E}">
        <p14:creationId xmlns:p14="http://schemas.microsoft.com/office/powerpoint/2010/main" val="3889683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DDC75-5522-A1A4-BF63-B4A0930D4C2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6A7E40-467A-AA56-04B5-7F531A00C8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8EA63E-4E44-D781-48F6-EAC8E0ED65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9FF799B-ABDE-DAFC-6D6B-74115152DE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A760E6-E24E-10E2-8B16-AF23158511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4B917CE-2490-427D-B7F9-D1049F33E654}"/>
              </a:ext>
            </a:extLst>
          </p:cNvPr>
          <p:cNvSpPr>
            <a:spLocks noGrp="1"/>
          </p:cNvSpPr>
          <p:nvPr>
            <p:ph type="dt" sz="half" idx="10"/>
          </p:nvPr>
        </p:nvSpPr>
        <p:spPr/>
        <p:txBody>
          <a:bodyPr/>
          <a:lstStyle/>
          <a:p>
            <a:fld id="{7E65551E-CF28-4A4B-9E40-01919E3B7174}" type="datetimeFigureOut">
              <a:rPr lang="en-IN" smtClean="0"/>
              <a:t>15-04-2025</a:t>
            </a:fld>
            <a:endParaRPr lang="en-IN"/>
          </a:p>
        </p:txBody>
      </p:sp>
      <p:sp>
        <p:nvSpPr>
          <p:cNvPr id="8" name="Footer Placeholder 7">
            <a:extLst>
              <a:ext uri="{FF2B5EF4-FFF2-40B4-BE49-F238E27FC236}">
                <a16:creationId xmlns:a16="http://schemas.microsoft.com/office/drawing/2014/main" id="{35195D5C-311A-63DC-2BA0-AC9240C881B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463EEA4-AAD8-8093-E3B4-429383D7214C}"/>
              </a:ext>
            </a:extLst>
          </p:cNvPr>
          <p:cNvSpPr>
            <a:spLocks noGrp="1"/>
          </p:cNvSpPr>
          <p:nvPr>
            <p:ph type="sldNum" sz="quarter" idx="12"/>
          </p:nvPr>
        </p:nvSpPr>
        <p:spPr/>
        <p:txBody>
          <a:bodyPr/>
          <a:lstStyle/>
          <a:p>
            <a:fld id="{ADF01A18-4BEC-4F94-A15A-DD13357E2C13}" type="slidenum">
              <a:rPr lang="en-IN" smtClean="0"/>
              <a:t>‹#›</a:t>
            </a:fld>
            <a:endParaRPr lang="en-IN"/>
          </a:p>
        </p:txBody>
      </p:sp>
    </p:spTree>
    <p:extLst>
      <p:ext uri="{BB962C8B-B14F-4D97-AF65-F5344CB8AC3E}">
        <p14:creationId xmlns:p14="http://schemas.microsoft.com/office/powerpoint/2010/main" val="1792602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F03D3-2C6E-14ED-582B-996BE3D322A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C87BC4C-0423-6C7F-E0DB-D5C124E70AAF}"/>
              </a:ext>
            </a:extLst>
          </p:cNvPr>
          <p:cNvSpPr>
            <a:spLocks noGrp="1"/>
          </p:cNvSpPr>
          <p:nvPr>
            <p:ph type="dt" sz="half" idx="10"/>
          </p:nvPr>
        </p:nvSpPr>
        <p:spPr/>
        <p:txBody>
          <a:bodyPr/>
          <a:lstStyle/>
          <a:p>
            <a:fld id="{7E65551E-CF28-4A4B-9E40-01919E3B7174}" type="datetimeFigureOut">
              <a:rPr lang="en-IN" smtClean="0"/>
              <a:t>15-04-2025</a:t>
            </a:fld>
            <a:endParaRPr lang="en-IN"/>
          </a:p>
        </p:txBody>
      </p:sp>
      <p:sp>
        <p:nvSpPr>
          <p:cNvPr id="4" name="Footer Placeholder 3">
            <a:extLst>
              <a:ext uri="{FF2B5EF4-FFF2-40B4-BE49-F238E27FC236}">
                <a16:creationId xmlns:a16="http://schemas.microsoft.com/office/drawing/2014/main" id="{CDB3B81E-E3E8-53BC-87BC-6E2DD1116F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4245EA6-A41E-8A1E-3D1B-0EF42991E977}"/>
              </a:ext>
            </a:extLst>
          </p:cNvPr>
          <p:cNvSpPr>
            <a:spLocks noGrp="1"/>
          </p:cNvSpPr>
          <p:nvPr>
            <p:ph type="sldNum" sz="quarter" idx="12"/>
          </p:nvPr>
        </p:nvSpPr>
        <p:spPr/>
        <p:txBody>
          <a:bodyPr/>
          <a:lstStyle/>
          <a:p>
            <a:fld id="{ADF01A18-4BEC-4F94-A15A-DD13357E2C13}" type="slidenum">
              <a:rPr lang="en-IN" smtClean="0"/>
              <a:t>‹#›</a:t>
            </a:fld>
            <a:endParaRPr lang="en-IN"/>
          </a:p>
        </p:txBody>
      </p:sp>
    </p:spTree>
    <p:extLst>
      <p:ext uri="{BB962C8B-B14F-4D97-AF65-F5344CB8AC3E}">
        <p14:creationId xmlns:p14="http://schemas.microsoft.com/office/powerpoint/2010/main" val="1380040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1C0054-AE68-357E-4BAC-957DF2FFF4A3}"/>
              </a:ext>
            </a:extLst>
          </p:cNvPr>
          <p:cNvSpPr>
            <a:spLocks noGrp="1"/>
          </p:cNvSpPr>
          <p:nvPr>
            <p:ph type="dt" sz="half" idx="10"/>
          </p:nvPr>
        </p:nvSpPr>
        <p:spPr/>
        <p:txBody>
          <a:bodyPr/>
          <a:lstStyle/>
          <a:p>
            <a:fld id="{7E65551E-CF28-4A4B-9E40-01919E3B7174}" type="datetimeFigureOut">
              <a:rPr lang="en-IN" smtClean="0"/>
              <a:t>15-04-2025</a:t>
            </a:fld>
            <a:endParaRPr lang="en-IN"/>
          </a:p>
        </p:txBody>
      </p:sp>
      <p:sp>
        <p:nvSpPr>
          <p:cNvPr id="3" name="Footer Placeholder 2">
            <a:extLst>
              <a:ext uri="{FF2B5EF4-FFF2-40B4-BE49-F238E27FC236}">
                <a16:creationId xmlns:a16="http://schemas.microsoft.com/office/drawing/2014/main" id="{0271586E-0873-A353-3A58-B17C66A6496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216B661-A723-3279-B5B2-4342638F4E0E}"/>
              </a:ext>
            </a:extLst>
          </p:cNvPr>
          <p:cNvSpPr>
            <a:spLocks noGrp="1"/>
          </p:cNvSpPr>
          <p:nvPr>
            <p:ph type="sldNum" sz="quarter" idx="12"/>
          </p:nvPr>
        </p:nvSpPr>
        <p:spPr/>
        <p:txBody>
          <a:bodyPr/>
          <a:lstStyle/>
          <a:p>
            <a:fld id="{ADF01A18-4BEC-4F94-A15A-DD13357E2C13}" type="slidenum">
              <a:rPr lang="en-IN" smtClean="0"/>
              <a:t>‹#›</a:t>
            </a:fld>
            <a:endParaRPr lang="en-IN"/>
          </a:p>
        </p:txBody>
      </p:sp>
    </p:spTree>
    <p:extLst>
      <p:ext uri="{BB962C8B-B14F-4D97-AF65-F5344CB8AC3E}">
        <p14:creationId xmlns:p14="http://schemas.microsoft.com/office/powerpoint/2010/main" val="3462892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1F11E-B738-91A2-F069-BB498A48ED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5AD36B0-D403-BBFE-A3F9-3E206F530A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2B8A342-A98E-322E-0042-42B036B5B2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8E361B-39B3-73C8-E402-FFE9A02FEF60}"/>
              </a:ext>
            </a:extLst>
          </p:cNvPr>
          <p:cNvSpPr>
            <a:spLocks noGrp="1"/>
          </p:cNvSpPr>
          <p:nvPr>
            <p:ph type="dt" sz="half" idx="10"/>
          </p:nvPr>
        </p:nvSpPr>
        <p:spPr/>
        <p:txBody>
          <a:bodyPr/>
          <a:lstStyle/>
          <a:p>
            <a:fld id="{7E65551E-CF28-4A4B-9E40-01919E3B7174}" type="datetimeFigureOut">
              <a:rPr lang="en-IN" smtClean="0"/>
              <a:t>15-04-2025</a:t>
            </a:fld>
            <a:endParaRPr lang="en-IN"/>
          </a:p>
        </p:txBody>
      </p:sp>
      <p:sp>
        <p:nvSpPr>
          <p:cNvPr id="6" name="Footer Placeholder 5">
            <a:extLst>
              <a:ext uri="{FF2B5EF4-FFF2-40B4-BE49-F238E27FC236}">
                <a16:creationId xmlns:a16="http://schemas.microsoft.com/office/drawing/2014/main" id="{3AD8ECF6-A11B-B4E0-CA49-4AF3E0A06B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0210D8-076C-5810-37C1-6B2B5743550B}"/>
              </a:ext>
            </a:extLst>
          </p:cNvPr>
          <p:cNvSpPr>
            <a:spLocks noGrp="1"/>
          </p:cNvSpPr>
          <p:nvPr>
            <p:ph type="sldNum" sz="quarter" idx="12"/>
          </p:nvPr>
        </p:nvSpPr>
        <p:spPr/>
        <p:txBody>
          <a:bodyPr/>
          <a:lstStyle/>
          <a:p>
            <a:fld id="{ADF01A18-4BEC-4F94-A15A-DD13357E2C13}" type="slidenum">
              <a:rPr lang="en-IN" smtClean="0"/>
              <a:t>‹#›</a:t>
            </a:fld>
            <a:endParaRPr lang="en-IN"/>
          </a:p>
        </p:txBody>
      </p:sp>
    </p:spTree>
    <p:extLst>
      <p:ext uri="{BB962C8B-B14F-4D97-AF65-F5344CB8AC3E}">
        <p14:creationId xmlns:p14="http://schemas.microsoft.com/office/powerpoint/2010/main" val="2438483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3253F-8CEF-7EB6-B182-43879BDAE6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24B6CBC-AABE-BE7C-5736-E2F8F2EF1C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4FF5E9E-A8C3-4949-09E1-77880B9A09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ACCC59-541B-2ED4-2BD6-BD2888C6FE4D}"/>
              </a:ext>
            </a:extLst>
          </p:cNvPr>
          <p:cNvSpPr>
            <a:spLocks noGrp="1"/>
          </p:cNvSpPr>
          <p:nvPr>
            <p:ph type="dt" sz="half" idx="10"/>
          </p:nvPr>
        </p:nvSpPr>
        <p:spPr/>
        <p:txBody>
          <a:bodyPr/>
          <a:lstStyle/>
          <a:p>
            <a:fld id="{7E65551E-CF28-4A4B-9E40-01919E3B7174}" type="datetimeFigureOut">
              <a:rPr lang="en-IN" smtClean="0"/>
              <a:t>15-04-2025</a:t>
            </a:fld>
            <a:endParaRPr lang="en-IN"/>
          </a:p>
        </p:txBody>
      </p:sp>
      <p:sp>
        <p:nvSpPr>
          <p:cNvPr id="6" name="Footer Placeholder 5">
            <a:extLst>
              <a:ext uri="{FF2B5EF4-FFF2-40B4-BE49-F238E27FC236}">
                <a16:creationId xmlns:a16="http://schemas.microsoft.com/office/drawing/2014/main" id="{95457DA5-41C5-ABD8-77EF-B095F43AD8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CA15F6-33C8-BD49-253C-0823D90D9C93}"/>
              </a:ext>
            </a:extLst>
          </p:cNvPr>
          <p:cNvSpPr>
            <a:spLocks noGrp="1"/>
          </p:cNvSpPr>
          <p:nvPr>
            <p:ph type="sldNum" sz="quarter" idx="12"/>
          </p:nvPr>
        </p:nvSpPr>
        <p:spPr/>
        <p:txBody>
          <a:bodyPr/>
          <a:lstStyle/>
          <a:p>
            <a:fld id="{ADF01A18-4BEC-4F94-A15A-DD13357E2C13}" type="slidenum">
              <a:rPr lang="en-IN" smtClean="0"/>
              <a:t>‹#›</a:t>
            </a:fld>
            <a:endParaRPr lang="en-IN"/>
          </a:p>
        </p:txBody>
      </p:sp>
    </p:spTree>
    <p:extLst>
      <p:ext uri="{BB962C8B-B14F-4D97-AF65-F5344CB8AC3E}">
        <p14:creationId xmlns:p14="http://schemas.microsoft.com/office/powerpoint/2010/main" val="860702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182A8B-0E46-A9EC-C4E3-D90EC5EFAB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0F858D-1B48-01A9-D5E3-BC8429BE4D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4108EC-2435-6C6D-D12B-179DD5AD4D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65551E-CF28-4A4B-9E40-01919E3B7174}" type="datetimeFigureOut">
              <a:rPr lang="en-IN" smtClean="0"/>
              <a:t>15-04-2025</a:t>
            </a:fld>
            <a:endParaRPr lang="en-IN"/>
          </a:p>
        </p:txBody>
      </p:sp>
      <p:sp>
        <p:nvSpPr>
          <p:cNvPr id="5" name="Footer Placeholder 4">
            <a:extLst>
              <a:ext uri="{FF2B5EF4-FFF2-40B4-BE49-F238E27FC236}">
                <a16:creationId xmlns:a16="http://schemas.microsoft.com/office/drawing/2014/main" id="{A6C075AA-7663-2BA7-E3BB-2DDEFA016A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952DF70-5A05-DBA9-1345-37B40D569C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F01A18-4BEC-4F94-A15A-DD13357E2C13}" type="slidenum">
              <a:rPr lang="en-IN" smtClean="0"/>
              <a:t>‹#›</a:t>
            </a:fld>
            <a:endParaRPr lang="en-IN"/>
          </a:p>
        </p:txBody>
      </p:sp>
    </p:spTree>
    <p:extLst>
      <p:ext uri="{BB962C8B-B14F-4D97-AF65-F5344CB8AC3E}">
        <p14:creationId xmlns:p14="http://schemas.microsoft.com/office/powerpoint/2010/main" val="1574369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99D4676-E68A-2A6C-BA57-4180D104654C}"/>
              </a:ext>
            </a:extLst>
          </p:cNvPr>
          <p:cNvGrpSpPr>
            <a:grpSpLocks/>
          </p:cNvGrpSpPr>
          <p:nvPr/>
        </p:nvGrpSpPr>
        <p:grpSpPr>
          <a:xfrm>
            <a:off x="0" y="-1"/>
            <a:ext cx="12192000" cy="2846895"/>
            <a:chOff x="6095" y="6095"/>
            <a:chExt cx="5924042" cy="1412875"/>
          </a:xfrm>
        </p:grpSpPr>
        <p:sp>
          <p:nvSpPr>
            <p:cNvPr id="5" name="Graphic 2">
              <a:extLst>
                <a:ext uri="{FF2B5EF4-FFF2-40B4-BE49-F238E27FC236}">
                  <a16:creationId xmlns:a16="http://schemas.microsoft.com/office/drawing/2014/main" id="{7FB790BD-381D-888A-257F-0278A8EB57DA}"/>
                </a:ext>
              </a:extLst>
            </p:cNvPr>
            <p:cNvSpPr/>
            <p:nvPr/>
          </p:nvSpPr>
          <p:spPr>
            <a:xfrm>
              <a:off x="4799838" y="12953"/>
              <a:ext cx="1125220" cy="1400810"/>
            </a:xfrm>
            <a:custGeom>
              <a:avLst/>
              <a:gdLst/>
              <a:ahLst/>
              <a:cxnLst/>
              <a:rect l="l" t="t" r="r" b="b"/>
              <a:pathLst>
                <a:path w="1125220" h="1400810">
                  <a:moveTo>
                    <a:pt x="1124712" y="1400555"/>
                  </a:moveTo>
                  <a:lnTo>
                    <a:pt x="0" y="1400555"/>
                  </a:lnTo>
                  <a:lnTo>
                    <a:pt x="0" y="0"/>
                  </a:lnTo>
                  <a:lnTo>
                    <a:pt x="1124712" y="0"/>
                  </a:lnTo>
                  <a:lnTo>
                    <a:pt x="1124712" y="1400555"/>
                  </a:lnTo>
                  <a:close/>
                </a:path>
              </a:pathLst>
            </a:custGeom>
            <a:solidFill>
              <a:srgbClr val="BFBFBF"/>
            </a:solidFill>
          </p:spPr>
          <p:txBody>
            <a:bodyPr wrap="square" lIns="0" tIns="0" rIns="0" bIns="0" rtlCol="0">
              <a:prstTxWarp prst="textNoShape">
                <a:avLst/>
              </a:prstTxWarp>
              <a:noAutofit/>
            </a:bodyPr>
            <a:lstStyle/>
            <a:p>
              <a:endParaRPr lang="en-IN"/>
            </a:p>
          </p:txBody>
        </p:sp>
        <p:pic>
          <p:nvPicPr>
            <p:cNvPr id="6" name="Image 3">
              <a:extLst>
                <a:ext uri="{FF2B5EF4-FFF2-40B4-BE49-F238E27FC236}">
                  <a16:creationId xmlns:a16="http://schemas.microsoft.com/office/drawing/2014/main" id="{F05B436C-7BB0-7713-F741-0808DB3EC32A}"/>
                </a:ext>
              </a:extLst>
            </p:cNvPr>
            <p:cNvPicPr/>
            <p:nvPr/>
          </p:nvPicPr>
          <p:blipFill>
            <a:blip r:embed="rId2" cstate="print"/>
            <a:stretch>
              <a:fillRect/>
            </a:stretch>
          </p:blipFill>
          <p:spPr>
            <a:xfrm>
              <a:off x="4834889" y="14477"/>
              <a:ext cx="1050035" cy="1159763"/>
            </a:xfrm>
            <a:prstGeom prst="rect">
              <a:avLst/>
            </a:prstGeom>
          </p:spPr>
        </p:pic>
        <p:sp>
          <p:nvSpPr>
            <p:cNvPr id="7" name="Textbox 4">
              <a:extLst>
                <a:ext uri="{FF2B5EF4-FFF2-40B4-BE49-F238E27FC236}">
                  <a16:creationId xmlns:a16="http://schemas.microsoft.com/office/drawing/2014/main" id="{43A5EE03-EA76-3F07-4693-219BF937C9D2}"/>
                </a:ext>
              </a:extLst>
            </p:cNvPr>
            <p:cNvSpPr txBox="1"/>
            <p:nvPr/>
          </p:nvSpPr>
          <p:spPr>
            <a:xfrm>
              <a:off x="4792217" y="6095"/>
              <a:ext cx="1137920" cy="1412875"/>
            </a:xfrm>
            <a:prstGeom prst="rect">
              <a:avLst/>
            </a:prstGeom>
            <a:ln w="10667">
              <a:solidFill>
                <a:srgbClr val="000000"/>
              </a:solidFill>
              <a:prstDash val="solid"/>
            </a:ln>
          </p:spPr>
          <p:txBody>
            <a:bodyPr wrap="square" lIns="0" tIns="0" rIns="0" bIns="0" rtlCol="0">
              <a:noAutofit/>
            </a:bodyPr>
            <a:lstStyle/>
            <a:p>
              <a:pPr>
                <a:buNone/>
              </a:pPr>
              <a:r>
                <a:rPr lang="en-US" sz="1100">
                  <a:effectLst/>
                  <a:latin typeface="Times New Roman" panose="02020603050405020304" pitchFamily="18" charset="0"/>
                  <a:ea typeface="Calibri" panose="020F0502020204030204" pitchFamily="34" charset="0"/>
                  <a:cs typeface="Calibri" panose="020F0502020204030204" pitchFamily="34" charset="0"/>
                </a:rPr>
                <a:t> </a:t>
              </a:r>
              <a:endParaRPr lang="en-IN" sz="1100">
                <a:effectLst/>
                <a:latin typeface="Calibri" panose="020F0502020204030204" pitchFamily="34" charset="0"/>
                <a:ea typeface="Calibri" panose="020F0502020204030204" pitchFamily="34" charset="0"/>
              </a:endParaRPr>
            </a:p>
            <a:p>
              <a:pPr>
                <a:buNone/>
              </a:pPr>
              <a:r>
                <a:rPr lang="en-US" sz="1100">
                  <a:effectLst/>
                  <a:latin typeface="Times New Roman" panose="02020603050405020304" pitchFamily="18" charset="0"/>
                  <a:ea typeface="Calibri" panose="020F0502020204030204" pitchFamily="34" charset="0"/>
                  <a:cs typeface="Calibri" panose="020F0502020204030204" pitchFamily="34" charset="0"/>
                </a:rPr>
                <a:t> </a:t>
              </a:r>
              <a:endParaRPr lang="en-IN" sz="1100">
                <a:effectLst/>
                <a:latin typeface="Calibri" panose="020F0502020204030204" pitchFamily="34" charset="0"/>
                <a:ea typeface="Calibri" panose="020F0502020204030204" pitchFamily="34" charset="0"/>
              </a:endParaRPr>
            </a:p>
            <a:p>
              <a:pPr>
                <a:buNone/>
              </a:pPr>
              <a:r>
                <a:rPr lang="en-US" sz="1100">
                  <a:effectLst/>
                  <a:latin typeface="Times New Roman" panose="02020603050405020304" pitchFamily="18" charset="0"/>
                  <a:ea typeface="Calibri" panose="020F0502020204030204" pitchFamily="34" charset="0"/>
                  <a:cs typeface="Calibri" panose="020F0502020204030204" pitchFamily="34" charset="0"/>
                </a:rPr>
                <a:t> </a:t>
              </a:r>
              <a:endParaRPr lang="en-IN" sz="1100">
                <a:effectLst/>
                <a:latin typeface="Calibri" panose="020F0502020204030204" pitchFamily="34" charset="0"/>
                <a:ea typeface="Calibri" panose="020F0502020204030204" pitchFamily="34" charset="0"/>
              </a:endParaRPr>
            </a:p>
            <a:p>
              <a:pPr>
                <a:buNone/>
              </a:pPr>
              <a:r>
                <a:rPr lang="en-US" sz="1100">
                  <a:effectLst/>
                  <a:latin typeface="Times New Roman" panose="02020603050405020304" pitchFamily="18" charset="0"/>
                  <a:ea typeface="Calibri" panose="020F0502020204030204" pitchFamily="34" charset="0"/>
                  <a:cs typeface="Calibri" panose="020F0502020204030204" pitchFamily="34" charset="0"/>
                </a:rPr>
                <a:t> </a:t>
              </a:r>
              <a:endParaRPr lang="en-IN" sz="1100">
                <a:effectLst/>
                <a:latin typeface="Calibri" panose="020F0502020204030204" pitchFamily="34" charset="0"/>
                <a:ea typeface="Calibri" panose="020F0502020204030204" pitchFamily="34" charset="0"/>
              </a:endParaRPr>
            </a:p>
            <a:p>
              <a:pPr>
                <a:buNone/>
              </a:pPr>
              <a:r>
                <a:rPr lang="en-US" sz="1100">
                  <a:effectLst/>
                  <a:latin typeface="Times New Roman" panose="02020603050405020304" pitchFamily="18" charset="0"/>
                  <a:ea typeface="Calibri" panose="020F0502020204030204" pitchFamily="34" charset="0"/>
                  <a:cs typeface="Calibri" panose="020F0502020204030204" pitchFamily="34" charset="0"/>
                </a:rPr>
                <a:t> </a:t>
              </a:r>
              <a:endParaRPr lang="en-IN" sz="1100">
                <a:effectLst/>
                <a:latin typeface="Calibri" panose="020F0502020204030204" pitchFamily="34" charset="0"/>
                <a:ea typeface="Calibri" panose="020F0502020204030204" pitchFamily="34" charset="0"/>
              </a:endParaRPr>
            </a:p>
            <a:p>
              <a:pPr>
                <a:buNone/>
              </a:pPr>
              <a:r>
                <a:rPr lang="en-US" sz="1100">
                  <a:effectLst/>
                  <a:latin typeface="Times New Roman" panose="02020603050405020304" pitchFamily="18" charset="0"/>
                  <a:ea typeface="Calibri" panose="020F0502020204030204" pitchFamily="34" charset="0"/>
                  <a:cs typeface="Calibri" panose="020F0502020204030204" pitchFamily="34" charset="0"/>
                </a:rPr>
                <a:t> </a:t>
              </a:r>
              <a:endParaRPr lang="en-IN" sz="1100">
                <a:effectLst/>
                <a:latin typeface="Calibri" panose="020F0502020204030204" pitchFamily="34" charset="0"/>
                <a:ea typeface="Calibri" panose="020F0502020204030204" pitchFamily="34" charset="0"/>
              </a:endParaRPr>
            </a:p>
            <a:p>
              <a:pPr>
                <a:spcBef>
                  <a:spcPts val="320"/>
                </a:spcBef>
                <a:buNone/>
              </a:pPr>
              <a:r>
                <a:rPr lang="en-US" sz="1100">
                  <a:effectLst/>
                  <a:latin typeface="Times New Roman" panose="02020603050405020304" pitchFamily="18" charset="0"/>
                  <a:ea typeface="Calibri" panose="020F0502020204030204" pitchFamily="34" charset="0"/>
                  <a:cs typeface="Calibri" panose="020F0502020204030204" pitchFamily="34" charset="0"/>
                </a:rPr>
                <a:t> </a:t>
              </a:r>
              <a:endParaRPr lang="en-IN" sz="1100">
                <a:effectLst/>
                <a:latin typeface="Calibri" panose="020F0502020204030204" pitchFamily="34" charset="0"/>
                <a:ea typeface="Calibri" panose="020F0502020204030204" pitchFamily="34" charset="0"/>
              </a:endParaRPr>
            </a:p>
            <a:p>
              <a:pPr marL="248920">
                <a:spcBef>
                  <a:spcPts val="5"/>
                </a:spcBef>
              </a:pPr>
              <a:r>
                <a:rPr lang="en-US" sz="1100" b="1">
                  <a:solidFill>
                    <a:srgbClr val="1F497C"/>
                  </a:solidFill>
                  <a:effectLst/>
                  <a:latin typeface="Cambria" panose="02040503050406030204" pitchFamily="18" charset="0"/>
                  <a:ea typeface="Calibri" panose="020F0502020204030204" pitchFamily="34" charset="0"/>
                </a:rPr>
                <a:t>IIT</a:t>
              </a:r>
              <a:r>
                <a:rPr lang="en-US" sz="1100" b="1" spc="25">
                  <a:solidFill>
                    <a:srgbClr val="1F497C"/>
                  </a:solidFill>
                  <a:effectLst/>
                  <a:latin typeface="Cambria" panose="02040503050406030204" pitchFamily="18" charset="0"/>
                  <a:ea typeface="Calibri" panose="020F0502020204030204" pitchFamily="34" charset="0"/>
                </a:rPr>
                <a:t> </a:t>
              </a:r>
              <a:r>
                <a:rPr lang="en-US" sz="1100" b="1" spc="-10">
                  <a:solidFill>
                    <a:srgbClr val="1F497C"/>
                  </a:solidFill>
                  <a:effectLst/>
                  <a:latin typeface="Cambria" panose="02040503050406030204" pitchFamily="18" charset="0"/>
                  <a:ea typeface="Calibri" panose="020F0502020204030204" pitchFamily="34" charset="0"/>
                </a:rPr>
                <a:t>Ropar</a:t>
              </a:r>
              <a:endParaRPr lang="en-IN" sz="1100">
                <a:effectLst/>
                <a:latin typeface="Calibri" panose="020F0502020204030204" pitchFamily="34" charset="0"/>
                <a:ea typeface="Calibri" panose="020F0502020204030204" pitchFamily="34" charset="0"/>
              </a:endParaRPr>
            </a:p>
          </p:txBody>
        </p:sp>
        <p:sp>
          <p:nvSpPr>
            <p:cNvPr id="8" name="Textbox 5">
              <a:extLst>
                <a:ext uri="{FF2B5EF4-FFF2-40B4-BE49-F238E27FC236}">
                  <a16:creationId xmlns:a16="http://schemas.microsoft.com/office/drawing/2014/main" id="{FAC8F7B8-42D7-8786-22B1-B8894F3E2FF5}"/>
                </a:ext>
              </a:extLst>
            </p:cNvPr>
            <p:cNvSpPr txBox="1"/>
            <p:nvPr/>
          </p:nvSpPr>
          <p:spPr>
            <a:xfrm>
              <a:off x="6095" y="6095"/>
              <a:ext cx="4786630" cy="1412875"/>
            </a:xfrm>
            <a:prstGeom prst="rect">
              <a:avLst/>
            </a:prstGeom>
            <a:solidFill>
              <a:srgbClr val="4F80BC"/>
            </a:solidFill>
            <a:ln w="12191">
              <a:solidFill>
                <a:srgbClr val="000000"/>
              </a:solidFill>
              <a:prstDash val="solid"/>
            </a:ln>
          </p:spPr>
          <p:txBody>
            <a:bodyPr wrap="square" lIns="0" tIns="0" rIns="0" bIns="0" rtlCol="0">
              <a:noAutofit/>
            </a:bodyPr>
            <a:lstStyle/>
            <a:p>
              <a:pPr marL="598170" marR="600710" algn="ctr">
                <a:lnSpc>
                  <a:spcPct val="171000"/>
                </a:lnSpc>
                <a:spcBef>
                  <a:spcPts val="15"/>
                </a:spcBef>
              </a:pPr>
              <a:r>
                <a:rPr lang="en-US" sz="2800" dirty="0">
                  <a:solidFill>
                    <a:srgbClr val="FFFFFF"/>
                  </a:solidFill>
                  <a:effectLst/>
                  <a:latin typeface="Calibri" panose="020F0502020204030204" pitchFamily="34" charset="0"/>
                  <a:ea typeface="Calibri" panose="020F0502020204030204" pitchFamily="34" charset="0"/>
                </a:rPr>
                <a:t>DEPARTMENT</a:t>
              </a:r>
              <a:r>
                <a:rPr lang="en-US" sz="2800" spc="-50" dirty="0">
                  <a:solidFill>
                    <a:srgbClr val="FFFFFF"/>
                  </a:solidFill>
                  <a:effectLst/>
                  <a:latin typeface="Calibri" panose="020F0502020204030204" pitchFamily="34" charset="0"/>
                  <a:ea typeface="Calibri" panose="020F0502020204030204" pitchFamily="34" charset="0"/>
                </a:rPr>
                <a:t> </a:t>
              </a:r>
              <a:r>
                <a:rPr lang="en-US" sz="2800" dirty="0">
                  <a:solidFill>
                    <a:srgbClr val="FFFFFF"/>
                  </a:solidFill>
                  <a:effectLst/>
                  <a:latin typeface="Calibri" panose="020F0502020204030204" pitchFamily="34" charset="0"/>
                  <a:ea typeface="Calibri" panose="020F0502020204030204" pitchFamily="34" charset="0"/>
                </a:rPr>
                <a:t>OF</a:t>
              </a:r>
              <a:r>
                <a:rPr lang="en-US" sz="2800" spc="-40" dirty="0">
                  <a:solidFill>
                    <a:srgbClr val="FFFFFF"/>
                  </a:solidFill>
                  <a:effectLst/>
                  <a:latin typeface="Calibri" panose="020F0502020204030204" pitchFamily="34" charset="0"/>
                  <a:ea typeface="Calibri" panose="020F0502020204030204" pitchFamily="34" charset="0"/>
                </a:rPr>
                <a:t> </a:t>
              </a:r>
              <a:r>
                <a:rPr lang="en-US" sz="2800" dirty="0">
                  <a:solidFill>
                    <a:srgbClr val="FFFFFF"/>
                  </a:solidFill>
                  <a:effectLst/>
                  <a:latin typeface="Calibri" panose="020F0502020204030204" pitchFamily="34" charset="0"/>
                  <a:ea typeface="Calibri" panose="020F0502020204030204" pitchFamily="34" charset="0"/>
                </a:rPr>
                <a:t>MECHANICAL</a:t>
              </a:r>
              <a:r>
                <a:rPr lang="en-US" sz="2800" spc="-50" dirty="0">
                  <a:solidFill>
                    <a:srgbClr val="FFFFFF"/>
                  </a:solidFill>
                  <a:effectLst/>
                  <a:latin typeface="Calibri" panose="020F0502020204030204" pitchFamily="34" charset="0"/>
                  <a:ea typeface="Calibri" panose="020F0502020204030204" pitchFamily="34" charset="0"/>
                </a:rPr>
                <a:t> </a:t>
              </a:r>
              <a:r>
                <a:rPr lang="en-US" sz="2800" dirty="0">
                  <a:solidFill>
                    <a:srgbClr val="FFFFFF"/>
                  </a:solidFill>
                  <a:effectLst/>
                  <a:latin typeface="Calibri" panose="020F0502020204030204" pitchFamily="34" charset="0"/>
                  <a:ea typeface="Calibri" panose="020F0502020204030204" pitchFamily="34" charset="0"/>
                </a:rPr>
                <a:t>ENGINEERING INDIAN INSTITUTE OF TECHNOLOGY ROPAR</a:t>
              </a:r>
            </a:p>
            <a:p>
              <a:pPr marL="598170" marR="600710" algn="ctr">
                <a:lnSpc>
                  <a:spcPct val="171000"/>
                </a:lnSpc>
                <a:spcBef>
                  <a:spcPts val="15"/>
                </a:spcBef>
              </a:pPr>
              <a:r>
                <a:rPr lang="en-US" sz="2800" dirty="0">
                  <a:solidFill>
                    <a:srgbClr val="FFFFFF"/>
                  </a:solidFill>
                  <a:effectLst/>
                  <a:latin typeface="Calibri" panose="020F0502020204030204" pitchFamily="34" charset="0"/>
                  <a:ea typeface="Calibri" panose="020F0502020204030204" pitchFamily="34" charset="0"/>
                </a:rPr>
                <a:t> </a:t>
              </a:r>
              <a:r>
                <a:rPr lang="en-US" sz="2800" dirty="0">
                  <a:solidFill>
                    <a:srgbClr val="FFFFFF"/>
                  </a:solidFill>
                  <a:effectLst/>
                  <a:latin typeface="Cambria" panose="02040503050406030204" pitchFamily="18" charset="0"/>
                  <a:ea typeface="Calibri" panose="020F0502020204030204" pitchFamily="34" charset="0"/>
                </a:rPr>
                <a:t>RUPNAGAR-140001, INDIA</a:t>
              </a:r>
              <a:endParaRPr lang="en-IN" sz="2000" dirty="0">
                <a:effectLst/>
                <a:latin typeface="Calibri" panose="020F0502020204030204" pitchFamily="34" charset="0"/>
                <a:ea typeface="Calibri" panose="020F0502020204030204" pitchFamily="34" charset="0"/>
              </a:endParaRPr>
            </a:p>
          </p:txBody>
        </p:sp>
      </p:grpSp>
      <p:sp>
        <p:nvSpPr>
          <p:cNvPr id="9" name="TextBox 8">
            <a:extLst>
              <a:ext uri="{FF2B5EF4-FFF2-40B4-BE49-F238E27FC236}">
                <a16:creationId xmlns:a16="http://schemas.microsoft.com/office/drawing/2014/main" id="{32E36D02-D379-3D90-E54D-57CD75C680A5}"/>
              </a:ext>
            </a:extLst>
          </p:cNvPr>
          <p:cNvSpPr txBox="1"/>
          <p:nvPr/>
        </p:nvSpPr>
        <p:spPr>
          <a:xfrm>
            <a:off x="3770722" y="2879640"/>
            <a:ext cx="3823804" cy="461665"/>
          </a:xfrm>
          <a:prstGeom prst="rect">
            <a:avLst/>
          </a:prstGeom>
          <a:noFill/>
        </p:spPr>
        <p:txBody>
          <a:bodyPr wrap="none" rtlCol="0">
            <a:spAutoFit/>
          </a:bodyPr>
          <a:lstStyle/>
          <a:p>
            <a:r>
              <a:rPr lang="en-IN" sz="2400" b="1" dirty="0"/>
              <a:t>MID SEMESTER EVALUATION</a:t>
            </a:r>
          </a:p>
        </p:txBody>
      </p:sp>
      <p:sp>
        <p:nvSpPr>
          <p:cNvPr id="10" name="TextBox 9">
            <a:extLst>
              <a:ext uri="{FF2B5EF4-FFF2-40B4-BE49-F238E27FC236}">
                <a16:creationId xmlns:a16="http://schemas.microsoft.com/office/drawing/2014/main" id="{CEC49D4D-EBDB-DB62-A8C8-353A4DB308BC}"/>
              </a:ext>
            </a:extLst>
          </p:cNvPr>
          <p:cNvSpPr txBox="1"/>
          <p:nvPr/>
        </p:nvSpPr>
        <p:spPr>
          <a:xfrm>
            <a:off x="3223967" y="3228945"/>
            <a:ext cx="5087095" cy="400110"/>
          </a:xfrm>
          <a:prstGeom prst="rect">
            <a:avLst/>
          </a:prstGeom>
          <a:noFill/>
        </p:spPr>
        <p:txBody>
          <a:bodyPr wrap="square" rtlCol="0">
            <a:spAutoFit/>
          </a:bodyPr>
          <a:lstStyle/>
          <a:p>
            <a:r>
              <a:rPr lang="en-US" sz="2000" b="1" dirty="0"/>
              <a:t>DESIGN OF AUTOMATIC DOOR MECHANISM</a:t>
            </a:r>
            <a:endParaRPr lang="en-IN" sz="2000" b="1" dirty="0"/>
          </a:p>
        </p:txBody>
      </p:sp>
      <p:sp>
        <p:nvSpPr>
          <p:cNvPr id="11" name="TextBox 10">
            <a:extLst>
              <a:ext uri="{FF2B5EF4-FFF2-40B4-BE49-F238E27FC236}">
                <a16:creationId xmlns:a16="http://schemas.microsoft.com/office/drawing/2014/main" id="{89FE230D-A9A1-C55C-4943-DCE5AA64FF9B}"/>
              </a:ext>
            </a:extLst>
          </p:cNvPr>
          <p:cNvSpPr txBox="1"/>
          <p:nvPr/>
        </p:nvSpPr>
        <p:spPr>
          <a:xfrm>
            <a:off x="3770722" y="3690610"/>
            <a:ext cx="4215354" cy="1323439"/>
          </a:xfrm>
          <a:prstGeom prst="rect">
            <a:avLst/>
          </a:prstGeom>
          <a:noFill/>
        </p:spPr>
        <p:txBody>
          <a:bodyPr wrap="square" rtlCol="0">
            <a:spAutoFit/>
          </a:bodyPr>
          <a:lstStyle/>
          <a:p>
            <a:r>
              <a:rPr lang="en-IN" sz="2000" dirty="0"/>
              <a:t>HARSH ALOK SHAH (2023MEB1344) </a:t>
            </a:r>
          </a:p>
          <a:p>
            <a:r>
              <a:rPr lang="en-IN" sz="2000" dirty="0"/>
              <a:t>AYUSH KUMAR SAW (2023MEB1331) </a:t>
            </a:r>
          </a:p>
          <a:p>
            <a:r>
              <a:rPr lang="en-IN" sz="2000" dirty="0"/>
              <a:t>SHRESHTH SHUKLA (2023MEB1379)</a:t>
            </a:r>
          </a:p>
          <a:p>
            <a:r>
              <a:rPr lang="en-IN" sz="2000" dirty="0"/>
              <a:t>ADITYA SHARMA (2023MEB1325)</a:t>
            </a:r>
          </a:p>
        </p:txBody>
      </p:sp>
      <p:sp>
        <p:nvSpPr>
          <p:cNvPr id="12" name="TextBox 11">
            <a:extLst>
              <a:ext uri="{FF2B5EF4-FFF2-40B4-BE49-F238E27FC236}">
                <a16:creationId xmlns:a16="http://schemas.microsoft.com/office/drawing/2014/main" id="{3C2006B3-F3A5-2994-99F2-7ED923BA3C53}"/>
              </a:ext>
            </a:extLst>
          </p:cNvPr>
          <p:cNvSpPr txBox="1"/>
          <p:nvPr/>
        </p:nvSpPr>
        <p:spPr>
          <a:xfrm>
            <a:off x="4694399" y="5410986"/>
            <a:ext cx="2146229" cy="369332"/>
          </a:xfrm>
          <a:prstGeom prst="rect">
            <a:avLst/>
          </a:prstGeom>
          <a:noFill/>
        </p:spPr>
        <p:txBody>
          <a:bodyPr wrap="none" rtlCol="0">
            <a:spAutoFit/>
          </a:bodyPr>
          <a:lstStyle/>
          <a:p>
            <a:r>
              <a:rPr lang="pt-BR" dirty="0"/>
              <a:t>Lab Group No: TU_C </a:t>
            </a:r>
            <a:endParaRPr lang="en-IN" dirty="0"/>
          </a:p>
        </p:txBody>
      </p:sp>
    </p:spTree>
    <p:extLst>
      <p:ext uri="{BB962C8B-B14F-4D97-AF65-F5344CB8AC3E}">
        <p14:creationId xmlns:p14="http://schemas.microsoft.com/office/powerpoint/2010/main" val="3684995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7852B-8574-AEFE-1EF5-AB693FF73221}"/>
              </a:ext>
            </a:extLst>
          </p:cNvPr>
          <p:cNvSpPr>
            <a:spLocks noGrp="1"/>
          </p:cNvSpPr>
          <p:nvPr>
            <p:ph type="title"/>
          </p:nvPr>
        </p:nvSpPr>
        <p:spPr>
          <a:xfrm>
            <a:off x="753359" y="-172203"/>
            <a:ext cx="10515600" cy="1325563"/>
          </a:xfrm>
        </p:spPr>
        <p:txBody>
          <a:bodyPr>
            <a:normAutofit/>
          </a:bodyPr>
          <a:lstStyle/>
          <a:p>
            <a:r>
              <a:rPr lang="en-IN" sz="4000" b="1" u="sng" dirty="0"/>
              <a:t>DOUBLE DOOR MECHENISM</a:t>
            </a:r>
          </a:p>
        </p:txBody>
      </p:sp>
      <p:pic>
        <p:nvPicPr>
          <p:cNvPr id="1026" name="Picture 2" descr="DOOR OPENING MECHANISM | SINGLE MOTOR DOUBLE DOOR OPENING MECHANISM ...">
            <a:extLst>
              <a:ext uri="{FF2B5EF4-FFF2-40B4-BE49-F238E27FC236}">
                <a16:creationId xmlns:a16="http://schemas.microsoft.com/office/drawing/2014/main" id="{5909D0C7-BE7B-692F-89DB-5A0CEFD1BB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6162" y="967084"/>
            <a:ext cx="6341706" cy="356721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284D124A-D422-E5EE-4C4E-9416D0B306DE}"/>
              </a:ext>
            </a:extLst>
          </p:cNvPr>
          <p:cNvSpPr txBox="1"/>
          <p:nvPr/>
        </p:nvSpPr>
        <p:spPr>
          <a:xfrm>
            <a:off x="7475456" y="1153360"/>
            <a:ext cx="4354906" cy="2862322"/>
          </a:xfrm>
          <a:prstGeom prst="rect">
            <a:avLst/>
          </a:prstGeom>
          <a:noFill/>
        </p:spPr>
        <p:txBody>
          <a:bodyPr wrap="square" rtlCol="0">
            <a:spAutoFit/>
          </a:bodyPr>
          <a:lstStyle/>
          <a:p>
            <a:pPr algn="just"/>
            <a:r>
              <a:rPr kumimoji="0" lang="en-US" altLang="en-US" sz="1800" b="0" i="1" u="none" strike="noStrike" cap="none" normalizeH="0" baseline="0" dirty="0">
                <a:ln>
                  <a:noFill/>
                </a:ln>
                <a:solidFill>
                  <a:schemeClr val="tx1"/>
                </a:solidFill>
                <a:effectLst/>
                <a:latin typeface="Arial" panose="020B0604020202020204" pitchFamily="34" charset="0"/>
              </a:rPr>
              <a:t>A double door mechanism involves two adjacent doors that open from the center, typically using hinges or sliding tracks. Common in entrances and cabinets, it offers wider access and enhanced aesthetics. Some versions include synchronized opening, where one door’s movement activates the other, improving convenience and smooth operation.</a:t>
            </a:r>
          </a:p>
          <a:p>
            <a:endParaRPr lang="en-IN" dirty="0"/>
          </a:p>
        </p:txBody>
      </p:sp>
      <p:sp>
        <p:nvSpPr>
          <p:cNvPr id="38" name="TextBox 37">
            <a:extLst>
              <a:ext uri="{FF2B5EF4-FFF2-40B4-BE49-F238E27FC236}">
                <a16:creationId xmlns:a16="http://schemas.microsoft.com/office/drawing/2014/main" id="{414E77FB-98A6-ECA7-95CE-0D5A2D7FC01A}"/>
              </a:ext>
            </a:extLst>
          </p:cNvPr>
          <p:cNvSpPr txBox="1"/>
          <p:nvPr/>
        </p:nvSpPr>
        <p:spPr>
          <a:xfrm>
            <a:off x="616161" y="4796418"/>
            <a:ext cx="11044795" cy="1754326"/>
          </a:xfrm>
          <a:prstGeom prst="rect">
            <a:avLst/>
          </a:prstGeom>
          <a:noFill/>
        </p:spPr>
        <p:txBody>
          <a:bodyPr wrap="square" rtlCol="0">
            <a:spAutoFit/>
          </a:bodyPr>
          <a:lstStyle/>
          <a:p>
            <a:r>
              <a:rPr lang="en-US" dirty="0"/>
              <a:t>APPLICATION:</a:t>
            </a:r>
          </a:p>
          <a:p>
            <a:pPr algn="just"/>
            <a:r>
              <a:rPr lang="en-US" i="1" dirty="0"/>
              <a:t>Double door mechanisms are widely used in residential, commercial, and industrial settings. In homes, they are popular for main entrances, enhancing aesthetics and access. Commercially, they’re common in malls, hospitals, and offices for smooth crowd flow. Industrial applications include warehouses and cold storage units, allowing large equipment or goods to pass through easily. They are also used in elevators, cabinets, and vehicles, offering functionality, space efficiency, and improved accessibility.</a:t>
            </a:r>
          </a:p>
        </p:txBody>
      </p:sp>
    </p:spTree>
    <p:extLst>
      <p:ext uri="{BB962C8B-B14F-4D97-AF65-F5344CB8AC3E}">
        <p14:creationId xmlns:p14="http://schemas.microsoft.com/office/powerpoint/2010/main" val="655604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2DD72-5655-8AC0-23F0-9FCDF5AE464B}"/>
              </a:ext>
            </a:extLst>
          </p:cNvPr>
          <p:cNvSpPr>
            <a:spLocks noGrp="1"/>
          </p:cNvSpPr>
          <p:nvPr>
            <p:ph type="title"/>
          </p:nvPr>
        </p:nvSpPr>
        <p:spPr>
          <a:xfrm>
            <a:off x="734506" y="56348"/>
            <a:ext cx="10515600" cy="624689"/>
          </a:xfrm>
        </p:spPr>
        <p:txBody>
          <a:bodyPr>
            <a:normAutofit fontScale="90000"/>
          </a:bodyPr>
          <a:lstStyle/>
          <a:p>
            <a:r>
              <a:rPr lang="en-IN" dirty="0"/>
              <a:t>CIRCUIT DIAGRAM</a:t>
            </a:r>
          </a:p>
        </p:txBody>
      </p:sp>
      <p:pic>
        <p:nvPicPr>
          <p:cNvPr id="5" name="Content Placeholder 4">
            <a:extLst>
              <a:ext uri="{FF2B5EF4-FFF2-40B4-BE49-F238E27FC236}">
                <a16:creationId xmlns:a16="http://schemas.microsoft.com/office/drawing/2014/main" id="{B0E0A268-5B06-DFB1-ED88-6E002AEB37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245" y="681037"/>
            <a:ext cx="5380850" cy="2904819"/>
          </a:xfrm>
        </p:spPr>
      </p:pic>
      <p:pic>
        <p:nvPicPr>
          <p:cNvPr id="7" name="Picture 6">
            <a:extLst>
              <a:ext uri="{FF2B5EF4-FFF2-40B4-BE49-F238E27FC236}">
                <a16:creationId xmlns:a16="http://schemas.microsoft.com/office/drawing/2014/main" id="{A28AFB81-D8E6-59D5-65A0-951D6DF3A5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2192" y="747558"/>
            <a:ext cx="6096000" cy="2771775"/>
          </a:xfrm>
          <a:prstGeom prst="rect">
            <a:avLst/>
          </a:prstGeom>
        </p:spPr>
      </p:pic>
      <p:sp>
        <p:nvSpPr>
          <p:cNvPr id="10" name="TextBox 9">
            <a:extLst>
              <a:ext uri="{FF2B5EF4-FFF2-40B4-BE49-F238E27FC236}">
                <a16:creationId xmlns:a16="http://schemas.microsoft.com/office/drawing/2014/main" id="{21227B14-AC96-4CFB-8742-AF6CD9EDDDDD}"/>
              </a:ext>
            </a:extLst>
          </p:cNvPr>
          <p:cNvSpPr txBox="1"/>
          <p:nvPr/>
        </p:nvSpPr>
        <p:spPr>
          <a:xfrm>
            <a:off x="209245" y="4458879"/>
            <a:ext cx="11349872" cy="1477328"/>
          </a:xfrm>
          <a:prstGeom prst="rect">
            <a:avLst/>
          </a:prstGeom>
          <a:noFill/>
        </p:spPr>
        <p:txBody>
          <a:bodyPr wrap="square" rtlCol="0">
            <a:spAutoFit/>
          </a:bodyPr>
          <a:lstStyle/>
          <a:p>
            <a:pPr algn="just"/>
            <a:r>
              <a:rPr lang="en-US" i="1" dirty="0"/>
              <a:t>The LM358 op-amp is used with Doppler sensors for signal amplification, waveform shaping, and noise filtering. It boosts weak analog signals to a readable level for microcontrollers. Acting as a comparator, it converts noisy sine waves into clean digital pulses. In a setup with Arduino, PIR sensor, L293D motor driver, and DC motor, motion detection triggers the motor. An oscilloscope confirms proper signal spikes. The LM358 ensures accurate, reliable motion detection by refining and amplifying sensor outputs.</a:t>
            </a:r>
          </a:p>
        </p:txBody>
      </p:sp>
    </p:spTree>
    <p:extLst>
      <p:ext uri="{BB962C8B-B14F-4D97-AF65-F5344CB8AC3E}">
        <p14:creationId xmlns:p14="http://schemas.microsoft.com/office/powerpoint/2010/main" val="2764641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760CC-1423-0D42-D898-4F00FCC77D1C}"/>
              </a:ext>
            </a:extLst>
          </p:cNvPr>
          <p:cNvSpPr>
            <a:spLocks noGrp="1"/>
          </p:cNvSpPr>
          <p:nvPr>
            <p:ph type="title"/>
          </p:nvPr>
        </p:nvSpPr>
        <p:spPr>
          <a:xfrm>
            <a:off x="508262" y="-87361"/>
            <a:ext cx="10515600" cy="916920"/>
          </a:xfrm>
        </p:spPr>
        <p:txBody>
          <a:bodyPr/>
          <a:lstStyle/>
          <a:p>
            <a:r>
              <a:rPr lang="en-IN" dirty="0"/>
              <a:t>COMPUTER VISION CODING</a:t>
            </a:r>
          </a:p>
        </p:txBody>
      </p:sp>
      <p:pic>
        <p:nvPicPr>
          <p:cNvPr id="4" name="Content Placeholder 3">
            <a:extLst>
              <a:ext uri="{FF2B5EF4-FFF2-40B4-BE49-F238E27FC236}">
                <a16:creationId xmlns:a16="http://schemas.microsoft.com/office/drawing/2014/main" id="{919583EB-6CCA-5430-E110-FC5D483874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4153" y="1052626"/>
            <a:ext cx="3352816" cy="2953765"/>
          </a:xfrm>
          <a:prstGeom prst="rect">
            <a:avLst/>
          </a:prstGeom>
        </p:spPr>
      </p:pic>
      <p:pic>
        <p:nvPicPr>
          <p:cNvPr id="5" name="Picture 4">
            <a:extLst>
              <a:ext uri="{FF2B5EF4-FFF2-40B4-BE49-F238E27FC236}">
                <a16:creationId xmlns:a16="http://schemas.microsoft.com/office/drawing/2014/main" id="{504E97F2-E9DD-2974-4D8E-DCF2E32B8A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1847" y="1052626"/>
            <a:ext cx="3313944" cy="2953765"/>
          </a:xfrm>
          <a:prstGeom prst="rect">
            <a:avLst/>
          </a:prstGeom>
        </p:spPr>
      </p:pic>
      <p:pic>
        <p:nvPicPr>
          <p:cNvPr id="6" name="Picture 5">
            <a:extLst>
              <a:ext uri="{FF2B5EF4-FFF2-40B4-BE49-F238E27FC236}">
                <a16:creationId xmlns:a16="http://schemas.microsoft.com/office/drawing/2014/main" id="{A5077B23-2A4E-937E-84D8-354E576262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4937" y="1052626"/>
            <a:ext cx="3371782" cy="2953765"/>
          </a:xfrm>
          <a:prstGeom prst="rect">
            <a:avLst/>
          </a:prstGeom>
        </p:spPr>
      </p:pic>
      <p:sp>
        <p:nvSpPr>
          <p:cNvPr id="7" name="TextBox 6">
            <a:extLst>
              <a:ext uri="{FF2B5EF4-FFF2-40B4-BE49-F238E27FC236}">
                <a16:creationId xmlns:a16="http://schemas.microsoft.com/office/drawing/2014/main" id="{5CFA3C1C-D7BD-14F9-09A0-8A86E497093F}"/>
              </a:ext>
            </a:extLst>
          </p:cNvPr>
          <p:cNvSpPr txBox="1"/>
          <p:nvPr/>
        </p:nvSpPr>
        <p:spPr>
          <a:xfrm>
            <a:off x="1036163" y="4467650"/>
            <a:ext cx="9822730" cy="1477328"/>
          </a:xfrm>
          <a:prstGeom prst="rect">
            <a:avLst/>
          </a:prstGeom>
          <a:noFill/>
        </p:spPr>
        <p:txBody>
          <a:bodyPr wrap="square" rtlCol="0">
            <a:spAutoFit/>
          </a:bodyPr>
          <a:lstStyle/>
          <a:p>
            <a:pPr algn="just"/>
            <a:r>
              <a:rPr lang="en-US" i="1" dirty="0"/>
              <a:t>Our object detection system works in two phases. In Phase 1, images from the ESP32 + OV7670 are sent to a PC via serial, where a Python script processes and trains a model to detect object type and size. In Phase 2, the trained model is deployed on a server. The ESP32 sends images over Wi-Fi using HTTP POST with base64 encoding. The server detects objects and responds; based on this, the ESP32 rotates a servo to open doors.</a:t>
            </a:r>
          </a:p>
        </p:txBody>
      </p:sp>
    </p:spTree>
    <p:extLst>
      <p:ext uri="{BB962C8B-B14F-4D97-AF65-F5344CB8AC3E}">
        <p14:creationId xmlns:p14="http://schemas.microsoft.com/office/powerpoint/2010/main" val="3267850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F7545-E4DC-17AF-1FFA-2E9F4F4D7E5C}"/>
              </a:ext>
            </a:extLst>
          </p:cNvPr>
          <p:cNvSpPr>
            <a:spLocks noGrp="1"/>
          </p:cNvSpPr>
          <p:nvPr>
            <p:ph type="title"/>
          </p:nvPr>
        </p:nvSpPr>
        <p:spPr>
          <a:xfrm>
            <a:off x="376287" y="-106215"/>
            <a:ext cx="10515600" cy="860360"/>
          </a:xfrm>
        </p:spPr>
        <p:txBody>
          <a:bodyPr/>
          <a:lstStyle/>
          <a:p>
            <a:r>
              <a:rPr lang="en-IN" dirty="0"/>
              <a:t>FOUR BAR MECHENISM</a:t>
            </a:r>
          </a:p>
        </p:txBody>
      </p:sp>
      <p:pic>
        <p:nvPicPr>
          <p:cNvPr id="3074" name="Picture 2" descr="Four-bar Mechanisms – GeoGebra">
            <a:extLst>
              <a:ext uri="{FF2B5EF4-FFF2-40B4-BE49-F238E27FC236}">
                <a16:creationId xmlns:a16="http://schemas.microsoft.com/office/drawing/2014/main" id="{52F89F27-3EC7-2593-A3AD-F283C910D29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6287" y="508163"/>
            <a:ext cx="5481481" cy="29208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81FD70D-7BE9-CE72-C35D-D2048B69D664}"/>
              </a:ext>
            </a:extLst>
          </p:cNvPr>
          <p:cNvSpPr txBox="1"/>
          <p:nvPr/>
        </p:nvSpPr>
        <p:spPr>
          <a:xfrm>
            <a:off x="820132" y="3893270"/>
            <a:ext cx="10071755" cy="1754326"/>
          </a:xfrm>
          <a:prstGeom prst="rect">
            <a:avLst/>
          </a:prstGeom>
          <a:noFill/>
        </p:spPr>
        <p:txBody>
          <a:bodyPr wrap="square" rtlCol="0">
            <a:spAutoFit/>
          </a:bodyPr>
          <a:lstStyle/>
          <a:p>
            <a:pPr algn="just"/>
            <a:r>
              <a:rPr lang="en-US" i="1" dirty="0"/>
              <a:t>A four-bar mechanism is a simple movable linkage consisting of four rigid bars connected by pivots to form a closed loop. It includes a fixed frame, input link (driver), coupler link, and output link (follower). This mechanism converts rotational motion into a variety of complex motions like oscillating, reciprocating, or rotating. Widely used in engines, robotic arms, and suspension systems, it provides controlled and repeatable motion. Its versatility and simplicity make it essential in mechanical and automotive engineering applications.</a:t>
            </a:r>
          </a:p>
        </p:txBody>
      </p:sp>
    </p:spTree>
    <p:extLst>
      <p:ext uri="{BB962C8B-B14F-4D97-AF65-F5344CB8AC3E}">
        <p14:creationId xmlns:p14="http://schemas.microsoft.com/office/powerpoint/2010/main" val="2606048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E9BC3-2763-175F-C8F5-1936D96E671F}"/>
              </a:ext>
            </a:extLst>
          </p:cNvPr>
          <p:cNvSpPr>
            <a:spLocks noGrp="1"/>
          </p:cNvSpPr>
          <p:nvPr>
            <p:ph type="title"/>
          </p:nvPr>
        </p:nvSpPr>
        <p:spPr>
          <a:xfrm>
            <a:off x="640237" y="-219337"/>
            <a:ext cx="10515600" cy="1325563"/>
          </a:xfrm>
        </p:spPr>
        <p:txBody>
          <a:bodyPr/>
          <a:lstStyle/>
          <a:p>
            <a:r>
              <a:rPr lang="en-IN" dirty="0"/>
              <a:t>LASER CUTTING</a:t>
            </a:r>
          </a:p>
        </p:txBody>
      </p:sp>
      <p:pic>
        <p:nvPicPr>
          <p:cNvPr id="4098" name="Picture 2" descr="M-Tech 60-260 W MT-1325 Laser Cutting Machine, Rs 600000 /unit M-Tech ...">
            <a:extLst>
              <a:ext uri="{FF2B5EF4-FFF2-40B4-BE49-F238E27FC236}">
                <a16:creationId xmlns:a16="http://schemas.microsoft.com/office/drawing/2014/main" id="{6C65438D-E38E-5327-7C06-5EDD2D1C5A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0237" y="951821"/>
            <a:ext cx="4514850" cy="27051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C5824CB-9A17-51FB-0FA7-173CCDAB5947}"/>
              </a:ext>
            </a:extLst>
          </p:cNvPr>
          <p:cNvSpPr txBox="1"/>
          <p:nvPr/>
        </p:nvSpPr>
        <p:spPr>
          <a:xfrm>
            <a:off x="5820266" y="1494340"/>
            <a:ext cx="5335571" cy="2031325"/>
          </a:xfrm>
          <a:prstGeom prst="rect">
            <a:avLst/>
          </a:prstGeom>
          <a:noFill/>
        </p:spPr>
        <p:txBody>
          <a:bodyPr wrap="square" rtlCol="0">
            <a:spAutoFit/>
          </a:bodyPr>
          <a:lstStyle/>
          <a:p>
            <a:pPr algn="just"/>
            <a:r>
              <a:rPr lang="en-US" i="1" dirty="0"/>
              <a:t>Laser cutting is a precise and efficient manufacturing process that uses a high-powered laser beam to cut materials like metal, wood, plastic, or fabric. It offers high accuracy, clean edges, and minimal waste. Commonly used in industrial manufacturing, design, and prototyping, laser cutting is ideal for intricate patterns and detailed work across various materials.</a:t>
            </a:r>
          </a:p>
        </p:txBody>
      </p:sp>
      <p:sp>
        <p:nvSpPr>
          <p:cNvPr id="7" name="TextBox 6">
            <a:extLst>
              <a:ext uri="{FF2B5EF4-FFF2-40B4-BE49-F238E27FC236}">
                <a16:creationId xmlns:a16="http://schemas.microsoft.com/office/drawing/2014/main" id="{3D2F19AC-0341-782A-377F-A1C7E316678F}"/>
              </a:ext>
            </a:extLst>
          </p:cNvPr>
          <p:cNvSpPr txBox="1"/>
          <p:nvPr/>
        </p:nvSpPr>
        <p:spPr>
          <a:xfrm>
            <a:off x="1319753" y="4901995"/>
            <a:ext cx="9511645" cy="646331"/>
          </a:xfrm>
          <a:prstGeom prst="rect">
            <a:avLst/>
          </a:prstGeom>
          <a:noFill/>
        </p:spPr>
        <p:txBody>
          <a:bodyPr wrap="square" rtlCol="0">
            <a:spAutoFit/>
          </a:bodyPr>
          <a:lstStyle/>
          <a:p>
            <a:pPr algn="just"/>
            <a:r>
              <a:rPr lang="en-US" i="1" dirty="0"/>
              <a:t>We performed laser cutting on wood sheets of sizes 50 × 30 cm and 30 × 30 cm to fabricate components for a wooden box designed to house a double-door mechanism.</a:t>
            </a:r>
          </a:p>
        </p:txBody>
      </p:sp>
    </p:spTree>
    <p:extLst>
      <p:ext uri="{BB962C8B-B14F-4D97-AF65-F5344CB8AC3E}">
        <p14:creationId xmlns:p14="http://schemas.microsoft.com/office/powerpoint/2010/main" val="545248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587</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Cambria</vt:lpstr>
      <vt:lpstr>Times New Roman</vt:lpstr>
      <vt:lpstr>Office Theme</vt:lpstr>
      <vt:lpstr>PowerPoint Presentation</vt:lpstr>
      <vt:lpstr>DOUBLE DOOR MECHENISM</vt:lpstr>
      <vt:lpstr>CIRCUIT DIAGRAM</vt:lpstr>
      <vt:lpstr>COMPUTER VISION CODING</vt:lpstr>
      <vt:lpstr>FOUR BAR MECHENISM</vt:lpstr>
      <vt:lpstr>LASER CUTTING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Alok Shah</dc:creator>
  <cp:lastModifiedBy>Alok Shah</cp:lastModifiedBy>
  <cp:revision>1</cp:revision>
  <dcterms:created xsi:type="dcterms:W3CDTF">2025-04-15T08:13:57Z</dcterms:created>
  <dcterms:modified xsi:type="dcterms:W3CDTF">2025-04-15T08:14:14Z</dcterms:modified>
</cp:coreProperties>
</file>