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62" r:id="rId5"/>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Untitled Section" id="{48224C38-DEE6-484A-880C-6B02151E836C}">
          <p14:sldIdLst>
            <p14:sldId id="262"/>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734"/>
    <a:srgbClr val="C0B561"/>
    <a:srgbClr val="B15533"/>
    <a:srgbClr val="DE6225"/>
    <a:srgbClr val="D74520"/>
    <a:srgbClr val="006600"/>
    <a:srgbClr val="052754"/>
    <a:srgbClr val="5771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674"/>
  </p:normalViewPr>
  <p:slideViewPr>
    <p:cSldViewPr snapToObjects="1">
      <p:cViewPr varScale="1">
        <p:scale>
          <a:sx n="17" d="100"/>
          <a:sy n="17" d="100"/>
        </p:scale>
        <p:origin x="1896" y="13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12/16/2023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12/16/2023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12/16/2023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12/16/2023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12/16/2023</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12/16/2023</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12/16/2023</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12/16/2023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12/16/2023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evopedia.org/apache-beam" TargetMode="External"/><Relationship Id="rId7" Type="http://schemas.openxmlformats.org/officeDocument/2006/relationships/image" Target="../media/image4.png"/><Relationship Id="rId12"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r-craft.org/r-news/the-5-python-skills-you-need-before-you-study-machine-learning/"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4734"/>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6509C0-AA14-2CDF-B793-B6AD9F35BF0D}"/>
              </a:ext>
            </a:extLst>
          </p:cNvPr>
          <p:cNvSpPr txBox="1"/>
          <p:nvPr/>
        </p:nvSpPr>
        <p:spPr>
          <a:xfrm flipV="1">
            <a:off x="0" y="3540736"/>
            <a:ext cx="43891200" cy="317064"/>
          </a:xfrm>
          <a:prstGeom prst="rect">
            <a:avLst/>
          </a:prstGeom>
          <a:solidFill>
            <a:srgbClr val="C0B561"/>
          </a:solidFill>
        </p:spPr>
        <p:txBody>
          <a:bodyPr wrap="square" rtlCol="0">
            <a:spAutoFit/>
          </a:bodyPr>
          <a:lstStyle/>
          <a:p>
            <a:endParaRPr lang="en-IN" sz="800" dirty="0"/>
          </a:p>
        </p:txBody>
      </p:sp>
      <p:sp>
        <p:nvSpPr>
          <p:cNvPr id="12" name="TextBox 11">
            <a:extLst>
              <a:ext uri="{FF2B5EF4-FFF2-40B4-BE49-F238E27FC236}">
                <a16:creationId xmlns:a16="http://schemas.microsoft.com/office/drawing/2014/main" id="{169C3A2E-DE2D-B3CA-6290-6D52808D9904}"/>
              </a:ext>
            </a:extLst>
          </p:cNvPr>
          <p:cNvSpPr txBox="1"/>
          <p:nvPr/>
        </p:nvSpPr>
        <p:spPr>
          <a:xfrm>
            <a:off x="21488400" y="16002000"/>
            <a:ext cx="914400" cy="141577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8F3AA1C2-E52C-04F2-223A-778141BD84E2}"/>
              </a:ext>
            </a:extLst>
          </p:cNvPr>
          <p:cNvSpPr txBox="1"/>
          <p:nvPr/>
        </p:nvSpPr>
        <p:spPr>
          <a:xfrm>
            <a:off x="0" y="0"/>
            <a:ext cx="43891200" cy="3508653"/>
          </a:xfrm>
          <a:prstGeom prst="rect">
            <a:avLst/>
          </a:prstGeom>
          <a:solidFill>
            <a:schemeClr val="bg1"/>
          </a:solidFill>
        </p:spPr>
        <p:txBody>
          <a:bodyPr wrap="square" rtlCol="0">
            <a:spAutoFit/>
          </a:bodyPr>
          <a:lstStyle/>
          <a:p>
            <a:r>
              <a:rPr lang="en-IN" sz="7200" dirty="0">
                <a:solidFill>
                  <a:srgbClr val="154734"/>
                </a:solidFill>
                <a:latin typeface="Georgia" panose="02040502050405020303" pitchFamily="18" charset="0"/>
              </a:rPr>
              <a:t>      </a:t>
            </a:r>
            <a:r>
              <a:rPr lang="en-US" sz="6800" b="1" dirty="0">
                <a:solidFill>
                  <a:srgbClr val="154734"/>
                </a:solidFill>
                <a:latin typeface="Georgia" panose="02040502050405020303" pitchFamily="18" charset="0"/>
              </a:rPr>
              <a:t>Leveraging Apache Beam's Potential: A Profound Analysis and Visualization of Forest Fire Data</a:t>
            </a:r>
          </a:p>
          <a:p>
            <a:r>
              <a:rPr lang="en-IN" sz="7200" dirty="0">
                <a:latin typeface="Georgia" panose="02040502050405020303" pitchFamily="18" charset="0"/>
              </a:rPr>
              <a:t>      </a:t>
            </a:r>
            <a:r>
              <a:rPr lang="en-IN" sz="6000" dirty="0">
                <a:latin typeface="Georgia" panose="02040502050405020303" pitchFamily="18" charset="0"/>
              </a:rPr>
              <a:t>Harshal Panchal(0781625) and Kavya Gandhi  (0778608)</a:t>
            </a:r>
          </a:p>
          <a:p>
            <a:r>
              <a:rPr lang="en-IN" sz="7500" dirty="0">
                <a:latin typeface="Georgia" panose="02040502050405020303" pitchFamily="18" charset="0"/>
              </a:rPr>
              <a:t>      </a:t>
            </a:r>
            <a:r>
              <a:rPr lang="en-IN" sz="5400" i="1" dirty="0">
                <a:latin typeface="Georgia" panose="02040502050405020303" pitchFamily="18" charset="0"/>
              </a:rPr>
              <a:t>Prof : Brian Srivastava  | Course: AMOD-5410H-A: Big Data</a:t>
            </a:r>
            <a:r>
              <a:rPr lang="en-IN" sz="7500" dirty="0">
                <a:latin typeface="Georgia" panose="02040502050405020303" pitchFamily="18" charset="0"/>
              </a:rPr>
              <a:t> </a:t>
            </a:r>
            <a:endParaRPr lang="en-IN" sz="6600" dirty="0">
              <a:latin typeface="Georgia" panose="02040502050405020303" pitchFamily="18" charset="0"/>
            </a:endParaRPr>
          </a:p>
        </p:txBody>
      </p:sp>
      <p:sp>
        <p:nvSpPr>
          <p:cNvPr id="20" name="Rectangle 49">
            <a:extLst>
              <a:ext uri="{FF2B5EF4-FFF2-40B4-BE49-F238E27FC236}">
                <a16:creationId xmlns:a16="http://schemas.microsoft.com/office/drawing/2014/main" id="{2FA72406-9713-1C5F-11CB-C85B4EA1B39C}"/>
              </a:ext>
            </a:extLst>
          </p:cNvPr>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lgn="just">
              <a:spcBef>
                <a:spcPct val="50000"/>
              </a:spcBef>
            </a:pPr>
            <a:r>
              <a:rPr lang="en-GB" sz="4000" b="1" u="sng" dirty="0">
                <a:solidFill>
                  <a:schemeClr val="tx2"/>
                </a:solidFill>
                <a:latin typeface="Georgia" panose="02040502050405020303" pitchFamily="18" charset="0"/>
              </a:rPr>
              <a:t>INTRODUCTION</a:t>
            </a:r>
          </a:p>
          <a:p>
            <a:pPr algn="just"/>
            <a:endParaRPr lang="en-US" sz="2800" b="1" dirty="0">
              <a:latin typeface="Georgia" panose="02040502050405020303" pitchFamily="18" charset="0"/>
            </a:endParaRPr>
          </a:p>
          <a:p>
            <a:pPr algn="just"/>
            <a:r>
              <a:rPr lang="en-US" sz="3200" b="0" i="0" dirty="0">
                <a:solidFill>
                  <a:srgbClr val="374151"/>
                </a:solidFill>
                <a:effectLst/>
                <a:latin typeface="Georgia" panose="02040502050405020303" pitchFamily="18" charset="0"/>
              </a:rPr>
              <a:t>In response to the urgent global concern of forest fires and their devastating ecological impact, this project explores the capabilities of the Apache Beam framework for data processing and analysis. The focus is on the "Algerian Forest Fires Dataset," a comprehensive repository providing critical information on forest fires in Algeria. Leveraging Apache Beam's versatility and scalability, the project aims to uncover patterns, trends, and anomalies within the dataset to understand the factors influencing the occurrence and severity of forest fires in the unique context of Algeria.</a:t>
            </a:r>
            <a:r>
              <a:rPr lang="en-US" sz="3200" dirty="0">
                <a:solidFill>
                  <a:srgbClr val="374151"/>
                </a:solidFill>
                <a:latin typeface="Georgia" panose="02040502050405020303" pitchFamily="18" charset="0"/>
              </a:rPr>
              <a:t> </a:t>
            </a:r>
            <a:r>
              <a:rPr lang="en-US" sz="3200" b="0" i="0" dirty="0">
                <a:solidFill>
                  <a:srgbClr val="374151"/>
                </a:solidFill>
                <a:effectLst/>
                <a:latin typeface="Georgia" panose="02040502050405020303" pitchFamily="18" charset="0"/>
              </a:rPr>
              <a:t>The significance of the project lies in its practical application of Apache Beam, providing hands-on experience with a state-of-the-art data processing framework. </a:t>
            </a:r>
          </a:p>
          <a:p>
            <a:pPr algn="just"/>
            <a:endParaRPr lang="en-US" sz="3200" dirty="0">
              <a:solidFill>
                <a:srgbClr val="374151"/>
              </a:solidFill>
              <a:latin typeface="Georgia" panose="02040502050405020303" pitchFamily="18" charset="0"/>
            </a:endParaRPr>
          </a:p>
          <a:p>
            <a:pPr algn="just"/>
            <a:r>
              <a:rPr lang="en-US" sz="3200" b="0" i="0" dirty="0">
                <a:solidFill>
                  <a:srgbClr val="374151"/>
                </a:solidFill>
                <a:effectLst/>
                <a:latin typeface="Georgia" panose="02040502050405020303" pitchFamily="18" charset="0"/>
              </a:rPr>
              <a:t>The interdisciplinary nature of the project encourages a holistic mindset crucial in data-driven industries, emphasizing collaboration across domains. The ultimate goal is to contribute not only to technical proficiency but also to a deeper understanding of real-world data challenges and their solutions through informative data visualizations showcasing the capabilities of Apache Beam.</a:t>
            </a:r>
            <a:endParaRPr lang="en-US" sz="85700" dirty="0">
              <a:latin typeface="Georgia" panose="02040502050405020303" pitchFamily="18" charset="0"/>
            </a:endParaRPr>
          </a:p>
        </p:txBody>
      </p:sp>
      <p:sp>
        <p:nvSpPr>
          <p:cNvPr id="24" name="Rectangle 33">
            <a:extLst>
              <a:ext uri="{FF2B5EF4-FFF2-40B4-BE49-F238E27FC236}">
                <a16:creationId xmlns:a16="http://schemas.microsoft.com/office/drawing/2014/main" id="{DBD5AC84-C892-91AD-4F13-5B92EF353C89}"/>
              </a:ext>
            </a:extLst>
          </p:cNvPr>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lgn="just">
              <a:spcBef>
                <a:spcPct val="50000"/>
              </a:spcBef>
            </a:pPr>
            <a:r>
              <a:rPr lang="en-GB" sz="4000" b="1" u="sng" dirty="0">
                <a:solidFill>
                  <a:schemeClr val="tx2"/>
                </a:solidFill>
                <a:latin typeface="Georgia" panose="02040502050405020303" pitchFamily="18" charset="0"/>
              </a:rPr>
              <a:t>AIM</a:t>
            </a:r>
            <a:endParaRPr lang="en-GB" sz="4000" b="1" dirty="0">
              <a:solidFill>
                <a:srgbClr val="CC3300"/>
              </a:solidFill>
              <a:latin typeface="Georgia" panose="02040502050405020303" pitchFamily="18" charset="0"/>
            </a:endParaRPr>
          </a:p>
          <a:p>
            <a:pPr algn="just"/>
            <a:r>
              <a:rPr lang="en-US" sz="2800" dirty="0">
                <a:latin typeface="Georgia" panose="02040502050405020303" pitchFamily="18" charset="0"/>
              </a:rPr>
              <a:t> </a:t>
            </a:r>
            <a:br>
              <a:rPr lang="en-US" sz="3200" dirty="0">
                <a:latin typeface="Georgia" panose="02040502050405020303" pitchFamily="18" charset="0"/>
              </a:rPr>
            </a:br>
            <a:r>
              <a:rPr lang="en-US" sz="3200" b="0" i="0" dirty="0">
                <a:solidFill>
                  <a:srgbClr val="374151"/>
                </a:solidFill>
                <a:effectLst/>
                <a:latin typeface="Georgia" panose="02040502050405020303" pitchFamily="18" charset="0"/>
              </a:rPr>
              <a:t>The aim of our project is to harness the capabilities of the Apache Beam framework to conduct a comprehensive analysis and visualization of the "Algerian Forest Fires Dataset." In response to the urgent global concern of forest fires and their ecological impact, our project seeks to uncover patterns, trends, and anomalies within the dataset</a:t>
            </a:r>
            <a:r>
              <a:rPr lang="en-US" sz="3200" dirty="0">
                <a:solidFill>
                  <a:srgbClr val="374151"/>
                </a:solidFill>
                <a:latin typeface="Georgia" panose="02040502050405020303" pitchFamily="18" charset="0"/>
              </a:rPr>
              <a:t>.</a:t>
            </a:r>
          </a:p>
          <a:p>
            <a:pPr algn="just"/>
            <a:endParaRPr lang="en-US" sz="3200" dirty="0">
              <a:solidFill>
                <a:srgbClr val="374151"/>
              </a:solidFill>
              <a:latin typeface="Georgia" panose="02040502050405020303" pitchFamily="18" charset="0"/>
            </a:endParaRPr>
          </a:p>
          <a:p>
            <a:pPr algn="just"/>
            <a:r>
              <a:rPr lang="en-US" sz="3200" b="0" i="0" dirty="0">
                <a:solidFill>
                  <a:srgbClr val="374151"/>
                </a:solidFill>
                <a:effectLst/>
                <a:latin typeface="Georgia" panose="02040502050405020303" pitchFamily="18" charset="0"/>
              </a:rPr>
              <a:t>Apache Beam, a powerful tool in data processing and analysis, our project spans various stages, including data parsing and cleaning, statistical calculations, month-wise analysis, data visualization, correlation analysis, data clustering, and integration of machine learning algorithms. The goal is not only to showcase the capabilities of Apache Beam but also to derive actionable insights into the seasonality of forest fires in Algeria, contributing to a deeper understanding of real-world data challenges and their solutions.</a:t>
            </a:r>
            <a:endParaRPr lang="en-AU" sz="9600" dirty="0">
              <a:latin typeface="Georgia" panose="02040502050405020303" pitchFamily="18" charset="0"/>
              <a:cs typeface="Georgia" charset="0"/>
            </a:endParaRPr>
          </a:p>
        </p:txBody>
      </p:sp>
      <p:sp>
        <p:nvSpPr>
          <p:cNvPr id="25" name="Rectangle 7">
            <a:extLst>
              <a:ext uri="{FF2B5EF4-FFF2-40B4-BE49-F238E27FC236}">
                <a16:creationId xmlns:a16="http://schemas.microsoft.com/office/drawing/2014/main" id="{129CFC36-9206-470C-730E-2F2CFC3296D6}"/>
              </a:ext>
            </a:extLst>
          </p:cNvPr>
          <p:cNvSpPr>
            <a:spLocks noChangeArrowheads="1"/>
          </p:cNvSpPr>
          <p:nvPr/>
        </p:nvSpPr>
        <p:spPr bwMode="auto">
          <a:xfrm>
            <a:off x="11791157" y="5155796"/>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latin typeface="Georgia" panose="02040502050405020303" pitchFamily="18" charset="0"/>
              </a:rPr>
              <a:t>METHOD</a:t>
            </a:r>
          </a:p>
          <a:p>
            <a:pPr marL="381000" indent="-381000">
              <a:spcBef>
                <a:spcPct val="50000"/>
              </a:spcBef>
            </a:pPr>
            <a:endParaRPr lang="en-GB" sz="4000" dirty="0">
              <a:latin typeface="Georgia" panose="02040502050405020303" pitchFamily="18" charset="0"/>
            </a:endParaRPr>
          </a:p>
          <a:p>
            <a:pPr marL="381000" indent="-381000">
              <a:spcBef>
                <a:spcPct val="50000"/>
              </a:spcBef>
            </a:pPr>
            <a:endParaRPr lang="en-GB" sz="4000" b="1" dirty="0">
              <a:solidFill>
                <a:srgbClr val="CC3300"/>
              </a:solidFill>
              <a:latin typeface="Georgia" panose="02040502050405020303" pitchFamily="18" charset="0"/>
            </a:endParaRPr>
          </a:p>
          <a:p>
            <a:pPr marL="381000" indent="-381000"/>
            <a:endParaRPr lang="en-US" sz="2800" b="1" dirty="0">
              <a:latin typeface="Georgia" panose="02040502050405020303" pitchFamily="18" charset="0"/>
            </a:endParaRPr>
          </a:p>
        </p:txBody>
      </p:sp>
      <p:sp>
        <p:nvSpPr>
          <p:cNvPr id="26" name="TextBox 25">
            <a:extLst>
              <a:ext uri="{FF2B5EF4-FFF2-40B4-BE49-F238E27FC236}">
                <a16:creationId xmlns:a16="http://schemas.microsoft.com/office/drawing/2014/main" id="{625EE2F9-71ED-7DFF-9A13-DA67D42E2326}"/>
              </a:ext>
            </a:extLst>
          </p:cNvPr>
          <p:cNvSpPr txBox="1"/>
          <p:nvPr/>
        </p:nvSpPr>
        <p:spPr>
          <a:xfrm>
            <a:off x="12152512" y="6481822"/>
            <a:ext cx="8856984" cy="16281380"/>
          </a:xfrm>
          <a:prstGeom prst="rect">
            <a:avLst/>
          </a:prstGeom>
          <a:noFill/>
        </p:spPr>
        <p:txBody>
          <a:bodyPr wrap="square" rtlCol="0">
            <a:spAutoFit/>
          </a:bodyPr>
          <a:lstStyle/>
          <a:p>
            <a:pPr algn="just"/>
            <a:r>
              <a:rPr lang="en-US" sz="3200" b="1" dirty="0">
                <a:latin typeface="Georgia" panose="02040502050405020303" pitchFamily="18" charset="0"/>
              </a:rPr>
              <a:t>Data Parsing and Cleaning:</a:t>
            </a:r>
            <a:r>
              <a:rPr lang="en-US" sz="3200" dirty="0">
                <a:latin typeface="Georgia" panose="02040502050405020303" pitchFamily="18" charset="0"/>
              </a:rPr>
              <a:t> Developed a custom Apache Beam transform (</a:t>
            </a:r>
            <a:r>
              <a:rPr lang="en-US" sz="3200" dirty="0" err="1">
                <a:latin typeface="Georgia" panose="02040502050405020303" pitchFamily="18" charset="0"/>
              </a:rPr>
              <a:t>ParseCSV</a:t>
            </a:r>
            <a:r>
              <a:rPr lang="en-US" sz="3200" dirty="0">
                <a:latin typeface="Georgia" panose="02040502050405020303" pitchFamily="18" charset="0"/>
              </a:rPr>
              <a:t>) for meticulous parsing and cleaning. Ensured data integrity by converting string values, filtering out invalid or missing data.</a:t>
            </a:r>
          </a:p>
          <a:p>
            <a:pPr algn="just"/>
            <a:endParaRPr lang="en-US" sz="3200" dirty="0">
              <a:latin typeface="Georgia" panose="02040502050405020303" pitchFamily="18" charset="0"/>
            </a:endParaRPr>
          </a:p>
          <a:p>
            <a:pPr algn="just"/>
            <a:r>
              <a:rPr lang="en-US" sz="3200" b="1" dirty="0">
                <a:latin typeface="Georgia" panose="02040502050405020303" pitchFamily="18" charset="0"/>
              </a:rPr>
              <a:t>Data Analysis:</a:t>
            </a:r>
            <a:r>
              <a:rPr lang="en-US" sz="3200" dirty="0">
                <a:latin typeface="Georgia" panose="02040502050405020303" pitchFamily="18" charset="0"/>
              </a:rPr>
              <a:t> Utilized Apache Beam for essential statistical calculations. Calculated average temperature, average relative humidity, and total burned area.</a:t>
            </a:r>
          </a:p>
          <a:p>
            <a:pPr algn="just"/>
            <a:endParaRPr lang="en-US" sz="3200" dirty="0">
              <a:latin typeface="Georgia" panose="02040502050405020303" pitchFamily="18" charset="0"/>
            </a:endParaRPr>
          </a:p>
          <a:p>
            <a:pPr algn="just"/>
            <a:r>
              <a:rPr lang="en-US" sz="3200" b="1" dirty="0">
                <a:latin typeface="Georgia" panose="02040502050405020303" pitchFamily="18" charset="0"/>
              </a:rPr>
              <a:t>Month-wise Analysis:</a:t>
            </a:r>
            <a:r>
              <a:rPr lang="en-US" sz="3200" dirty="0">
                <a:latin typeface="Georgia" panose="02040502050405020303" pitchFamily="18" charset="0"/>
              </a:rPr>
              <a:t> Identified peak fire months using Apache Beam's transformative functions.</a:t>
            </a:r>
          </a:p>
          <a:p>
            <a:pPr algn="just"/>
            <a:endParaRPr lang="en-US" sz="3200" dirty="0">
              <a:latin typeface="Georgia" panose="02040502050405020303" pitchFamily="18" charset="0"/>
            </a:endParaRPr>
          </a:p>
          <a:p>
            <a:pPr algn="just"/>
            <a:r>
              <a:rPr lang="en-US" sz="3200" b="1" dirty="0">
                <a:latin typeface="Georgia" panose="02040502050405020303" pitchFamily="18" charset="0"/>
              </a:rPr>
              <a:t>Data Visualization:</a:t>
            </a:r>
            <a:r>
              <a:rPr lang="en-US" sz="3200" dirty="0">
                <a:latin typeface="Georgia" panose="02040502050405020303" pitchFamily="18" charset="0"/>
              </a:rPr>
              <a:t> Employed Python tools (Matplotlib, Seaborn) for visually appealing representations. Generated bar charts for monthly fire analysis and heat maps for spatial representation.</a:t>
            </a:r>
          </a:p>
          <a:p>
            <a:pPr algn="just"/>
            <a:endParaRPr lang="en-US" sz="3200" dirty="0">
              <a:latin typeface="Georgia" panose="02040502050405020303" pitchFamily="18" charset="0"/>
            </a:endParaRPr>
          </a:p>
          <a:p>
            <a:pPr algn="just"/>
            <a:r>
              <a:rPr lang="en-US" sz="3200" b="1" dirty="0">
                <a:latin typeface="Georgia" panose="02040502050405020303" pitchFamily="18" charset="0"/>
              </a:rPr>
              <a:t>Correlation Analysis:</a:t>
            </a:r>
            <a:r>
              <a:rPr lang="en-US" sz="3200" dirty="0">
                <a:latin typeface="Georgia" panose="02040502050405020303" pitchFamily="18" charset="0"/>
              </a:rPr>
              <a:t> Investigated relationships between temperature, humidity, and forest fires using Apache Beam.</a:t>
            </a:r>
          </a:p>
          <a:p>
            <a:pPr algn="just"/>
            <a:endParaRPr lang="en-US" sz="3200" dirty="0">
              <a:latin typeface="Georgia" panose="02040502050405020303" pitchFamily="18" charset="0"/>
            </a:endParaRPr>
          </a:p>
          <a:p>
            <a:pPr algn="just"/>
            <a:r>
              <a:rPr lang="en-US" sz="3200" b="1" dirty="0">
                <a:latin typeface="Georgia" panose="02040502050405020303" pitchFamily="18" charset="0"/>
              </a:rPr>
              <a:t>Data Clustering:</a:t>
            </a:r>
            <a:r>
              <a:rPr lang="en-US" sz="3200" dirty="0">
                <a:latin typeface="Georgia" panose="02040502050405020303" pitchFamily="18" charset="0"/>
              </a:rPr>
              <a:t> Implemented K-Means clustering with Apache Beam to identify high-risk regions.</a:t>
            </a:r>
          </a:p>
          <a:p>
            <a:pPr algn="just"/>
            <a:endParaRPr lang="en-US" sz="3200" dirty="0">
              <a:latin typeface="Georgia" panose="02040502050405020303" pitchFamily="18" charset="0"/>
            </a:endParaRPr>
          </a:p>
          <a:p>
            <a:pPr algn="just"/>
            <a:r>
              <a:rPr lang="en-US" sz="3200" b="1" dirty="0">
                <a:latin typeface="Georgia" panose="02040502050405020303" pitchFamily="18" charset="0"/>
              </a:rPr>
              <a:t>Machine Learning Integration:</a:t>
            </a:r>
            <a:r>
              <a:rPr lang="en-US" sz="3200" dirty="0">
                <a:latin typeface="Georgia" panose="02040502050405020303" pitchFamily="18" charset="0"/>
              </a:rPr>
              <a:t> Explored ML integration with Apache Beam for predictive analysis and anomaly detection.</a:t>
            </a:r>
          </a:p>
          <a:p>
            <a:pPr algn="just"/>
            <a:endParaRPr lang="en-IN" sz="2800" dirty="0">
              <a:latin typeface="Georgia" panose="02040502050405020303" pitchFamily="18" charset="0"/>
            </a:endParaRPr>
          </a:p>
        </p:txBody>
      </p:sp>
      <p:pic>
        <p:nvPicPr>
          <p:cNvPr id="27" name="Picture 26">
            <a:extLst>
              <a:ext uri="{FF2B5EF4-FFF2-40B4-BE49-F238E27FC236}">
                <a16:creationId xmlns:a16="http://schemas.microsoft.com/office/drawing/2014/main" id="{4FC0EF41-BA96-8BBC-E039-BF23600A3C4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047931" y="21974498"/>
            <a:ext cx="2765004" cy="2765004"/>
          </a:xfrm>
          <a:prstGeom prst="rect">
            <a:avLst/>
          </a:prstGeom>
        </p:spPr>
      </p:pic>
      <p:pic>
        <p:nvPicPr>
          <p:cNvPr id="28" name="Picture 18" descr="Mastering Machine Learning with Scikit-Learn: A Step-by-Step Guide&quot;">
            <a:extLst>
              <a:ext uri="{FF2B5EF4-FFF2-40B4-BE49-F238E27FC236}">
                <a16:creationId xmlns:a16="http://schemas.microsoft.com/office/drawing/2014/main" id="{D0EF9A62-525A-AE68-1BB7-8EDF678EFB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747" t="20877" r="21670" b="17312"/>
          <a:stretch/>
        </p:blipFill>
        <p:spPr bwMode="auto">
          <a:xfrm>
            <a:off x="12122823" y="22320493"/>
            <a:ext cx="4933181" cy="360315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C38E711A-0967-F1BF-6784-1855B59514C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6476947" y="25420069"/>
            <a:ext cx="4984278" cy="2033017"/>
          </a:xfrm>
          <a:prstGeom prst="rect">
            <a:avLst/>
          </a:prstGeom>
        </p:spPr>
      </p:pic>
      <p:pic>
        <p:nvPicPr>
          <p:cNvPr id="31" name="Picture 20" descr="pandas - Python Data Analysis Library">
            <a:extLst>
              <a:ext uri="{FF2B5EF4-FFF2-40B4-BE49-F238E27FC236}">
                <a16:creationId xmlns:a16="http://schemas.microsoft.com/office/drawing/2014/main" id="{581C0DFE-37DA-E908-FD1F-DAE04D00E6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27505" y="28525810"/>
            <a:ext cx="3322103" cy="241581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51">
            <a:extLst>
              <a:ext uri="{FF2B5EF4-FFF2-40B4-BE49-F238E27FC236}">
                <a16:creationId xmlns:a16="http://schemas.microsoft.com/office/drawing/2014/main" id="{161575B8-AEA1-8284-7B6B-9521C760651A}"/>
              </a:ext>
            </a:extLst>
          </p:cNvPr>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360000" tIns="360000" rIns="360000" bIns="360000"/>
          <a:lstStyle/>
          <a:p>
            <a:pPr>
              <a:spcBef>
                <a:spcPct val="50000"/>
              </a:spcBef>
            </a:pPr>
            <a:r>
              <a:rPr lang="en-GB" sz="4000" b="1" u="sng" dirty="0">
                <a:solidFill>
                  <a:schemeClr val="tx2"/>
                </a:solidFill>
                <a:latin typeface="Georgia" panose="02040502050405020303" pitchFamily="18" charset="0"/>
              </a:rPr>
              <a:t>RESULTS</a:t>
            </a:r>
            <a:endParaRPr lang="en-US" sz="2800" dirty="0">
              <a:latin typeface="Georgia" panose="02040502050405020303" pitchFamily="18" charset="0"/>
              <a:cs typeface="Georgia" charset="0"/>
            </a:endParaRPr>
          </a:p>
          <a:p>
            <a:pPr algn="just">
              <a:spcBef>
                <a:spcPct val="50000"/>
              </a:spcBef>
            </a:pPr>
            <a:r>
              <a:rPr lang="en-US" sz="3200" b="0" i="0" dirty="0">
                <a:solidFill>
                  <a:srgbClr val="374151"/>
                </a:solidFill>
                <a:effectLst/>
                <a:latin typeface="Georgia" panose="02040502050405020303" pitchFamily="18" charset="0"/>
              </a:rPr>
              <a:t>The project successfully harnessed the power of Apache Beam to conduct a thorough analysis of the Algerian Forest Fires Dataset, achieving impactful outcomes. The dataset, parsed and cleaned, perform accurate statistical calculations, revealing insights such as an average temperature of 32.15°C, average relative humidity of 62.04, and a total burned area of 18915.70. </a:t>
            </a:r>
            <a:r>
              <a:rPr lang="en-US" sz="3200" dirty="0">
                <a:solidFill>
                  <a:srgbClr val="374151"/>
                </a:solidFill>
                <a:latin typeface="Georgia" panose="02040502050405020303" pitchFamily="18" charset="0"/>
              </a:rPr>
              <a:t>T</a:t>
            </a:r>
            <a:r>
              <a:rPr lang="en-US" sz="3200" b="0" i="0" dirty="0">
                <a:solidFill>
                  <a:srgbClr val="374151"/>
                </a:solidFill>
                <a:effectLst/>
                <a:latin typeface="Georgia" panose="02040502050405020303" pitchFamily="18" charset="0"/>
              </a:rPr>
              <a:t>he month-wise analysis identified August and September as the months with the highest incidence of forest fires. Data visualization techniques, including bar charts and heat maps, visually communicated these findings, enhancing accessibility. The ML integration, particularly K-Means clustering, provided results in identifying high-risk regions based on environmental conditions.</a:t>
            </a:r>
          </a:p>
          <a:p>
            <a:pPr algn="just">
              <a:spcBef>
                <a:spcPct val="50000"/>
              </a:spcBef>
            </a:pPr>
            <a:endParaRPr lang="en-US" sz="2800" dirty="0">
              <a:solidFill>
                <a:srgbClr val="374151"/>
              </a:solidFill>
              <a:latin typeface="Georgia" panose="02040502050405020303" pitchFamily="18" charset="0"/>
            </a:endParaRPr>
          </a:p>
          <a:p>
            <a:pPr algn="just">
              <a:spcBef>
                <a:spcPct val="50000"/>
              </a:spcBef>
            </a:pPr>
            <a:endParaRPr lang="en-US" sz="2800" b="0" i="0" dirty="0">
              <a:solidFill>
                <a:srgbClr val="374151"/>
              </a:solidFill>
              <a:effectLst/>
              <a:latin typeface="Georgia" panose="02040502050405020303" pitchFamily="18" charset="0"/>
            </a:endParaRPr>
          </a:p>
          <a:p>
            <a:pPr algn="just">
              <a:spcBef>
                <a:spcPct val="50000"/>
              </a:spcBef>
            </a:pPr>
            <a:endParaRPr lang="en-US" sz="2800" dirty="0">
              <a:solidFill>
                <a:srgbClr val="374151"/>
              </a:solidFill>
              <a:latin typeface="Georgia" panose="02040502050405020303" pitchFamily="18" charset="0"/>
            </a:endParaRPr>
          </a:p>
          <a:p>
            <a:pPr algn="just">
              <a:spcBef>
                <a:spcPct val="50000"/>
              </a:spcBef>
            </a:pPr>
            <a:endParaRPr lang="en-US" sz="2400" b="1" dirty="0">
              <a:solidFill>
                <a:srgbClr val="CC3300"/>
              </a:solidFill>
              <a:latin typeface="Georgia" panose="02040502050405020303" pitchFamily="18" charset="0"/>
            </a:endParaRPr>
          </a:p>
          <a:p>
            <a:pPr algn="just">
              <a:spcBef>
                <a:spcPct val="50000"/>
              </a:spcBef>
            </a:pPr>
            <a:endParaRPr lang="en-US" sz="2400" b="1" dirty="0">
              <a:solidFill>
                <a:srgbClr val="CC3300"/>
              </a:solidFill>
              <a:latin typeface="Georgia" panose="02040502050405020303" pitchFamily="18" charset="0"/>
            </a:endParaRPr>
          </a:p>
          <a:p>
            <a:pPr algn="just">
              <a:spcBef>
                <a:spcPct val="50000"/>
              </a:spcBef>
            </a:pPr>
            <a:r>
              <a:rPr lang="en-US" sz="2400" b="1" dirty="0">
                <a:solidFill>
                  <a:srgbClr val="CC3300"/>
                </a:solidFill>
                <a:latin typeface="Georgia" panose="02040502050405020303" pitchFamily="18" charset="0"/>
              </a:rPr>
              <a:t>   </a:t>
            </a:r>
          </a:p>
        </p:txBody>
      </p:sp>
      <p:graphicFrame>
        <p:nvGraphicFramePr>
          <p:cNvPr id="33" name="Table 32">
            <a:extLst>
              <a:ext uri="{FF2B5EF4-FFF2-40B4-BE49-F238E27FC236}">
                <a16:creationId xmlns:a16="http://schemas.microsoft.com/office/drawing/2014/main" id="{E250A059-50D8-6EAA-A2FE-3AFFDBDC8A57}"/>
              </a:ext>
            </a:extLst>
          </p:cNvPr>
          <p:cNvGraphicFramePr>
            <a:graphicFrameLocks noGrp="1"/>
          </p:cNvGraphicFramePr>
          <p:nvPr>
            <p:extLst>
              <p:ext uri="{D42A27DB-BD31-4B8C-83A1-F6EECF244321}">
                <p14:modId xmlns:p14="http://schemas.microsoft.com/office/powerpoint/2010/main" val="365238207"/>
              </p:ext>
            </p:extLst>
          </p:nvPr>
        </p:nvGraphicFramePr>
        <p:xfrm>
          <a:off x="22937834" y="14442976"/>
          <a:ext cx="8080774" cy="2467672"/>
        </p:xfrm>
        <a:graphic>
          <a:graphicData uri="http://schemas.openxmlformats.org/drawingml/2006/table">
            <a:tbl>
              <a:tblPr/>
              <a:tblGrid>
                <a:gridCol w="4040387">
                  <a:extLst>
                    <a:ext uri="{9D8B030D-6E8A-4147-A177-3AD203B41FA5}">
                      <a16:colId xmlns:a16="http://schemas.microsoft.com/office/drawing/2014/main" val="1018078784"/>
                    </a:ext>
                  </a:extLst>
                </a:gridCol>
                <a:gridCol w="4040387">
                  <a:extLst>
                    <a:ext uri="{9D8B030D-6E8A-4147-A177-3AD203B41FA5}">
                      <a16:colId xmlns:a16="http://schemas.microsoft.com/office/drawing/2014/main" val="3022206370"/>
                    </a:ext>
                  </a:extLst>
                </a:gridCol>
              </a:tblGrid>
              <a:tr h="616918">
                <a:tc>
                  <a:txBody>
                    <a:bodyPr/>
                    <a:lstStyle/>
                    <a:p>
                      <a:pPr algn="just" rtl="0" fontAlgn="t">
                        <a:spcBef>
                          <a:spcPts val="0"/>
                        </a:spcBef>
                        <a:spcAft>
                          <a:spcPts val="0"/>
                        </a:spcAft>
                      </a:pPr>
                      <a:r>
                        <a:rPr lang="en-IN" sz="2400" b="1" i="0" u="none" strike="noStrike">
                          <a:solidFill>
                            <a:schemeClr val="tx1"/>
                          </a:solidFill>
                          <a:effectLst/>
                          <a:latin typeface="Open Sans" panose="020B0606030504020204" pitchFamily="34" charset="0"/>
                        </a:rPr>
                        <a:t>Calculated Parameters</a:t>
                      </a:r>
                      <a:endParaRPr lang="en-IN" sz="1990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2400" b="1" i="0" u="none" strike="noStrike">
                          <a:solidFill>
                            <a:schemeClr val="tx1"/>
                          </a:solidFill>
                          <a:effectLst/>
                          <a:latin typeface="Open Sans" panose="020B0606030504020204" pitchFamily="34" charset="0"/>
                        </a:rPr>
                        <a:t>Statistical Calculations</a:t>
                      </a:r>
                      <a:endParaRPr lang="en-IN" sz="1990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354632"/>
                  </a:ext>
                </a:extLst>
              </a:tr>
              <a:tr h="616918">
                <a:tc>
                  <a:txBody>
                    <a:bodyPr/>
                    <a:lstStyle/>
                    <a:p>
                      <a:pPr algn="just" rtl="0" fontAlgn="t">
                        <a:spcBef>
                          <a:spcPts val="0"/>
                        </a:spcBef>
                        <a:spcAft>
                          <a:spcPts val="0"/>
                        </a:spcAft>
                      </a:pPr>
                      <a:r>
                        <a:rPr lang="en-IN" sz="2400" b="0" i="0" u="none" strike="noStrike" dirty="0">
                          <a:solidFill>
                            <a:schemeClr val="tx1"/>
                          </a:solidFill>
                          <a:effectLst/>
                          <a:latin typeface="Open Sans" panose="020B0606030504020204" pitchFamily="34" charset="0"/>
                        </a:rPr>
                        <a:t>Average Temperature</a:t>
                      </a:r>
                      <a:endParaRPr lang="en-IN" sz="199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2400" b="0" i="0" u="none" strike="noStrike" dirty="0">
                          <a:solidFill>
                            <a:schemeClr val="tx1"/>
                          </a:solidFill>
                          <a:effectLst/>
                          <a:latin typeface="Open Sans" panose="020B0606030504020204" pitchFamily="34" charset="0"/>
                        </a:rPr>
                        <a:t>32.152</a:t>
                      </a:r>
                      <a:endParaRPr lang="en-IN" sz="199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00671"/>
                  </a:ext>
                </a:extLst>
              </a:tr>
              <a:tr h="616918">
                <a:tc>
                  <a:txBody>
                    <a:bodyPr/>
                    <a:lstStyle/>
                    <a:p>
                      <a:pPr algn="just" rtl="0" fontAlgn="t">
                        <a:spcBef>
                          <a:spcPts val="0"/>
                        </a:spcBef>
                        <a:spcAft>
                          <a:spcPts val="0"/>
                        </a:spcAft>
                      </a:pPr>
                      <a:r>
                        <a:rPr lang="en-IN" sz="2400" b="0" i="0" u="none" strike="noStrike" dirty="0">
                          <a:solidFill>
                            <a:schemeClr val="tx1"/>
                          </a:solidFill>
                          <a:effectLst/>
                          <a:latin typeface="Open Sans" panose="020B0606030504020204" pitchFamily="34" charset="0"/>
                        </a:rPr>
                        <a:t>Average Relative Humidity</a:t>
                      </a:r>
                      <a:endParaRPr lang="en-IN" sz="199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2400" b="0" i="0" u="none" strike="noStrike" dirty="0">
                          <a:solidFill>
                            <a:schemeClr val="tx1"/>
                          </a:solidFill>
                          <a:effectLst/>
                          <a:latin typeface="Open Sans" panose="020B0606030504020204" pitchFamily="34" charset="0"/>
                        </a:rPr>
                        <a:t>62.041</a:t>
                      </a:r>
                      <a:endParaRPr lang="en-IN" sz="199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991897"/>
                  </a:ext>
                </a:extLst>
              </a:tr>
              <a:tr h="616918">
                <a:tc>
                  <a:txBody>
                    <a:bodyPr/>
                    <a:lstStyle/>
                    <a:p>
                      <a:pPr algn="just" rtl="0" fontAlgn="t">
                        <a:spcBef>
                          <a:spcPts val="0"/>
                        </a:spcBef>
                        <a:spcAft>
                          <a:spcPts val="0"/>
                        </a:spcAft>
                      </a:pPr>
                      <a:r>
                        <a:rPr lang="en-IN" sz="2400" b="0" i="0" u="none" strike="noStrike" dirty="0">
                          <a:solidFill>
                            <a:schemeClr val="tx1"/>
                          </a:solidFill>
                          <a:effectLst/>
                          <a:latin typeface="Open Sans" panose="020B0606030504020204" pitchFamily="34" charset="0"/>
                        </a:rPr>
                        <a:t>Total Burned Area</a:t>
                      </a:r>
                      <a:endParaRPr lang="en-IN" sz="199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2400" b="0" i="0" u="none" strike="noStrike" dirty="0">
                          <a:solidFill>
                            <a:schemeClr val="tx1"/>
                          </a:solidFill>
                          <a:effectLst/>
                          <a:latin typeface="Open Sans" panose="020B0606030504020204" pitchFamily="34" charset="0"/>
                        </a:rPr>
                        <a:t>18915.70</a:t>
                      </a:r>
                      <a:endParaRPr lang="en-IN" sz="1990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545256"/>
                  </a:ext>
                </a:extLst>
              </a:tr>
            </a:tbl>
          </a:graphicData>
        </a:graphic>
      </p:graphicFrame>
      <p:sp>
        <p:nvSpPr>
          <p:cNvPr id="34" name="TextBox 33">
            <a:extLst>
              <a:ext uri="{FF2B5EF4-FFF2-40B4-BE49-F238E27FC236}">
                <a16:creationId xmlns:a16="http://schemas.microsoft.com/office/drawing/2014/main" id="{9878B351-7E2F-7BCD-841C-111568A2E5E4}"/>
              </a:ext>
            </a:extLst>
          </p:cNvPr>
          <p:cNvSpPr txBox="1"/>
          <p:nvPr/>
        </p:nvSpPr>
        <p:spPr>
          <a:xfrm>
            <a:off x="22644159" y="17092092"/>
            <a:ext cx="9270882" cy="1569660"/>
          </a:xfrm>
          <a:prstGeom prst="rect">
            <a:avLst/>
          </a:prstGeom>
          <a:noFill/>
        </p:spPr>
        <p:txBody>
          <a:bodyPr wrap="square" rtlCol="0">
            <a:spAutoFit/>
          </a:bodyPr>
          <a:lstStyle/>
          <a:p>
            <a:r>
              <a:rPr lang="en-US" sz="3200" b="0" i="0" u="none" strike="noStrike" dirty="0">
                <a:effectLst/>
                <a:latin typeface="Georgia" panose="02040502050405020303" pitchFamily="18" charset="0"/>
              </a:rPr>
              <a:t>These visual representations provided a clear and intuitive means of   communicating the calculated statistics, and analyzing the fire for each month.</a:t>
            </a:r>
            <a:endParaRPr lang="en-IN" sz="3200" dirty="0">
              <a:latin typeface="Georgia" panose="02040502050405020303" pitchFamily="18" charset="0"/>
            </a:endParaRPr>
          </a:p>
        </p:txBody>
      </p:sp>
      <p:pic>
        <p:nvPicPr>
          <p:cNvPr id="35" name="Picture 22">
            <a:extLst>
              <a:ext uri="{FF2B5EF4-FFF2-40B4-BE49-F238E27FC236}">
                <a16:creationId xmlns:a16="http://schemas.microsoft.com/office/drawing/2014/main" id="{EA205843-84F2-09EA-B730-521558AE45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29032" y="18860704"/>
            <a:ext cx="8424936" cy="4925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6" name="TextBox 35">
            <a:extLst>
              <a:ext uri="{FF2B5EF4-FFF2-40B4-BE49-F238E27FC236}">
                <a16:creationId xmlns:a16="http://schemas.microsoft.com/office/drawing/2014/main" id="{4B4C55C1-C65D-FE32-4D54-76CEB825264C}"/>
              </a:ext>
            </a:extLst>
          </p:cNvPr>
          <p:cNvSpPr txBox="1"/>
          <p:nvPr/>
        </p:nvSpPr>
        <p:spPr>
          <a:xfrm>
            <a:off x="22903502" y="24039493"/>
            <a:ext cx="8763178" cy="1077218"/>
          </a:xfrm>
          <a:prstGeom prst="rect">
            <a:avLst/>
          </a:prstGeom>
          <a:noFill/>
        </p:spPr>
        <p:txBody>
          <a:bodyPr wrap="square" rtlCol="0">
            <a:spAutoFit/>
          </a:bodyPr>
          <a:lstStyle/>
          <a:p>
            <a:r>
              <a:rPr lang="en-IN" sz="3200" dirty="0">
                <a:latin typeface="Georgia" panose="02040502050405020303" pitchFamily="18" charset="0"/>
              </a:rPr>
              <a:t>Analysing the region affected by each variable and visualize the result.</a:t>
            </a:r>
          </a:p>
        </p:txBody>
      </p:sp>
      <p:pic>
        <p:nvPicPr>
          <p:cNvPr id="37" name="Picture 25">
            <a:extLst>
              <a:ext uri="{FF2B5EF4-FFF2-40B4-BE49-F238E27FC236}">
                <a16:creationId xmlns:a16="http://schemas.microsoft.com/office/drawing/2014/main" id="{A6393571-C6D7-0E74-A1D3-3D83A4D0CF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37834" y="25030756"/>
            <a:ext cx="8967506" cy="5463696"/>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52">
            <a:extLst>
              <a:ext uri="{FF2B5EF4-FFF2-40B4-BE49-F238E27FC236}">
                <a16:creationId xmlns:a16="http://schemas.microsoft.com/office/drawing/2014/main" id="{9B19D913-6786-F774-AFD9-C54987FAC04F}"/>
              </a:ext>
            </a:extLst>
          </p:cNvPr>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latin typeface="Georgia" panose="02040502050405020303" pitchFamily="18" charset="0"/>
              </a:rPr>
              <a:t>EVALUATION</a:t>
            </a:r>
          </a:p>
          <a:p>
            <a:endParaRPr lang="en-US" sz="2800" dirty="0">
              <a:latin typeface="Georgia" panose="02040502050405020303" pitchFamily="18" charset="0"/>
            </a:endParaRPr>
          </a:p>
          <a:p>
            <a:pPr algn="just"/>
            <a:r>
              <a:rPr lang="en-US" sz="3200" b="0" i="0" dirty="0">
                <a:solidFill>
                  <a:srgbClr val="374151"/>
                </a:solidFill>
                <a:effectLst/>
                <a:latin typeface="Georgia" panose="02040502050405020303" pitchFamily="18" charset="0"/>
              </a:rPr>
              <a:t>The project underwent a comprehensive evaluation across multiple stages, showcasing the efficacy of Apache Beam in analyzing the Algerian Forest Fires Dataset. The data parsing and cleaning stage successfully formatted the dataset with the help of </a:t>
            </a:r>
            <a:r>
              <a:rPr lang="en-US" sz="3200" b="0" i="0" dirty="0" err="1">
                <a:solidFill>
                  <a:srgbClr val="374151"/>
                </a:solidFill>
                <a:effectLst/>
                <a:latin typeface="Georgia" panose="02040502050405020303" pitchFamily="18" charset="0"/>
              </a:rPr>
              <a:t>ReadFromText</a:t>
            </a:r>
            <a:r>
              <a:rPr lang="en-US" sz="3200" b="0" i="0" dirty="0">
                <a:solidFill>
                  <a:srgbClr val="374151"/>
                </a:solidFill>
                <a:effectLst/>
                <a:latin typeface="Georgia" panose="02040502050405020303" pitchFamily="18" charset="0"/>
              </a:rPr>
              <a:t> function for reading the CSV file. </a:t>
            </a:r>
            <a:r>
              <a:rPr lang="en-US" sz="3200" dirty="0">
                <a:solidFill>
                  <a:srgbClr val="374151"/>
                </a:solidFill>
                <a:latin typeface="Georgia" panose="02040502050405020303" pitchFamily="18" charset="0"/>
              </a:rPr>
              <a:t> </a:t>
            </a:r>
            <a:r>
              <a:rPr lang="en-US" sz="3200" b="0" i="0" dirty="0">
                <a:solidFill>
                  <a:srgbClr val="374151"/>
                </a:solidFill>
                <a:effectLst/>
                <a:latin typeface="Georgia" panose="02040502050405020303" pitchFamily="18" charset="0"/>
              </a:rPr>
              <a:t>Accurate statistical calculations, are performed using </a:t>
            </a:r>
            <a:r>
              <a:rPr lang="en-US" sz="3200" i="0" dirty="0" err="1">
                <a:solidFill>
                  <a:srgbClr val="374151"/>
                </a:solidFill>
                <a:effectLst/>
                <a:latin typeface="Georgia" panose="02040502050405020303" pitchFamily="18" charset="0"/>
              </a:rPr>
              <a:t>CombineGlobally</a:t>
            </a:r>
            <a:r>
              <a:rPr lang="en-US" sz="3200" b="0" i="0" dirty="0">
                <a:solidFill>
                  <a:srgbClr val="374151"/>
                </a:solidFill>
                <a:effectLst/>
                <a:latin typeface="Georgia" panose="02040502050405020303" pitchFamily="18" charset="0"/>
              </a:rPr>
              <a:t>, along with </a:t>
            </a:r>
            <a:r>
              <a:rPr lang="en-US" sz="3200" b="0" i="0" dirty="0" err="1">
                <a:solidFill>
                  <a:srgbClr val="374151"/>
                </a:solidFill>
                <a:effectLst/>
                <a:latin typeface="Georgia" panose="02040502050405020303" pitchFamily="18" charset="0"/>
              </a:rPr>
              <a:t>MeanCombineFn</a:t>
            </a:r>
            <a:r>
              <a:rPr lang="en-US" sz="3200" b="0" i="0" dirty="0">
                <a:solidFill>
                  <a:srgbClr val="374151"/>
                </a:solidFill>
                <a:effectLst/>
                <a:latin typeface="Georgia" panose="02040502050405020303" pitchFamily="18" charset="0"/>
              </a:rPr>
              <a:t>(). The month-wise analysis contributed valuable insights into the seasonality of forest fires, while data visualization techniques such as Matplotlib and Seaborn libraries enhanced the accessibility of findings through visually appealing representations.  </a:t>
            </a:r>
          </a:p>
          <a:p>
            <a:pPr algn="just"/>
            <a:endParaRPr lang="en-US" sz="3200" dirty="0">
              <a:solidFill>
                <a:srgbClr val="374151"/>
              </a:solidFill>
              <a:latin typeface="Georgia" panose="02040502050405020303" pitchFamily="18" charset="0"/>
            </a:endParaRPr>
          </a:p>
          <a:p>
            <a:pPr algn="just"/>
            <a:r>
              <a:rPr lang="en-US" sz="3200" b="0" i="0" dirty="0">
                <a:solidFill>
                  <a:srgbClr val="374151"/>
                </a:solidFill>
                <a:effectLst/>
                <a:latin typeface="Georgia" panose="02040502050405020303" pitchFamily="18" charset="0"/>
              </a:rPr>
              <a:t>The exploration of correlation analysis unraveled relationships between environmental features and fire occurrences. The integration of machine learning, exemplified by K-Means clustering , demonstrated the potential for advanced analysis, particularly in identifying high-risk regions.</a:t>
            </a:r>
            <a:endParaRPr lang="en-US" sz="9600" dirty="0">
              <a:latin typeface="Georgia" panose="02040502050405020303" pitchFamily="18" charset="0"/>
            </a:endParaRPr>
          </a:p>
        </p:txBody>
      </p:sp>
      <p:sp>
        <p:nvSpPr>
          <p:cNvPr id="39" name="Rectangle 34">
            <a:extLst>
              <a:ext uri="{FF2B5EF4-FFF2-40B4-BE49-F238E27FC236}">
                <a16:creationId xmlns:a16="http://schemas.microsoft.com/office/drawing/2014/main" id="{7D1DAD25-5E9E-C227-1435-6E3FDB481177}"/>
              </a:ext>
            </a:extLst>
          </p:cNvPr>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latin typeface="Georgia" panose="02040502050405020303" pitchFamily="18" charset="0"/>
              </a:rPr>
              <a:t>CONCLUSIONS</a:t>
            </a:r>
          </a:p>
          <a:p>
            <a:pPr>
              <a:spcBef>
                <a:spcPct val="50000"/>
              </a:spcBef>
            </a:pPr>
            <a:endParaRPr lang="en-GB" sz="2800" b="1" u="sng" dirty="0">
              <a:solidFill>
                <a:schemeClr val="tx2"/>
              </a:solidFill>
              <a:latin typeface="Söhne"/>
            </a:endParaRPr>
          </a:p>
        </p:txBody>
      </p:sp>
      <p:sp>
        <p:nvSpPr>
          <p:cNvPr id="40" name="TextBox 39">
            <a:extLst>
              <a:ext uri="{FF2B5EF4-FFF2-40B4-BE49-F238E27FC236}">
                <a16:creationId xmlns:a16="http://schemas.microsoft.com/office/drawing/2014/main" id="{CC2C8751-2C95-E85A-2F42-3F6981972DA3}"/>
              </a:ext>
            </a:extLst>
          </p:cNvPr>
          <p:cNvSpPr txBox="1"/>
          <p:nvPr/>
        </p:nvSpPr>
        <p:spPr>
          <a:xfrm>
            <a:off x="33260792" y="19101960"/>
            <a:ext cx="9145016" cy="5016758"/>
          </a:xfrm>
          <a:prstGeom prst="rect">
            <a:avLst/>
          </a:prstGeom>
          <a:noFill/>
        </p:spPr>
        <p:txBody>
          <a:bodyPr wrap="square" rtlCol="0">
            <a:spAutoFit/>
          </a:bodyPr>
          <a:lstStyle/>
          <a:p>
            <a:pPr algn="just"/>
            <a:r>
              <a:rPr lang="en-US" sz="3200" b="0" i="0" dirty="0">
                <a:solidFill>
                  <a:srgbClr val="374151"/>
                </a:solidFill>
                <a:effectLst/>
                <a:latin typeface="Georgia" panose="02040502050405020303" pitchFamily="18" charset="0"/>
              </a:rPr>
              <a:t>This project showcases Apache Beam's adaptability in analyzing the Dataset, revealing vital insights into seasonality. The integration of ML enhances pattern recognition in extensive datasets. Also, the project contributes to understanding real-world data challenges, stressing the importance of interdisciplinary approaches in addressing global concerns. Overall, the practical application of Apache Beam, enhancing data-driven landscapes holistically.</a:t>
            </a:r>
            <a:endParaRPr lang="en-IN" sz="9600" dirty="0">
              <a:latin typeface="Georgia" panose="02040502050405020303" pitchFamily="18" charset="0"/>
            </a:endParaRPr>
          </a:p>
        </p:txBody>
      </p:sp>
      <p:sp>
        <p:nvSpPr>
          <p:cNvPr id="41" name="Rectangle 35">
            <a:extLst>
              <a:ext uri="{FF2B5EF4-FFF2-40B4-BE49-F238E27FC236}">
                <a16:creationId xmlns:a16="http://schemas.microsoft.com/office/drawing/2014/main" id="{7A937082-6A2F-9FC3-7E45-23B7C572727E}"/>
              </a:ext>
            </a:extLst>
          </p:cNvPr>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latin typeface="Georgia" panose="02040502050405020303" pitchFamily="18" charset="0"/>
              </a:rPr>
              <a:t>ACKNOWLEDGEMENTS</a:t>
            </a:r>
            <a:endParaRPr lang="en-US" sz="2800" dirty="0">
              <a:latin typeface="Georgia" panose="02040502050405020303" pitchFamily="18" charset="0"/>
            </a:endParaRPr>
          </a:p>
          <a:p>
            <a:pPr algn="just"/>
            <a:r>
              <a:rPr lang="en-US" sz="3200" dirty="0">
                <a:solidFill>
                  <a:srgbClr val="374151"/>
                </a:solidFill>
                <a:latin typeface="Georgia" panose="02040502050405020303" pitchFamily="18" charset="0"/>
              </a:rPr>
              <a:t>M</a:t>
            </a:r>
            <a:r>
              <a:rPr lang="en-US" sz="3200" b="0" i="0" dirty="0">
                <a:solidFill>
                  <a:srgbClr val="374151"/>
                </a:solidFill>
                <a:effectLst/>
                <a:latin typeface="Georgia" panose="02040502050405020303" pitchFamily="18" charset="0"/>
              </a:rPr>
              <a:t>y sincere appreciation to my collaborator, </a:t>
            </a:r>
            <a:r>
              <a:rPr lang="en-US" sz="3200" dirty="0">
                <a:solidFill>
                  <a:srgbClr val="374151"/>
                </a:solidFill>
                <a:latin typeface="Georgia" panose="02040502050405020303" pitchFamily="18" charset="0"/>
              </a:rPr>
              <a:t>Kavya Gandhi</a:t>
            </a:r>
            <a:r>
              <a:rPr lang="en-US" sz="3200" b="0" i="0" dirty="0">
                <a:solidFill>
                  <a:srgbClr val="374151"/>
                </a:solidFill>
                <a:effectLst/>
                <a:latin typeface="Georgia" panose="02040502050405020303" pitchFamily="18" charset="0"/>
              </a:rPr>
              <a:t>, for our combined efforts and under the guidance of Prof. Brian Srivastava. Special thanks to the creators and maintainers of Apache Beam, whose innovative framework proved indispensable in our data analysis. </a:t>
            </a:r>
            <a:endParaRPr lang="en-US" sz="71400" dirty="0">
              <a:latin typeface="Georgia" panose="02040502050405020303" pitchFamily="18" charset="0"/>
              <a:cs typeface="Georgia" charset="0"/>
            </a:endParaRPr>
          </a:p>
        </p:txBody>
      </p:sp>
      <p:pic>
        <p:nvPicPr>
          <p:cNvPr id="2052" name="Picture 4" descr="Home">
            <a:extLst>
              <a:ext uri="{FF2B5EF4-FFF2-40B4-BE49-F238E27FC236}">
                <a16:creationId xmlns:a16="http://schemas.microsoft.com/office/drawing/2014/main" id="{7D0EBC2E-B2DC-1E0F-61B6-B7C0962EC6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4610" y="29636664"/>
            <a:ext cx="8131238" cy="24232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E94F7A4-C53C-B747-8EFF-B20417EE52D6}"/>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2539243" y="26962126"/>
            <a:ext cx="3382619" cy="3382619"/>
          </a:xfrm>
          <a:prstGeom prst="rect">
            <a:avLst/>
          </a:prstGeom>
        </p:spPr>
      </p:pic>
    </p:spTree>
    <p:extLst>
      <p:ext uri="{BB962C8B-B14F-4D97-AF65-F5344CB8AC3E}">
        <p14:creationId xmlns:p14="http://schemas.microsoft.com/office/powerpoint/2010/main" val="1664263470"/>
      </p:ext>
    </p:extLst>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ster Template.pptx" id="{12CBFF82-6DBD-47B9-B557-122C6D357E98}" vid="{BFD30299-FE1F-4024-AF57-1480865690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38B50A36ABE341B66097C843D2948C" ma:contentTypeVersion="17" ma:contentTypeDescription="Create a new document." ma:contentTypeScope="" ma:versionID="3d77c79fae74615c2ea48391a49099ba">
  <xsd:schema xmlns:xsd="http://www.w3.org/2001/XMLSchema" xmlns:xs="http://www.w3.org/2001/XMLSchema" xmlns:p="http://schemas.microsoft.com/office/2006/metadata/properties" xmlns:ns3="9a42c7c0-e9dc-4b03-8ceb-50bfd13314cc" xmlns:ns4="0f41222f-3434-4b54-a795-1600fb9c8f0a" targetNamespace="http://schemas.microsoft.com/office/2006/metadata/properties" ma:root="true" ma:fieldsID="5282fec08b35469bc4a6c3c38c46bd89" ns3:_="" ns4:_="">
    <xsd:import namespace="9a42c7c0-e9dc-4b03-8ceb-50bfd13314cc"/>
    <xsd:import namespace="0f41222f-3434-4b54-a795-1600fb9c8f0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42c7c0-e9dc-4b03-8ceb-50bfd13314c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41222f-3434-4b54-a795-1600fb9c8f0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a42c7c0-e9dc-4b03-8ceb-50bfd13314cc" xsi:nil="true"/>
  </documentManagement>
</p:properties>
</file>

<file path=customXml/itemProps1.xml><?xml version="1.0" encoding="utf-8"?>
<ds:datastoreItem xmlns:ds="http://schemas.openxmlformats.org/officeDocument/2006/customXml" ds:itemID="{C8592F1B-28EF-456B-A6F8-4C6456BD48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42c7c0-e9dc-4b03-8ceb-50bfd13314cc"/>
    <ds:schemaRef ds:uri="0f41222f-3434-4b54-a795-1600fb9c8f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A641A-05F8-4B20-8511-676DAC49AA36}">
  <ds:schemaRefs>
    <ds:schemaRef ds:uri="http://schemas.microsoft.com/sharepoint/v3/contenttype/forms"/>
  </ds:schemaRefs>
</ds:datastoreItem>
</file>

<file path=customXml/itemProps3.xml><?xml version="1.0" encoding="utf-8"?>
<ds:datastoreItem xmlns:ds="http://schemas.openxmlformats.org/officeDocument/2006/customXml" ds:itemID="{2235B432-2F12-43C6-B27E-A1B6138308CC}">
  <ds:schemaRefs>
    <ds:schemaRef ds:uri="http://www.w3.org/XML/1998/namespace"/>
    <ds:schemaRef ds:uri="http://schemas.microsoft.com/office/2006/documentManagement/types"/>
    <ds:schemaRef ds:uri="http://purl.org/dc/elements/1.1/"/>
    <ds:schemaRef ds:uri="http://schemas.microsoft.com/office/2006/metadata/properties"/>
    <ds:schemaRef ds:uri="0f41222f-3434-4b54-a795-1600fb9c8f0a"/>
    <ds:schemaRef ds:uri="9a42c7c0-e9dc-4b03-8ceb-50bfd13314cc"/>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Assignment 5 Poster Template</Template>
  <TotalTime>292</TotalTime>
  <Words>927</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Open Sans</vt:lpstr>
      <vt:lpstr>Söhne</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kavya Gandhi</dc:creator>
  <cp:keywords/>
  <dc:description/>
  <cp:lastModifiedBy>Harshal Panchal</cp:lastModifiedBy>
  <cp:revision>9</cp:revision>
  <cp:lastPrinted>2009-06-18T18:06:01Z</cp:lastPrinted>
  <dcterms:created xsi:type="dcterms:W3CDTF">2023-12-15T23:18:20Z</dcterms:created>
  <dcterms:modified xsi:type="dcterms:W3CDTF">2023-12-17T04:48:41Z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0x010100AD38B50A36ABE341B66097C843D2948C</vt:lpwstr>
  </property>
</Properties>
</file>