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Brittany" charset="1" panose="000000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
      <p:font typeface="Canva Sans Medium" charset="1" panose="020B0603030501040103"/>
      <p:regular r:id="rId17"/>
    </p:embeddedFont>
    <p:embeddedFont>
      <p:font typeface="Canva Sans Medium Italics" charset="1" panose="020B06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jpeg" Type="http://schemas.openxmlformats.org/officeDocument/2006/relationships/image"/><Relationship Id="rId4"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07276" y="7783147"/>
            <a:ext cx="3641038" cy="1097666"/>
          </a:xfrm>
          <a:custGeom>
            <a:avLst/>
            <a:gdLst/>
            <a:ahLst/>
            <a:cxnLst/>
            <a:rect r="r" b="b" t="t" l="l"/>
            <a:pathLst>
              <a:path h="1097666" w="3641038">
                <a:moveTo>
                  <a:pt x="0" y="0"/>
                </a:moveTo>
                <a:lnTo>
                  <a:pt x="3641038" y="0"/>
                </a:lnTo>
                <a:lnTo>
                  <a:pt x="3641038" y="1097666"/>
                </a:lnTo>
                <a:lnTo>
                  <a:pt x="0" y="1097666"/>
                </a:lnTo>
                <a:lnTo>
                  <a:pt x="0" y="0"/>
                </a:lnTo>
                <a:close/>
              </a:path>
            </a:pathLst>
          </a:custGeom>
          <a:blipFill>
            <a:blip r:embed="rId2"/>
            <a:stretch>
              <a:fillRect l="0" t="0" r="0" b="0"/>
            </a:stretch>
          </a:blipFill>
        </p:spPr>
      </p:sp>
      <p:grpSp>
        <p:nvGrpSpPr>
          <p:cNvPr name="Group 3" id="3"/>
          <p:cNvGrpSpPr/>
          <p:nvPr/>
        </p:nvGrpSpPr>
        <p:grpSpPr>
          <a:xfrm rot="0">
            <a:off x="3272164" y="1888865"/>
            <a:ext cx="5127593" cy="512759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99312" y="3016654"/>
            <a:ext cx="18465023" cy="4253693"/>
            <a:chOff x="0" y="0"/>
            <a:chExt cx="24620031" cy="5671591"/>
          </a:xfrm>
        </p:grpSpPr>
        <p:sp>
          <p:nvSpPr>
            <p:cNvPr name="TextBox 7" id="7"/>
            <p:cNvSpPr txBox="true"/>
            <p:nvPr/>
          </p:nvSpPr>
          <p:spPr>
            <a:xfrm rot="0">
              <a:off x="5585380" y="1804096"/>
              <a:ext cx="19034650" cy="2235429"/>
            </a:xfrm>
            <a:prstGeom prst="rect">
              <a:avLst/>
            </a:prstGeom>
          </p:spPr>
          <p:txBody>
            <a:bodyPr anchor="t" rtlCol="false" tIns="0" lIns="0" bIns="0" rIns="0">
              <a:spAutoFit/>
            </a:bodyPr>
            <a:lstStyle/>
            <a:p>
              <a:pPr algn="ctr">
                <a:lnSpc>
                  <a:spcPts val="12100"/>
                </a:lnSpc>
              </a:pPr>
              <a:r>
                <a:rPr lang="en-US" sz="12100">
                  <a:solidFill>
                    <a:srgbClr val="000000"/>
                  </a:solidFill>
                  <a:latin typeface="Montserrat Classic Bold"/>
                </a:rPr>
                <a:t>BEAM</a:t>
              </a:r>
            </a:p>
          </p:txBody>
        </p:sp>
        <p:sp>
          <p:nvSpPr>
            <p:cNvPr name="TextBox 8" id="8"/>
            <p:cNvSpPr txBox="true"/>
            <p:nvPr/>
          </p:nvSpPr>
          <p:spPr>
            <a:xfrm rot="0">
              <a:off x="1054506" y="152400"/>
              <a:ext cx="19606576" cy="1432621"/>
            </a:xfrm>
            <a:prstGeom prst="rect">
              <a:avLst/>
            </a:prstGeom>
          </p:spPr>
          <p:txBody>
            <a:bodyPr anchor="t" rtlCol="false" tIns="0" lIns="0" bIns="0" rIns="0">
              <a:spAutoFit/>
            </a:bodyPr>
            <a:lstStyle/>
            <a:p>
              <a:pPr algn="ctr">
                <a:lnSpc>
                  <a:spcPts val="7801"/>
                </a:lnSpc>
              </a:pPr>
              <a:r>
                <a:rPr lang="en-US" sz="7801">
                  <a:solidFill>
                    <a:srgbClr val="000000"/>
                  </a:solidFill>
                  <a:latin typeface="Brittany Bold"/>
                </a:rPr>
                <a:t>Data Analysis &amp; Visualization  </a:t>
              </a:r>
            </a:p>
          </p:txBody>
        </p:sp>
        <p:sp>
          <p:nvSpPr>
            <p:cNvPr name="TextBox 9" id="9"/>
            <p:cNvSpPr txBox="true"/>
            <p:nvPr/>
          </p:nvSpPr>
          <p:spPr>
            <a:xfrm rot="0">
              <a:off x="0" y="1906961"/>
              <a:ext cx="15415542" cy="2010649"/>
            </a:xfrm>
            <a:prstGeom prst="rect">
              <a:avLst/>
            </a:prstGeom>
          </p:spPr>
          <p:txBody>
            <a:bodyPr anchor="t" rtlCol="false" tIns="0" lIns="0" bIns="0" rIns="0">
              <a:spAutoFit/>
            </a:bodyPr>
            <a:lstStyle/>
            <a:p>
              <a:pPr algn="ctr">
                <a:lnSpc>
                  <a:spcPts val="10900"/>
                </a:lnSpc>
              </a:pPr>
              <a:r>
                <a:rPr lang="en-US" sz="10900">
                  <a:solidFill>
                    <a:srgbClr val="000000"/>
                  </a:solidFill>
                  <a:latin typeface="Montserrat Classic"/>
                </a:rPr>
                <a:t>APACHE</a:t>
              </a:r>
            </a:p>
          </p:txBody>
        </p:sp>
        <p:sp>
          <p:nvSpPr>
            <p:cNvPr name="TextBox 10" id="10"/>
            <p:cNvSpPr txBox="true"/>
            <p:nvPr/>
          </p:nvSpPr>
          <p:spPr>
            <a:xfrm rot="0">
              <a:off x="6575489" y="4540232"/>
              <a:ext cx="8564611" cy="1131358"/>
            </a:xfrm>
            <a:prstGeom prst="rect">
              <a:avLst/>
            </a:prstGeom>
          </p:spPr>
          <p:txBody>
            <a:bodyPr anchor="t" rtlCol="false" tIns="0" lIns="0" bIns="0" rIns="0">
              <a:spAutoFit/>
            </a:bodyPr>
            <a:lstStyle/>
            <a:p>
              <a:pPr algn="ctr">
                <a:lnSpc>
                  <a:spcPts val="3499"/>
                </a:lnSpc>
              </a:pPr>
              <a:r>
                <a:rPr lang="en-US" sz="2499" spc="124">
                  <a:solidFill>
                    <a:srgbClr val="000000"/>
                  </a:solidFill>
                  <a:latin typeface="Canva Sans"/>
                </a:rPr>
                <a:t>AMOD-5410H-A: Big Data </a:t>
              </a:r>
            </a:p>
            <a:p>
              <a:pPr algn="ctr">
                <a:lnSpc>
                  <a:spcPts val="3499"/>
                </a:lnSpc>
              </a:pPr>
              <a:r>
                <a:rPr lang="en-US" sz="2499" spc="124">
                  <a:solidFill>
                    <a:srgbClr val="000000"/>
                  </a:solidFill>
                  <a:latin typeface="Montserrat Classic"/>
                </a:rPr>
                <a:t>By Harshal Panchal &amp; Kavya Gandhi</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191351"/>
            <a:ext cx="9526703" cy="10669703"/>
            <a:chOff x="0" y="0"/>
            <a:chExt cx="2509090" cy="2810127"/>
          </a:xfrm>
        </p:grpSpPr>
        <p:sp>
          <p:nvSpPr>
            <p:cNvPr name="Freeform 3" id="3"/>
            <p:cNvSpPr/>
            <p:nvPr/>
          </p:nvSpPr>
          <p:spPr>
            <a:xfrm flipH="false" flipV="false" rot="0">
              <a:off x="0" y="0"/>
              <a:ext cx="2509090" cy="2810128"/>
            </a:xfrm>
            <a:custGeom>
              <a:avLst/>
              <a:gdLst/>
              <a:ahLst/>
              <a:cxnLst/>
              <a:rect r="r" b="b" t="t" l="l"/>
              <a:pathLst>
                <a:path h="2810128" w="2509090">
                  <a:moveTo>
                    <a:pt x="0" y="0"/>
                  </a:moveTo>
                  <a:lnTo>
                    <a:pt x="2509090" y="0"/>
                  </a:lnTo>
                  <a:lnTo>
                    <a:pt x="2509090" y="2810128"/>
                  </a:lnTo>
                  <a:lnTo>
                    <a:pt x="0" y="2810128"/>
                  </a:lnTo>
                  <a:close/>
                </a:path>
              </a:pathLst>
            </a:custGeom>
            <a:solidFill>
              <a:srgbClr val="FFF6E3"/>
            </a:solidFill>
          </p:spPr>
        </p:sp>
        <p:sp>
          <p:nvSpPr>
            <p:cNvPr name="TextBox 4" id="4"/>
            <p:cNvSpPr txBox="true"/>
            <p:nvPr/>
          </p:nvSpPr>
          <p:spPr>
            <a:xfrm>
              <a:off x="0" y="-38100"/>
              <a:ext cx="2509090" cy="284822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144000" y="0"/>
            <a:ext cx="9526703" cy="10478351"/>
          </a:xfrm>
          <a:custGeom>
            <a:avLst/>
            <a:gdLst/>
            <a:ahLst/>
            <a:cxnLst/>
            <a:rect r="r" b="b" t="t" l="l"/>
            <a:pathLst>
              <a:path h="10478351" w="9526703">
                <a:moveTo>
                  <a:pt x="0" y="0"/>
                </a:moveTo>
                <a:lnTo>
                  <a:pt x="9526703" y="0"/>
                </a:lnTo>
                <a:lnTo>
                  <a:pt x="9526703" y="10478351"/>
                </a:lnTo>
                <a:lnTo>
                  <a:pt x="0" y="10478351"/>
                </a:lnTo>
                <a:lnTo>
                  <a:pt x="0" y="0"/>
                </a:lnTo>
                <a:close/>
              </a:path>
            </a:pathLst>
          </a:custGeom>
          <a:blipFill>
            <a:blip r:embed="rId2"/>
            <a:stretch>
              <a:fillRect l="-13970" t="0" r="-50807" b="0"/>
            </a:stretch>
          </a:blipFill>
        </p:spPr>
      </p:sp>
      <p:sp>
        <p:nvSpPr>
          <p:cNvPr name="TextBox 6" id="6"/>
          <p:cNvSpPr txBox="true"/>
          <p:nvPr/>
        </p:nvSpPr>
        <p:spPr>
          <a:xfrm rot="0">
            <a:off x="839945" y="1341730"/>
            <a:ext cx="7758873" cy="1443786"/>
          </a:xfrm>
          <a:prstGeom prst="rect">
            <a:avLst/>
          </a:prstGeom>
        </p:spPr>
        <p:txBody>
          <a:bodyPr anchor="t" rtlCol="false" tIns="0" lIns="0" bIns="0" rIns="0">
            <a:spAutoFit/>
          </a:bodyPr>
          <a:lstStyle/>
          <a:p>
            <a:pPr>
              <a:lnSpc>
                <a:spcPts val="3759"/>
              </a:lnSpc>
            </a:pPr>
            <a:r>
              <a:rPr lang="en-US" sz="3546">
                <a:solidFill>
                  <a:srgbClr val="000000"/>
                </a:solidFill>
                <a:latin typeface="Montserrat Classic Bold"/>
              </a:rPr>
              <a:t>LEVERAGING APACHE BEAM'S POTENTIAL: A PROFOUND ANALYSIS OF FOREST FIRE DATA</a:t>
            </a:r>
          </a:p>
        </p:txBody>
      </p:sp>
      <p:sp>
        <p:nvSpPr>
          <p:cNvPr name="TextBox 7" id="7"/>
          <p:cNvSpPr txBox="true"/>
          <p:nvPr/>
        </p:nvSpPr>
        <p:spPr>
          <a:xfrm rot="0">
            <a:off x="839945" y="3799558"/>
            <a:ext cx="7275173" cy="1701220"/>
          </a:xfrm>
          <a:prstGeom prst="rect">
            <a:avLst/>
          </a:prstGeom>
        </p:spPr>
        <p:txBody>
          <a:bodyPr anchor="t" rtlCol="false" tIns="0" lIns="0" bIns="0" rIns="0">
            <a:spAutoFit/>
          </a:bodyPr>
          <a:lstStyle/>
          <a:p>
            <a:pPr>
              <a:lnSpc>
                <a:spcPts val="2269"/>
              </a:lnSpc>
            </a:pPr>
            <a:r>
              <a:rPr lang="en-US" sz="1620">
                <a:solidFill>
                  <a:srgbClr val="000000"/>
                </a:solidFill>
                <a:latin typeface="Montserrat Classic"/>
              </a:rPr>
              <a:t>Amid escalating global concerns over the ecological impact of forest fires, a pressing issue emerges. Forest fires pose a significant threat, necessitating urgent attention to understand and mitigate their effects. The focus is particularly on the Algerian region, grappling with distinct challenges and contributing to the urgency of finding effective solutions.</a:t>
            </a:r>
          </a:p>
        </p:txBody>
      </p:sp>
      <p:grpSp>
        <p:nvGrpSpPr>
          <p:cNvPr name="Group 8" id="8"/>
          <p:cNvGrpSpPr/>
          <p:nvPr/>
        </p:nvGrpSpPr>
        <p:grpSpPr>
          <a:xfrm rot="0">
            <a:off x="633809" y="5948453"/>
            <a:ext cx="4880614" cy="647700"/>
            <a:chOff x="0" y="0"/>
            <a:chExt cx="6507486" cy="863600"/>
          </a:xfrm>
        </p:grpSpPr>
        <p:grpSp>
          <p:nvGrpSpPr>
            <p:cNvPr name="Group 9" id="9"/>
            <p:cNvGrpSpPr/>
            <p:nvPr/>
          </p:nvGrpSpPr>
          <p:grpSpPr>
            <a:xfrm rot="0">
              <a:off x="0" y="0"/>
              <a:ext cx="6198669" cy="863600"/>
              <a:chOff x="0" y="0"/>
              <a:chExt cx="1224428" cy="170588"/>
            </a:xfrm>
          </p:grpSpPr>
          <p:sp>
            <p:nvSpPr>
              <p:cNvPr name="Freeform 10" id="10"/>
              <p:cNvSpPr/>
              <p:nvPr/>
            </p:nvSpPr>
            <p:spPr>
              <a:xfrm flipH="false" flipV="false" rot="0">
                <a:off x="0" y="0"/>
                <a:ext cx="1224428" cy="170588"/>
              </a:xfrm>
              <a:custGeom>
                <a:avLst/>
                <a:gdLst/>
                <a:ahLst/>
                <a:cxnLst/>
                <a:rect r="r" b="b" t="t" l="l"/>
                <a:pathLst>
                  <a:path h="170588" w="1224428">
                    <a:moveTo>
                      <a:pt x="84930" y="0"/>
                    </a:moveTo>
                    <a:lnTo>
                      <a:pt x="1139499" y="0"/>
                    </a:lnTo>
                    <a:cubicBezTo>
                      <a:pt x="1162023" y="0"/>
                      <a:pt x="1183626" y="8948"/>
                      <a:pt x="1199553" y="24875"/>
                    </a:cubicBezTo>
                    <a:cubicBezTo>
                      <a:pt x="1215480" y="40803"/>
                      <a:pt x="1224428" y="62405"/>
                      <a:pt x="1224428" y="84930"/>
                    </a:cubicBezTo>
                    <a:lnTo>
                      <a:pt x="1224428" y="85658"/>
                    </a:lnTo>
                    <a:cubicBezTo>
                      <a:pt x="1224428" y="108183"/>
                      <a:pt x="1215480" y="129785"/>
                      <a:pt x="1199553" y="145712"/>
                    </a:cubicBezTo>
                    <a:cubicBezTo>
                      <a:pt x="1183626" y="161640"/>
                      <a:pt x="1162023" y="170588"/>
                      <a:pt x="1139499" y="170588"/>
                    </a:cubicBezTo>
                    <a:lnTo>
                      <a:pt x="84930" y="170588"/>
                    </a:lnTo>
                    <a:cubicBezTo>
                      <a:pt x="62405" y="170588"/>
                      <a:pt x="40803" y="161640"/>
                      <a:pt x="24875" y="145712"/>
                    </a:cubicBezTo>
                    <a:cubicBezTo>
                      <a:pt x="8948" y="129785"/>
                      <a:pt x="0" y="108183"/>
                      <a:pt x="0" y="85658"/>
                    </a:cubicBezTo>
                    <a:lnTo>
                      <a:pt x="0" y="84930"/>
                    </a:lnTo>
                    <a:cubicBezTo>
                      <a:pt x="0" y="62405"/>
                      <a:pt x="8948" y="40803"/>
                      <a:pt x="24875" y="24875"/>
                    </a:cubicBezTo>
                    <a:cubicBezTo>
                      <a:pt x="40803" y="8948"/>
                      <a:pt x="62405" y="0"/>
                      <a:pt x="84930" y="0"/>
                    </a:cubicBezTo>
                    <a:close/>
                  </a:path>
                </a:pathLst>
              </a:custGeom>
              <a:solidFill>
                <a:srgbClr val="000000"/>
              </a:solidFill>
            </p:spPr>
          </p:sp>
          <p:sp>
            <p:nvSpPr>
              <p:cNvPr name="TextBox 11" id="11"/>
              <p:cNvSpPr txBox="true"/>
              <p:nvPr/>
            </p:nvSpPr>
            <p:spPr>
              <a:xfrm>
                <a:off x="0" y="-38100"/>
                <a:ext cx="1224428" cy="20868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47419" y="184150"/>
              <a:ext cx="6160066" cy="495300"/>
            </a:xfrm>
            <a:prstGeom prst="rect">
              <a:avLst/>
            </a:prstGeom>
          </p:spPr>
          <p:txBody>
            <a:bodyPr anchor="t" rtlCol="false" tIns="0" lIns="0" bIns="0" rIns="0">
              <a:spAutoFit/>
            </a:bodyPr>
            <a:lstStyle/>
            <a:p>
              <a:pPr>
                <a:lnSpc>
                  <a:spcPts val="2999"/>
                </a:lnSpc>
              </a:pPr>
              <a:r>
                <a:rPr lang="en-US" sz="2499">
                  <a:solidFill>
                    <a:srgbClr val="FFFFFF"/>
                  </a:solidFill>
                  <a:latin typeface="Montserrat Classic Bold"/>
                </a:rPr>
                <a:t>HOW CAN WE SOLVE IT ?</a:t>
              </a:r>
            </a:p>
          </p:txBody>
        </p:sp>
      </p:grpSp>
      <p:sp>
        <p:nvSpPr>
          <p:cNvPr name="TextBox 13" id="13"/>
          <p:cNvSpPr txBox="true"/>
          <p:nvPr/>
        </p:nvSpPr>
        <p:spPr>
          <a:xfrm rot="0">
            <a:off x="839945" y="3236894"/>
            <a:ext cx="5141179"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WHAT IS THE PROBLEM ? </a:t>
            </a:r>
          </a:p>
        </p:txBody>
      </p:sp>
      <p:sp>
        <p:nvSpPr>
          <p:cNvPr name="TextBox 14" id="14"/>
          <p:cNvSpPr txBox="true"/>
          <p:nvPr/>
        </p:nvSpPr>
        <p:spPr>
          <a:xfrm rot="0">
            <a:off x="839945" y="6786653"/>
            <a:ext cx="7312602" cy="2558130"/>
          </a:xfrm>
          <a:prstGeom prst="rect">
            <a:avLst/>
          </a:prstGeom>
        </p:spPr>
        <p:txBody>
          <a:bodyPr anchor="t" rtlCol="false" tIns="0" lIns="0" bIns="0" rIns="0">
            <a:spAutoFit/>
          </a:bodyPr>
          <a:lstStyle/>
          <a:p>
            <a:pPr>
              <a:lnSpc>
                <a:spcPts val="2269"/>
              </a:lnSpc>
            </a:pPr>
            <a:r>
              <a:rPr lang="en-US" sz="1620">
                <a:solidFill>
                  <a:srgbClr val="000000"/>
                </a:solidFill>
                <a:latin typeface="Montserrat Classic"/>
              </a:rPr>
              <a:t>Our project takes a proactive stance, anchored in the formidable capabilities of the Apache Beam framework for data processing and analysis. By directing our exploration towards the "Algerian Forest Fires Dataset," a rich repository of vital information, we aim to uncover hidden patterns, identify trends, and highlight anomalies. Leveraging Apache Beam's prowess, our strategy is to shed light on the intricate factors influencing forest fires in Algeria. This comprehensive understanding serves as the foundation for devising more effective mitigation strategies, addressing the core problem at its roots.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29150" y="5844738"/>
            <a:ext cx="3912203" cy="2664836"/>
            <a:chOff x="0" y="0"/>
            <a:chExt cx="5216270" cy="3553114"/>
          </a:xfrm>
        </p:grpSpPr>
        <p:pic>
          <p:nvPicPr>
            <p:cNvPr name="Picture 3" id="3"/>
            <p:cNvPicPr>
              <a:picLocks noChangeAspect="true"/>
            </p:cNvPicPr>
            <p:nvPr/>
          </p:nvPicPr>
          <p:blipFill>
            <a:blip r:embed="rId2"/>
            <a:srcRect l="0" t="15942" r="0" b="15942"/>
            <a:stretch>
              <a:fillRect/>
            </a:stretch>
          </p:blipFill>
          <p:spPr>
            <a:xfrm flipH="false" flipV="false">
              <a:off x="0" y="0"/>
              <a:ext cx="5216270" cy="3553114"/>
            </a:xfrm>
            <a:prstGeom prst="rect">
              <a:avLst/>
            </a:prstGeom>
          </p:spPr>
        </p:pic>
      </p:grpSp>
      <p:grpSp>
        <p:nvGrpSpPr>
          <p:cNvPr name="Group 4" id="4"/>
          <p:cNvGrpSpPr/>
          <p:nvPr/>
        </p:nvGrpSpPr>
        <p:grpSpPr>
          <a:xfrm rot="0">
            <a:off x="12103861" y="6034769"/>
            <a:ext cx="3405452" cy="2284773"/>
            <a:chOff x="0" y="0"/>
            <a:chExt cx="4540603" cy="3046364"/>
          </a:xfrm>
        </p:grpSpPr>
        <p:pic>
          <p:nvPicPr>
            <p:cNvPr name="Picture 5" id="5"/>
            <p:cNvPicPr>
              <a:picLocks noChangeAspect="true"/>
            </p:cNvPicPr>
            <p:nvPr/>
          </p:nvPicPr>
          <p:blipFill>
            <a:blip r:embed="rId3"/>
            <a:srcRect l="316" t="0" r="316" b="0"/>
            <a:stretch>
              <a:fillRect/>
            </a:stretch>
          </p:blipFill>
          <p:spPr>
            <a:xfrm flipH="false" flipV="false">
              <a:off x="0" y="0"/>
              <a:ext cx="4540603" cy="3046364"/>
            </a:xfrm>
            <a:prstGeom prst="rect">
              <a:avLst/>
            </a:prstGeom>
          </p:spPr>
        </p:pic>
      </p:grpSp>
      <p:sp>
        <p:nvSpPr>
          <p:cNvPr name="Freeform 6" id="6"/>
          <p:cNvSpPr/>
          <p:nvPr/>
        </p:nvSpPr>
        <p:spPr>
          <a:xfrm flipH="false" flipV="false" rot="0">
            <a:off x="7189078" y="6199463"/>
            <a:ext cx="3673316" cy="1623644"/>
          </a:xfrm>
          <a:custGeom>
            <a:avLst/>
            <a:gdLst/>
            <a:ahLst/>
            <a:cxnLst/>
            <a:rect r="r" b="b" t="t" l="l"/>
            <a:pathLst>
              <a:path h="1623644" w="3673316">
                <a:moveTo>
                  <a:pt x="0" y="0"/>
                </a:moveTo>
                <a:lnTo>
                  <a:pt x="3673316" y="0"/>
                </a:lnTo>
                <a:lnTo>
                  <a:pt x="3673316" y="1623644"/>
                </a:lnTo>
                <a:lnTo>
                  <a:pt x="0" y="1623644"/>
                </a:lnTo>
                <a:lnTo>
                  <a:pt x="0" y="0"/>
                </a:lnTo>
                <a:close/>
              </a:path>
            </a:pathLst>
          </a:custGeom>
          <a:blipFill>
            <a:blip r:embed="rId4"/>
            <a:stretch>
              <a:fillRect l="0" t="0" r="0" b="0"/>
            </a:stretch>
          </a:blipFill>
        </p:spPr>
      </p:sp>
      <p:grpSp>
        <p:nvGrpSpPr>
          <p:cNvPr name="Group 7" id="7"/>
          <p:cNvGrpSpPr/>
          <p:nvPr/>
        </p:nvGrpSpPr>
        <p:grpSpPr>
          <a:xfrm rot="0">
            <a:off x="1442245" y="413314"/>
            <a:ext cx="9798215" cy="2139675"/>
            <a:chOff x="0" y="0"/>
            <a:chExt cx="13064286" cy="2852901"/>
          </a:xfrm>
        </p:grpSpPr>
        <p:sp>
          <p:nvSpPr>
            <p:cNvPr name="TextBox 8" id="8"/>
            <p:cNvSpPr txBox="true"/>
            <p:nvPr/>
          </p:nvSpPr>
          <p:spPr>
            <a:xfrm rot="0">
              <a:off x="0" y="1485234"/>
              <a:ext cx="13064286" cy="1367667"/>
            </a:xfrm>
            <a:prstGeom prst="rect">
              <a:avLst/>
            </a:prstGeom>
          </p:spPr>
          <p:txBody>
            <a:bodyPr anchor="t" rtlCol="false" tIns="0" lIns="0" bIns="0" rIns="0">
              <a:spAutoFit/>
            </a:bodyPr>
            <a:lstStyle/>
            <a:p>
              <a:pPr>
                <a:lnSpc>
                  <a:spcPts val="7632"/>
                </a:lnSpc>
              </a:pPr>
              <a:r>
                <a:rPr lang="en-US" sz="7200" spc="496">
                  <a:solidFill>
                    <a:srgbClr val="000000"/>
                  </a:solidFill>
                  <a:latin typeface="Montserrat Classic Bold"/>
                </a:rPr>
                <a:t>TECHNOLOGIES</a:t>
              </a:r>
            </a:p>
          </p:txBody>
        </p:sp>
        <p:sp>
          <p:nvSpPr>
            <p:cNvPr name="TextBox 9" id="9"/>
            <p:cNvSpPr txBox="true"/>
            <p:nvPr/>
          </p:nvSpPr>
          <p:spPr>
            <a:xfrm rot="0">
              <a:off x="0" y="133350"/>
              <a:ext cx="6243196" cy="1894416"/>
            </a:xfrm>
            <a:prstGeom prst="rect">
              <a:avLst/>
            </a:prstGeom>
          </p:spPr>
          <p:txBody>
            <a:bodyPr anchor="t" rtlCol="false" tIns="0" lIns="0" bIns="0" rIns="0">
              <a:spAutoFit/>
            </a:bodyPr>
            <a:lstStyle/>
            <a:p>
              <a:pPr>
                <a:lnSpc>
                  <a:spcPts val="10599"/>
                </a:lnSpc>
              </a:pPr>
              <a:r>
                <a:rPr lang="en-US" sz="9999">
                  <a:solidFill>
                    <a:srgbClr val="000000"/>
                  </a:solidFill>
                  <a:latin typeface="Brittany"/>
                </a:rPr>
                <a:t>used</a:t>
              </a:r>
            </a:p>
          </p:txBody>
        </p:sp>
      </p:grpSp>
      <p:sp>
        <p:nvSpPr>
          <p:cNvPr name="TextBox 10" id="10"/>
          <p:cNvSpPr txBox="true"/>
          <p:nvPr/>
        </p:nvSpPr>
        <p:spPr>
          <a:xfrm rot="0">
            <a:off x="1442245" y="3032125"/>
            <a:ext cx="16066281" cy="2111375"/>
          </a:xfrm>
          <a:prstGeom prst="rect">
            <a:avLst/>
          </a:prstGeom>
        </p:spPr>
        <p:txBody>
          <a:bodyPr anchor="t" rtlCol="false" tIns="0" lIns="0" bIns="0" rIns="0">
            <a:spAutoFit/>
          </a:bodyPr>
          <a:lstStyle/>
          <a:p>
            <a:pPr>
              <a:lnSpc>
                <a:spcPts val="2800"/>
              </a:lnSpc>
            </a:pPr>
            <a:r>
              <a:rPr lang="en-US" sz="2000">
                <a:solidFill>
                  <a:srgbClr val="000000"/>
                </a:solidFill>
                <a:latin typeface="Montserrat Classic"/>
              </a:rPr>
              <a:t>Our project, implemented in Python, utilizes a powerful tech stack that seamlessly integrates key data science libraries. Python's readability and flexibility, coupled with libraries such as NumPy for numerical computing, Pandas for data manipulation, and Matplotlib/Seaborn for visualization, form the backbone of our data processing capabilities. Google Colab serves as our collaborative IDE, ensuring accessibility and ease of sharing. At the heart of our data processing engine is Apache Beam, a versatile framework for batch and stream processing. This unified approach, combined with Python and data science libraries, reflects our commitment to efficient data transformations and advanced analytics.</a:t>
            </a:r>
          </a:p>
        </p:txBody>
      </p:sp>
      <p:sp>
        <p:nvSpPr>
          <p:cNvPr name="TextBox 11" id="11"/>
          <p:cNvSpPr txBox="true"/>
          <p:nvPr/>
        </p:nvSpPr>
        <p:spPr>
          <a:xfrm rot="0">
            <a:off x="2429150" y="8597655"/>
            <a:ext cx="3912203" cy="349250"/>
          </a:xfrm>
          <a:prstGeom prst="rect">
            <a:avLst/>
          </a:prstGeom>
        </p:spPr>
        <p:txBody>
          <a:bodyPr anchor="t" rtlCol="false" tIns="0" lIns="0" bIns="0" rIns="0">
            <a:spAutoFit/>
          </a:bodyPr>
          <a:lstStyle/>
          <a:p>
            <a:pPr algn="ctr">
              <a:lnSpc>
                <a:spcPts val="2800"/>
              </a:lnSpc>
            </a:pPr>
            <a:r>
              <a:rPr lang="en-US" sz="2000" spc="102">
                <a:solidFill>
                  <a:srgbClr val="000000"/>
                </a:solidFill>
                <a:latin typeface="Montserrat Classic Bold"/>
              </a:rPr>
              <a:t>Apache Beam</a:t>
            </a:r>
          </a:p>
        </p:txBody>
      </p:sp>
      <p:sp>
        <p:nvSpPr>
          <p:cNvPr name="TextBox 12" id="12"/>
          <p:cNvSpPr txBox="true"/>
          <p:nvPr/>
        </p:nvSpPr>
        <p:spPr>
          <a:xfrm rot="0">
            <a:off x="7189078" y="8597655"/>
            <a:ext cx="3912203" cy="349250"/>
          </a:xfrm>
          <a:prstGeom prst="rect">
            <a:avLst/>
          </a:prstGeom>
        </p:spPr>
        <p:txBody>
          <a:bodyPr anchor="t" rtlCol="false" tIns="0" lIns="0" bIns="0" rIns="0">
            <a:spAutoFit/>
          </a:bodyPr>
          <a:lstStyle/>
          <a:p>
            <a:pPr algn="ctr">
              <a:lnSpc>
                <a:spcPts val="2800"/>
              </a:lnSpc>
            </a:pPr>
            <a:r>
              <a:rPr lang="en-US" sz="2000" spc="102">
                <a:solidFill>
                  <a:srgbClr val="000000"/>
                </a:solidFill>
                <a:latin typeface="Montserrat Classic Bold"/>
              </a:rPr>
              <a:t>Google Colab</a:t>
            </a:r>
          </a:p>
        </p:txBody>
      </p:sp>
      <p:sp>
        <p:nvSpPr>
          <p:cNvPr name="TextBox 13" id="13"/>
          <p:cNvSpPr txBox="true"/>
          <p:nvPr/>
        </p:nvSpPr>
        <p:spPr>
          <a:xfrm rot="0">
            <a:off x="11946647" y="8597655"/>
            <a:ext cx="3912203" cy="349250"/>
          </a:xfrm>
          <a:prstGeom prst="rect">
            <a:avLst/>
          </a:prstGeom>
        </p:spPr>
        <p:txBody>
          <a:bodyPr anchor="t" rtlCol="false" tIns="0" lIns="0" bIns="0" rIns="0">
            <a:spAutoFit/>
          </a:bodyPr>
          <a:lstStyle/>
          <a:p>
            <a:pPr algn="ctr">
              <a:lnSpc>
                <a:spcPts val="2800"/>
              </a:lnSpc>
            </a:pPr>
            <a:r>
              <a:rPr lang="en-US" sz="2000" spc="102">
                <a:solidFill>
                  <a:srgbClr val="000000"/>
                </a:solidFill>
                <a:latin typeface="Montserrat Classic Bold"/>
              </a:rPr>
              <a:t>Python </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61077" y="5907115"/>
            <a:ext cx="8582923" cy="1922670"/>
          </a:xfrm>
          <a:prstGeom prst="rect">
            <a:avLst/>
          </a:prstGeom>
        </p:spPr>
        <p:txBody>
          <a:bodyPr anchor="t" rtlCol="false" tIns="0" lIns="0" bIns="0" rIns="0">
            <a:spAutoFit/>
          </a:bodyPr>
          <a:lstStyle/>
          <a:p>
            <a:pPr>
              <a:lnSpc>
                <a:spcPts val="2176"/>
              </a:lnSpc>
            </a:pPr>
            <a:r>
              <a:rPr lang="en-US" sz="1554">
                <a:solidFill>
                  <a:srgbClr val="000000"/>
                </a:solidFill>
                <a:latin typeface="Montserrat Classic"/>
              </a:rPr>
              <a:t>Our project employs a robust tech stack, integrating key data science libraries for enhanced capabilities. Python's readability, coupled with NumPy for numerical computing, Pandas for data manipulation, and Matplotlib/Seaborn for visualization, forms the core of our data processing. Google Colab facilitates collaborative coding, ensuring accessibility. Apache Beam, at the heart of our processing engine, unifies batch and stream processing, reflecting our dedication to efficient data transformations and advanced analytics.</a:t>
            </a:r>
          </a:p>
        </p:txBody>
      </p:sp>
      <p:grpSp>
        <p:nvGrpSpPr>
          <p:cNvPr name="Group 3" id="3"/>
          <p:cNvGrpSpPr/>
          <p:nvPr/>
        </p:nvGrpSpPr>
        <p:grpSpPr>
          <a:xfrm rot="-1330815">
            <a:off x="8952983" y="-243401"/>
            <a:ext cx="9235941" cy="11157070"/>
            <a:chOff x="0" y="0"/>
            <a:chExt cx="2432511" cy="2938487"/>
          </a:xfrm>
        </p:grpSpPr>
        <p:sp>
          <p:nvSpPr>
            <p:cNvPr name="Freeform 4" id="4"/>
            <p:cNvSpPr/>
            <p:nvPr/>
          </p:nvSpPr>
          <p:spPr>
            <a:xfrm flipH="false" flipV="false" rot="0">
              <a:off x="0" y="0"/>
              <a:ext cx="2432511" cy="2938487"/>
            </a:xfrm>
            <a:custGeom>
              <a:avLst/>
              <a:gdLst/>
              <a:ahLst/>
              <a:cxnLst/>
              <a:rect r="r" b="b" t="t" l="l"/>
              <a:pathLst>
                <a:path h="2938487" w="2432511">
                  <a:moveTo>
                    <a:pt x="0" y="0"/>
                  </a:moveTo>
                  <a:lnTo>
                    <a:pt x="2432511" y="0"/>
                  </a:lnTo>
                  <a:lnTo>
                    <a:pt x="2432511" y="2938487"/>
                  </a:lnTo>
                  <a:lnTo>
                    <a:pt x="0" y="2938487"/>
                  </a:lnTo>
                  <a:close/>
                </a:path>
              </a:pathLst>
            </a:custGeom>
            <a:solidFill>
              <a:srgbClr val="FFF6E3"/>
            </a:solidFill>
          </p:spPr>
        </p:sp>
        <p:sp>
          <p:nvSpPr>
            <p:cNvPr name="TextBox 5" id="5"/>
            <p:cNvSpPr txBox="true"/>
            <p:nvPr/>
          </p:nvSpPr>
          <p:spPr>
            <a:xfrm>
              <a:off x="0" y="-38100"/>
              <a:ext cx="2432511" cy="297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22056" y="2892346"/>
            <a:ext cx="9136064" cy="2685259"/>
            <a:chOff x="0" y="0"/>
            <a:chExt cx="12181418" cy="3580345"/>
          </a:xfrm>
        </p:grpSpPr>
        <p:sp>
          <p:nvSpPr>
            <p:cNvPr name="TextBox 7" id="7"/>
            <p:cNvSpPr txBox="true"/>
            <p:nvPr/>
          </p:nvSpPr>
          <p:spPr>
            <a:xfrm rot="0">
              <a:off x="0" y="2106086"/>
              <a:ext cx="12181418" cy="1474259"/>
            </a:xfrm>
            <a:prstGeom prst="rect">
              <a:avLst/>
            </a:prstGeom>
          </p:spPr>
          <p:txBody>
            <a:bodyPr anchor="t" rtlCol="false" tIns="0" lIns="0" bIns="0" rIns="0">
              <a:spAutoFit/>
            </a:bodyPr>
            <a:lstStyle/>
            <a:p>
              <a:pPr>
                <a:lnSpc>
                  <a:spcPts val="8000"/>
                </a:lnSpc>
              </a:pPr>
              <a:r>
                <a:rPr lang="en-US" sz="8000">
                  <a:solidFill>
                    <a:srgbClr val="000000"/>
                  </a:solidFill>
                  <a:latin typeface="Montserrat Classic Bold"/>
                </a:rPr>
                <a:t>METHODOLOGY</a:t>
              </a:r>
            </a:p>
          </p:txBody>
        </p:sp>
        <p:sp>
          <p:nvSpPr>
            <p:cNvPr name="TextBox 8" id="8"/>
            <p:cNvSpPr txBox="true"/>
            <p:nvPr/>
          </p:nvSpPr>
          <p:spPr>
            <a:xfrm rot="0">
              <a:off x="0" y="133350"/>
              <a:ext cx="7605246" cy="1894416"/>
            </a:xfrm>
            <a:prstGeom prst="rect">
              <a:avLst/>
            </a:prstGeom>
          </p:spPr>
          <p:txBody>
            <a:bodyPr anchor="t" rtlCol="false" tIns="0" lIns="0" bIns="0" rIns="0">
              <a:spAutoFit/>
            </a:bodyPr>
            <a:lstStyle/>
            <a:p>
              <a:pPr>
                <a:lnSpc>
                  <a:spcPts val="10599"/>
                </a:lnSpc>
              </a:pPr>
              <a:r>
                <a:rPr lang="en-US" sz="9999">
                  <a:solidFill>
                    <a:srgbClr val="000000"/>
                  </a:solidFill>
                  <a:latin typeface="Brittany Bold"/>
                </a:rPr>
                <a:t>project</a:t>
              </a:r>
            </a:p>
          </p:txBody>
        </p:sp>
      </p:grpSp>
      <p:sp>
        <p:nvSpPr>
          <p:cNvPr name="TextBox 9" id="9"/>
          <p:cNvSpPr txBox="true"/>
          <p:nvPr/>
        </p:nvSpPr>
        <p:spPr>
          <a:xfrm rot="0">
            <a:off x="9891949" y="545423"/>
            <a:ext cx="5195464" cy="455691"/>
          </a:xfrm>
          <a:prstGeom prst="rect">
            <a:avLst/>
          </a:prstGeom>
        </p:spPr>
        <p:txBody>
          <a:bodyPr anchor="t" rtlCol="false" tIns="0" lIns="0" bIns="0" rIns="0">
            <a:spAutoFit/>
          </a:bodyPr>
          <a:lstStyle/>
          <a:p>
            <a:pPr algn="l" marL="0" indent="0" lvl="1">
              <a:lnSpc>
                <a:spcPts val="3735"/>
              </a:lnSpc>
              <a:spcBef>
                <a:spcPct val="0"/>
              </a:spcBef>
            </a:pPr>
            <a:r>
              <a:rPr lang="en-US" sz="2490">
                <a:solidFill>
                  <a:srgbClr val="000000"/>
                </a:solidFill>
                <a:latin typeface="Montserrat Classic Bold"/>
              </a:rPr>
              <a:t>Integration and Collaboration:</a:t>
            </a:r>
          </a:p>
        </p:txBody>
      </p:sp>
      <p:sp>
        <p:nvSpPr>
          <p:cNvPr name="TextBox 10" id="10"/>
          <p:cNvSpPr txBox="true"/>
          <p:nvPr/>
        </p:nvSpPr>
        <p:spPr>
          <a:xfrm rot="0">
            <a:off x="9862301" y="1087656"/>
            <a:ext cx="6181414" cy="873507"/>
          </a:xfrm>
          <a:prstGeom prst="rect">
            <a:avLst/>
          </a:prstGeom>
        </p:spPr>
        <p:txBody>
          <a:bodyPr anchor="t" rtlCol="false" tIns="0" lIns="0" bIns="0" rIns="0">
            <a:spAutoFit/>
          </a:bodyPr>
          <a:lstStyle/>
          <a:p>
            <a:pPr algn="l" marL="0" indent="0" lvl="0">
              <a:lnSpc>
                <a:spcPts val="2324"/>
              </a:lnSpc>
            </a:pPr>
            <a:r>
              <a:rPr lang="en-US" sz="1660">
                <a:solidFill>
                  <a:srgbClr val="000000"/>
                </a:solidFill>
                <a:latin typeface="Montserrat Classic"/>
              </a:rPr>
              <a:t>Merged the project seamlessly into Google Colab for collaborative coding and documentation. Collaborated on implementation using Python and data science libraries.</a:t>
            </a:r>
          </a:p>
        </p:txBody>
      </p:sp>
      <p:sp>
        <p:nvSpPr>
          <p:cNvPr name="TextBox 11" id="11"/>
          <p:cNvSpPr txBox="true"/>
          <p:nvPr/>
        </p:nvSpPr>
        <p:spPr>
          <a:xfrm rot="0">
            <a:off x="8975488" y="2599251"/>
            <a:ext cx="1802799" cy="12573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02</a:t>
            </a:r>
          </a:p>
        </p:txBody>
      </p:sp>
      <p:sp>
        <p:nvSpPr>
          <p:cNvPr name="TextBox 12" id="12"/>
          <p:cNvSpPr txBox="true"/>
          <p:nvPr/>
        </p:nvSpPr>
        <p:spPr>
          <a:xfrm rot="0">
            <a:off x="11091890" y="2611481"/>
            <a:ext cx="5373920" cy="476006"/>
          </a:xfrm>
          <a:prstGeom prst="rect">
            <a:avLst/>
          </a:prstGeom>
        </p:spPr>
        <p:txBody>
          <a:bodyPr anchor="t" rtlCol="false" tIns="0" lIns="0" bIns="0" rIns="0">
            <a:spAutoFit/>
          </a:bodyPr>
          <a:lstStyle/>
          <a:p>
            <a:pPr algn="l" marL="0" indent="0" lvl="1">
              <a:lnSpc>
                <a:spcPts val="3841"/>
              </a:lnSpc>
              <a:spcBef>
                <a:spcPct val="0"/>
              </a:spcBef>
            </a:pPr>
            <a:r>
              <a:rPr lang="en-US" sz="2560">
                <a:solidFill>
                  <a:srgbClr val="000000"/>
                </a:solidFill>
                <a:latin typeface="Montserrat Classic Bold"/>
              </a:rPr>
              <a:t>Apache Beam Implementation:</a:t>
            </a:r>
          </a:p>
        </p:txBody>
      </p:sp>
      <p:sp>
        <p:nvSpPr>
          <p:cNvPr name="TextBox 13" id="13"/>
          <p:cNvSpPr txBox="true"/>
          <p:nvPr/>
        </p:nvSpPr>
        <p:spPr>
          <a:xfrm rot="0">
            <a:off x="11061781" y="3187098"/>
            <a:ext cx="5997881" cy="887736"/>
          </a:xfrm>
          <a:prstGeom prst="rect">
            <a:avLst/>
          </a:prstGeom>
        </p:spPr>
        <p:txBody>
          <a:bodyPr anchor="t" rtlCol="false" tIns="0" lIns="0" bIns="0" rIns="0">
            <a:spAutoFit/>
          </a:bodyPr>
          <a:lstStyle/>
          <a:p>
            <a:pPr algn="l" marL="0" indent="0" lvl="0">
              <a:lnSpc>
                <a:spcPts val="2390"/>
              </a:lnSpc>
            </a:pPr>
            <a:r>
              <a:rPr lang="en-US" sz="1707">
                <a:solidFill>
                  <a:srgbClr val="000000"/>
                </a:solidFill>
                <a:latin typeface="Montserrat Classic"/>
              </a:rPr>
              <a:t>Incorporated Apache Beam for unified batch and stream processing, enhancing data processing capabilities for large datasets.</a:t>
            </a:r>
          </a:p>
        </p:txBody>
      </p:sp>
      <p:grpSp>
        <p:nvGrpSpPr>
          <p:cNvPr name="Group 14" id="14"/>
          <p:cNvGrpSpPr/>
          <p:nvPr/>
        </p:nvGrpSpPr>
        <p:grpSpPr>
          <a:xfrm rot="0">
            <a:off x="9961881" y="4808259"/>
            <a:ext cx="7297419" cy="1483014"/>
            <a:chOff x="0" y="0"/>
            <a:chExt cx="9729892" cy="1977352"/>
          </a:xfrm>
        </p:grpSpPr>
        <p:sp>
          <p:nvSpPr>
            <p:cNvPr name="TextBox 15" id="15"/>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03</a:t>
              </a:r>
            </a:p>
          </p:txBody>
        </p:sp>
        <p:sp>
          <p:nvSpPr>
            <p:cNvPr name="TextBox 16" id="16"/>
            <p:cNvSpPr txBox="true"/>
            <p:nvPr/>
          </p:nvSpPr>
          <p:spPr>
            <a:xfrm rot="0">
              <a:off x="2360595" y="-76200"/>
              <a:ext cx="7054705" cy="551082"/>
            </a:xfrm>
            <a:prstGeom prst="rect">
              <a:avLst/>
            </a:prstGeom>
          </p:spPr>
          <p:txBody>
            <a:bodyPr anchor="t" rtlCol="false" tIns="0" lIns="0" bIns="0" rIns="0">
              <a:spAutoFit/>
            </a:bodyPr>
            <a:lstStyle/>
            <a:p>
              <a:pPr algn="l" marL="0" indent="0" lvl="1">
                <a:lnSpc>
                  <a:spcPts val="3505"/>
                </a:lnSpc>
                <a:spcBef>
                  <a:spcPct val="0"/>
                </a:spcBef>
              </a:pPr>
              <a:r>
                <a:rPr lang="en-US" sz="2337">
                  <a:solidFill>
                    <a:srgbClr val="000000"/>
                  </a:solidFill>
                  <a:latin typeface="Montserrat Classic Bold"/>
                </a:rPr>
                <a:t>Analysis &amp; Statistical Calculation</a:t>
              </a:r>
            </a:p>
          </p:txBody>
        </p:sp>
        <p:sp>
          <p:nvSpPr>
            <p:cNvPr name="TextBox 17" id="17"/>
            <p:cNvSpPr txBox="true"/>
            <p:nvPr/>
          </p:nvSpPr>
          <p:spPr>
            <a:xfrm rot="0">
              <a:off x="2360595" y="537324"/>
              <a:ext cx="7369297" cy="1440029"/>
            </a:xfrm>
            <a:prstGeom prst="rect">
              <a:avLst/>
            </a:prstGeom>
          </p:spPr>
          <p:txBody>
            <a:bodyPr anchor="t" rtlCol="false" tIns="0" lIns="0" bIns="0" rIns="0">
              <a:spAutoFit/>
            </a:bodyPr>
            <a:lstStyle/>
            <a:p>
              <a:pPr algn="l" marL="0" indent="0" lvl="0">
                <a:lnSpc>
                  <a:spcPts val="2181"/>
                </a:lnSpc>
              </a:pPr>
              <a:r>
                <a:rPr lang="en-US" sz="1558">
                  <a:solidFill>
                    <a:srgbClr val="000000"/>
                  </a:solidFill>
                  <a:latin typeface="Montserrat Classic"/>
                </a:rPr>
                <a:t>Leveraged Apache Beam for streamlined presentation of analysis results, showcasing key metrics such as average temperature, relative humidity, and total burned area and performed statisical analysis</a:t>
              </a:r>
            </a:p>
          </p:txBody>
        </p:sp>
      </p:grpSp>
      <p:sp>
        <p:nvSpPr>
          <p:cNvPr name="TextBox 18" id="18"/>
          <p:cNvSpPr txBox="true"/>
          <p:nvPr/>
        </p:nvSpPr>
        <p:spPr>
          <a:xfrm rot="0">
            <a:off x="7832488" y="421598"/>
            <a:ext cx="1825632" cy="12573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01</a:t>
            </a:r>
          </a:p>
        </p:txBody>
      </p:sp>
      <p:grpSp>
        <p:nvGrpSpPr>
          <p:cNvPr name="Group 19" id="19"/>
          <p:cNvGrpSpPr/>
          <p:nvPr/>
        </p:nvGrpSpPr>
        <p:grpSpPr>
          <a:xfrm rot="0">
            <a:off x="11091890" y="7024698"/>
            <a:ext cx="7311315" cy="1684381"/>
            <a:chOff x="0" y="0"/>
            <a:chExt cx="9748421" cy="2245841"/>
          </a:xfrm>
        </p:grpSpPr>
        <p:sp>
          <p:nvSpPr>
            <p:cNvPr name="TextBox 20" id="20"/>
            <p:cNvSpPr txBox="true"/>
            <p:nvPr/>
          </p:nvSpPr>
          <p:spPr>
            <a:xfrm rot="0">
              <a:off x="0" y="-200025"/>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04</a:t>
              </a:r>
            </a:p>
          </p:txBody>
        </p:sp>
        <p:sp>
          <p:nvSpPr>
            <p:cNvPr name="TextBox 21" id="21"/>
            <p:cNvSpPr txBox="true"/>
            <p:nvPr/>
          </p:nvSpPr>
          <p:spPr>
            <a:xfrm rot="0">
              <a:off x="2166998" y="-8708"/>
              <a:ext cx="7581423" cy="531876"/>
            </a:xfrm>
            <a:prstGeom prst="rect">
              <a:avLst/>
            </a:prstGeom>
          </p:spPr>
          <p:txBody>
            <a:bodyPr anchor="t" rtlCol="false" tIns="0" lIns="0" bIns="0" rIns="0">
              <a:spAutoFit/>
            </a:bodyPr>
            <a:lstStyle/>
            <a:p>
              <a:pPr algn="l" marL="0" indent="0" lvl="1">
                <a:lnSpc>
                  <a:spcPts val="3419"/>
                </a:lnSpc>
                <a:spcBef>
                  <a:spcPct val="0"/>
                </a:spcBef>
              </a:pPr>
              <a:r>
                <a:rPr lang="en-US" sz="2279">
                  <a:solidFill>
                    <a:srgbClr val="000000"/>
                  </a:solidFill>
                  <a:latin typeface="Montserrat Classic Bold"/>
                </a:rPr>
                <a:t>Implementation of Machine Models </a:t>
              </a:r>
            </a:p>
          </p:txBody>
        </p:sp>
        <p:sp>
          <p:nvSpPr>
            <p:cNvPr name="TextBox 22" id="22"/>
            <p:cNvSpPr txBox="true"/>
            <p:nvPr/>
          </p:nvSpPr>
          <p:spPr>
            <a:xfrm rot="0">
              <a:off x="2209204" y="666750"/>
              <a:ext cx="7163024" cy="1579091"/>
            </a:xfrm>
            <a:prstGeom prst="rect">
              <a:avLst/>
            </a:prstGeom>
          </p:spPr>
          <p:txBody>
            <a:bodyPr anchor="t" rtlCol="false" tIns="0" lIns="0" bIns="0" rIns="0">
              <a:spAutoFit/>
            </a:bodyPr>
            <a:lstStyle/>
            <a:p>
              <a:pPr algn="l" marL="0" indent="0" lvl="0">
                <a:lnSpc>
                  <a:spcPts val="1922"/>
                </a:lnSpc>
              </a:pPr>
              <a:r>
                <a:rPr lang="en-US" sz="1373">
                  <a:solidFill>
                    <a:srgbClr val="000000"/>
                  </a:solidFill>
                  <a:latin typeface="Montserrat Classic"/>
                </a:rPr>
                <a:t>Embarked on the implementation of machine learning models to elevate data analysis. Leveraged Python's Scikit-Learn library to deploy predictive algorithms, enhancing the project's capability to derive valuable insights within the Algerian forest fire dataset.</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03174" y="-294211"/>
            <a:ext cx="9254329" cy="10581211"/>
            <a:chOff x="0" y="0"/>
            <a:chExt cx="2437354" cy="2786821"/>
          </a:xfrm>
        </p:grpSpPr>
        <p:sp>
          <p:nvSpPr>
            <p:cNvPr name="Freeform 3" id="3"/>
            <p:cNvSpPr/>
            <p:nvPr/>
          </p:nvSpPr>
          <p:spPr>
            <a:xfrm flipH="false" flipV="false" rot="0">
              <a:off x="0" y="0"/>
              <a:ext cx="2437354" cy="2786821"/>
            </a:xfrm>
            <a:custGeom>
              <a:avLst/>
              <a:gdLst/>
              <a:ahLst/>
              <a:cxnLst/>
              <a:rect r="r" b="b" t="t" l="l"/>
              <a:pathLst>
                <a:path h="2786821" w="2437354">
                  <a:moveTo>
                    <a:pt x="0" y="0"/>
                  </a:moveTo>
                  <a:lnTo>
                    <a:pt x="2437354" y="0"/>
                  </a:lnTo>
                  <a:lnTo>
                    <a:pt x="2437354" y="2786821"/>
                  </a:lnTo>
                  <a:lnTo>
                    <a:pt x="0" y="2786821"/>
                  </a:lnTo>
                  <a:close/>
                </a:path>
              </a:pathLst>
            </a:custGeom>
            <a:solidFill>
              <a:srgbClr val="FFF6E3"/>
            </a:solidFill>
          </p:spPr>
        </p:sp>
        <p:sp>
          <p:nvSpPr>
            <p:cNvPr name="TextBox 4" id="4"/>
            <p:cNvSpPr txBox="true"/>
            <p:nvPr/>
          </p:nvSpPr>
          <p:spPr>
            <a:xfrm>
              <a:off x="0" y="-38100"/>
              <a:ext cx="2437354" cy="2824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29415" y="2171659"/>
            <a:ext cx="5944874" cy="3525514"/>
            <a:chOff x="0" y="0"/>
            <a:chExt cx="7926498" cy="4700686"/>
          </a:xfrm>
        </p:grpSpPr>
        <p:pic>
          <p:nvPicPr>
            <p:cNvPr name="Picture 6" id="6"/>
            <p:cNvPicPr>
              <a:picLocks noChangeAspect="true"/>
            </p:cNvPicPr>
            <p:nvPr/>
          </p:nvPicPr>
          <p:blipFill>
            <a:blip r:embed="rId2"/>
            <a:srcRect l="0" t="307" r="0" b="307"/>
            <a:stretch>
              <a:fillRect/>
            </a:stretch>
          </p:blipFill>
          <p:spPr>
            <a:xfrm flipH="false" flipV="false">
              <a:off x="0" y="0"/>
              <a:ext cx="7926498" cy="4700686"/>
            </a:xfrm>
            <a:prstGeom prst="rect">
              <a:avLst/>
            </a:prstGeom>
          </p:spPr>
        </p:pic>
      </p:grpSp>
      <p:grpSp>
        <p:nvGrpSpPr>
          <p:cNvPr name="Group 7" id="7"/>
          <p:cNvGrpSpPr/>
          <p:nvPr/>
        </p:nvGrpSpPr>
        <p:grpSpPr>
          <a:xfrm rot="0">
            <a:off x="4734453" y="5949025"/>
            <a:ext cx="6878295" cy="3993256"/>
            <a:chOff x="0" y="0"/>
            <a:chExt cx="9171060" cy="5324342"/>
          </a:xfrm>
        </p:grpSpPr>
        <p:pic>
          <p:nvPicPr>
            <p:cNvPr name="Picture 8" id="8"/>
            <p:cNvPicPr>
              <a:picLocks noChangeAspect="true"/>
            </p:cNvPicPr>
            <p:nvPr/>
          </p:nvPicPr>
          <p:blipFill>
            <a:blip r:embed="rId3"/>
            <a:srcRect l="0" t="2361" r="0" b="2361"/>
            <a:stretch>
              <a:fillRect/>
            </a:stretch>
          </p:blipFill>
          <p:spPr>
            <a:xfrm flipH="false" flipV="false">
              <a:off x="0" y="0"/>
              <a:ext cx="9171060" cy="5324342"/>
            </a:xfrm>
            <a:prstGeom prst="rect">
              <a:avLst/>
            </a:prstGeom>
          </p:spPr>
        </p:pic>
      </p:grpSp>
      <p:grpSp>
        <p:nvGrpSpPr>
          <p:cNvPr name="Group 9" id="9"/>
          <p:cNvGrpSpPr/>
          <p:nvPr/>
        </p:nvGrpSpPr>
        <p:grpSpPr>
          <a:xfrm rot="0">
            <a:off x="12680590" y="4588123"/>
            <a:ext cx="4916901" cy="1601198"/>
            <a:chOff x="0" y="0"/>
            <a:chExt cx="6555868" cy="2134931"/>
          </a:xfrm>
        </p:grpSpPr>
        <p:sp>
          <p:nvSpPr>
            <p:cNvPr name="TextBox 10" id="10"/>
            <p:cNvSpPr txBox="true"/>
            <p:nvPr/>
          </p:nvSpPr>
          <p:spPr>
            <a:xfrm rot="0">
              <a:off x="0" y="161925"/>
              <a:ext cx="6555868" cy="1546990"/>
            </a:xfrm>
            <a:prstGeom prst="rect">
              <a:avLst/>
            </a:prstGeom>
          </p:spPr>
          <p:txBody>
            <a:bodyPr anchor="t" rtlCol="false" tIns="0" lIns="0" bIns="0" rIns="0">
              <a:spAutoFit/>
            </a:bodyPr>
            <a:lstStyle/>
            <a:p>
              <a:pPr algn="ctr">
                <a:lnSpc>
                  <a:spcPts val="8460"/>
                </a:lnSpc>
              </a:pPr>
              <a:r>
                <a:rPr lang="en-US" sz="8460">
                  <a:solidFill>
                    <a:srgbClr val="000000"/>
                  </a:solidFill>
                  <a:latin typeface="Montserrat Classic Bold"/>
                </a:rPr>
                <a:t>62.041%</a:t>
              </a:r>
            </a:p>
          </p:txBody>
        </p:sp>
        <p:sp>
          <p:nvSpPr>
            <p:cNvPr name="TextBox 11" id="11"/>
            <p:cNvSpPr txBox="true"/>
            <p:nvPr/>
          </p:nvSpPr>
          <p:spPr>
            <a:xfrm rot="0">
              <a:off x="1371107" y="1623190"/>
              <a:ext cx="3452344" cy="511741"/>
            </a:xfrm>
            <a:prstGeom prst="rect">
              <a:avLst/>
            </a:prstGeom>
          </p:spPr>
          <p:txBody>
            <a:bodyPr anchor="t" rtlCol="false" tIns="0" lIns="0" bIns="0" rIns="0">
              <a:spAutoFit/>
            </a:bodyPr>
            <a:lstStyle/>
            <a:p>
              <a:pPr algn="ctr">
                <a:lnSpc>
                  <a:spcPts val="3436"/>
                </a:lnSpc>
              </a:pPr>
              <a:r>
                <a:rPr lang="en-US" sz="2147">
                  <a:solidFill>
                    <a:srgbClr val="000000"/>
                  </a:solidFill>
                  <a:latin typeface="Montserrat Classic"/>
                </a:rPr>
                <a:t>Relative Humidity</a:t>
              </a:r>
            </a:p>
          </p:txBody>
        </p:sp>
      </p:grpSp>
      <p:grpSp>
        <p:nvGrpSpPr>
          <p:cNvPr name="Group 12" id="12"/>
          <p:cNvGrpSpPr/>
          <p:nvPr/>
        </p:nvGrpSpPr>
        <p:grpSpPr>
          <a:xfrm rot="0">
            <a:off x="12680590" y="7297882"/>
            <a:ext cx="4916901" cy="1375050"/>
            <a:chOff x="0" y="0"/>
            <a:chExt cx="6555868" cy="1833400"/>
          </a:xfrm>
        </p:grpSpPr>
        <p:sp>
          <p:nvSpPr>
            <p:cNvPr name="TextBox 13" id="13"/>
            <p:cNvSpPr txBox="true"/>
            <p:nvPr/>
          </p:nvSpPr>
          <p:spPr>
            <a:xfrm rot="0">
              <a:off x="0" y="95250"/>
              <a:ext cx="6555868" cy="1032861"/>
            </a:xfrm>
            <a:prstGeom prst="rect">
              <a:avLst/>
            </a:prstGeom>
          </p:spPr>
          <p:txBody>
            <a:bodyPr anchor="t" rtlCol="false" tIns="0" lIns="0" bIns="0" rIns="0">
              <a:spAutoFit/>
            </a:bodyPr>
            <a:lstStyle/>
            <a:p>
              <a:pPr algn="ctr">
                <a:lnSpc>
                  <a:spcPts val="5560"/>
                </a:lnSpc>
              </a:pPr>
              <a:r>
                <a:rPr lang="en-US" sz="5560">
                  <a:solidFill>
                    <a:srgbClr val="000000"/>
                  </a:solidFill>
                  <a:latin typeface="Montserrat Classic Bold"/>
                </a:rPr>
                <a:t>18,915.70 HA*</a:t>
              </a:r>
            </a:p>
          </p:txBody>
        </p:sp>
        <p:sp>
          <p:nvSpPr>
            <p:cNvPr name="TextBox 14" id="14"/>
            <p:cNvSpPr txBox="true"/>
            <p:nvPr/>
          </p:nvSpPr>
          <p:spPr>
            <a:xfrm rot="0">
              <a:off x="0" y="1093467"/>
              <a:ext cx="6194559" cy="739933"/>
            </a:xfrm>
            <a:prstGeom prst="rect">
              <a:avLst/>
            </a:prstGeom>
          </p:spPr>
          <p:txBody>
            <a:bodyPr anchor="t" rtlCol="false" tIns="0" lIns="0" bIns="0" rIns="0">
              <a:spAutoFit/>
            </a:bodyPr>
            <a:lstStyle/>
            <a:p>
              <a:pPr algn="ctr">
                <a:lnSpc>
                  <a:spcPts val="4876"/>
                </a:lnSpc>
              </a:pPr>
              <a:r>
                <a:rPr lang="en-US" sz="3047">
                  <a:solidFill>
                    <a:srgbClr val="000000"/>
                  </a:solidFill>
                  <a:latin typeface="Montserrat Classic"/>
                </a:rPr>
                <a:t>Total Burned Area</a:t>
              </a:r>
            </a:p>
          </p:txBody>
        </p:sp>
      </p:grpSp>
      <p:sp>
        <p:nvSpPr>
          <p:cNvPr name="TextBox 15" id="15"/>
          <p:cNvSpPr txBox="true"/>
          <p:nvPr/>
        </p:nvSpPr>
        <p:spPr>
          <a:xfrm rot="0">
            <a:off x="7238281" y="2670537"/>
            <a:ext cx="4374467" cy="2101850"/>
          </a:xfrm>
          <a:prstGeom prst="rect">
            <a:avLst/>
          </a:prstGeom>
        </p:spPr>
        <p:txBody>
          <a:bodyPr anchor="t" rtlCol="false" tIns="0" lIns="0" bIns="0" rIns="0">
            <a:spAutoFit/>
          </a:bodyPr>
          <a:lstStyle/>
          <a:p>
            <a:pPr>
              <a:lnSpc>
                <a:spcPts val="2799"/>
              </a:lnSpc>
            </a:pPr>
            <a:r>
              <a:rPr lang="en-US" sz="1999">
                <a:solidFill>
                  <a:srgbClr val="000000"/>
                </a:solidFill>
                <a:latin typeface="Montserrat Classic"/>
              </a:rPr>
              <a:t>Apache Beam's analysis highlights forest fire seasonality. The graph indicates August and September as peak months, emphasizing heightened fire occurrences during this period.</a:t>
            </a:r>
          </a:p>
        </p:txBody>
      </p:sp>
      <p:sp>
        <p:nvSpPr>
          <p:cNvPr name="TextBox 16" id="16"/>
          <p:cNvSpPr txBox="true"/>
          <p:nvPr/>
        </p:nvSpPr>
        <p:spPr>
          <a:xfrm rot="0">
            <a:off x="629415" y="457775"/>
            <a:ext cx="8210077" cy="1074224"/>
          </a:xfrm>
          <a:prstGeom prst="rect">
            <a:avLst/>
          </a:prstGeom>
        </p:spPr>
        <p:txBody>
          <a:bodyPr anchor="t" rtlCol="false" tIns="0" lIns="0" bIns="0" rIns="0">
            <a:spAutoFit/>
          </a:bodyPr>
          <a:lstStyle/>
          <a:p>
            <a:pPr marL="0" indent="0" lvl="0">
              <a:lnSpc>
                <a:spcPts val="8238"/>
              </a:lnSpc>
              <a:spcBef>
                <a:spcPct val="0"/>
              </a:spcBef>
            </a:pPr>
            <a:r>
              <a:rPr lang="en-US" sz="7489">
                <a:solidFill>
                  <a:srgbClr val="000000"/>
                </a:solidFill>
                <a:latin typeface="Montserrat Classic Bold"/>
              </a:rPr>
              <a:t>RESULTS </a:t>
            </a:r>
          </a:p>
        </p:txBody>
      </p:sp>
      <p:grpSp>
        <p:nvGrpSpPr>
          <p:cNvPr name="Group 17" id="17"/>
          <p:cNvGrpSpPr/>
          <p:nvPr/>
        </p:nvGrpSpPr>
        <p:grpSpPr>
          <a:xfrm rot="0">
            <a:off x="12545099" y="1397276"/>
            <a:ext cx="8559241" cy="1911214"/>
            <a:chOff x="0" y="0"/>
            <a:chExt cx="11412322" cy="2548285"/>
          </a:xfrm>
        </p:grpSpPr>
        <p:sp>
          <p:nvSpPr>
            <p:cNvPr name="TextBox 18" id="18"/>
            <p:cNvSpPr txBox="true"/>
            <p:nvPr/>
          </p:nvSpPr>
          <p:spPr>
            <a:xfrm rot="0">
              <a:off x="0" y="190500"/>
              <a:ext cx="6555868" cy="1863188"/>
            </a:xfrm>
            <a:prstGeom prst="rect">
              <a:avLst/>
            </a:prstGeom>
          </p:spPr>
          <p:txBody>
            <a:bodyPr anchor="t" rtlCol="false" tIns="0" lIns="0" bIns="0" rIns="0">
              <a:spAutoFit/>
            </a:bodyPr>
            <a:lstStyle/>
            <a:p>
              <a:pPr algn="ctr">
                <a:lnSpc>
                  <a:spcPts val="10159"/>
                </a:lnSpc>
              </a:pPr>
              <a:r>
                <a:rPr lang="en-US" sz="10159">
                  <a:solidFill>
                    <a:srgbClr val="000000"/>
                  </a:solidFill>
                  <a:latin typeface="Montserrat Classic Bold"/>
                </a:rPr>
                <a:t>32.152</a:t>
              </a:r>
            </a:p>
          </p:txBody>
        </p:sp>
        <p:sp>
          <p:nvSpPr>
            <p:cNvPr name="TextBox 19" id="19"/>
            <p:cNvSpPr txBox="true"/>
            <p:nvPr/>
          </p:nvSpPr>
          <p:spPr>
            <a:xfrm rot="0">
              <a:off x="806254" y="1948913"/>
              <a:ext cx="5749614" cy="599372"/>
            </a:xfrm>
            <a:prstGeom prst="rect">
              <a:avLst/>
            </a:prstGeom>
          </p:spPr>
          <p:txBody>
            <a:bodyPr anchor="t" rtlCol="false" tIns="0" lIns="0" bIns="0" rIns="0">
              <a:spAutoFit/>
            </a:bodyPr>
            <a:lstStyle/>
            <a:p>
              <a:pPr algn="ctr">
                <a:lnSpc>
                  <a:spcPts val="3916"/>
                </a:lnSpc>
              </a:pPr>
              <a:r>
                <a:rPr lang="en-US" sz="2447">
                  <a:solidFill>
                    <a:srgbClr val="000000"/>
                  </a:solidFill>
                  <a:latin typeface="Montserrat Classic"/>
                </a:rPr>
                <a:t>Average Temperature</a:t>
              </a:r>
            </a:p>
          </p:txBody>
        </p:sp>
        <p:sp>
          <p:nvSpPr>
            <p:cNvPr name="TextBox 20" id="20"/>
            <p:cNvSpPr txBox="true"/>
            <p:nvPr/>
          </p:nvSpPr>
          <p:spPr>
            <a:xfrm rot="0">
              <a:off x="1338105" y="34552"/>
              <a:ext cx="10074217" cy="1028536"/>
            </a:xfrm>
            <a:prstGeom prst="rect">
              <a:avLst/>
            </a:prstGeom>
          </p:spPr>
          <p:txBody>
            <a:bodyPr anchor="t" rtlCol="false" tIns="0" lIns="0" bIns="0" rIns="0">
              <a:spAutoFit/>
            </a:bodyPr>
            <a:lstStyle/>
            <a:p>
              <a:pPr algn="ctr">
                <a:lnSpc>
                  <a:spcPts val="6862"/>
                </a:lnSpc>
              </a:pPr>
              <a:r>
                <a:rPr lang="en-US" sz="4289">
                  <a:solidFill>
                    <a:srgbClr val="000000"/>
                  </a:solidFill>
                  <a:latin typeface="Montserrat Classic Bold"/>
                </a:rPr>
                <a:t>ºC</a:t>
              </a:r>
            </a:p>
          </p:txBody>
        </p:sp>
      </p:grpSp>
      <p:sp>
        <p:nvSpPr>
          <p:cNvPr name="TextBox 21" id="21"/>
          <p:cNvSpPr txBox="true"/>
          <p:nvPr/>
        </p:nvSpPr>
        <p:spPr>
          <a:xfrm rot="0">
            <a:off x="14539476" y="9855788"/>
            <a:ext cx="4916901" cy="201560"/>
          </a:xfrm>
          <a:prstGeom prst="rect">
            <a:avLst/>
          </a:prstGeom>
        </p:spPr>
        <p:txBody>
          <a:bodyPr anchor="t" rtlCol="false" tIns="0" lIns="0" bIns="0" rIns="0">
            <a:spAutoFit/>
          </a:bodyPr>
          <a:lstStyle/>
          <a:p>
            <a:pPr algn="ctr">
              <a:lnSpc>
                <a:spcPts val="1560"/>
              </a:lnSpc>
            </a:pPr>
            <a:r>
              <a:rPr lang="en-US" sz="1560">
                <a:solidFill>
                  <a:srgbClr val="000000"/>
                </a:solidFill>
                <a:latin typeface="Montserrat Classic"/>
              </a:rPr>
              <a:t>*HA= HECTRE UNIT</a:t>
            </a:r>
          </a:p>
        </p:txBody>
      </p:sp>
      <p:sp>
        <p:nvSpPr>
          <p:cNvPr name="TextBox 22" id="22"/>
          <p:cNvSpPr txBox="true"/>
          <p:nvPr/>
        </p:nvSpPr>
        <p:spPr>
          <a:xfrm rot="0">
            <a:off x="436577" y="6747728"/>
            <a:ext cx="3755303" cy="1749425"/>
          </a:xfrm>
          <a:prstGeom prst="rect">
            <a:avLst/>
          </a:prstGeom>
        </p:spPr>
        <p:txBody>
          <a:bodyPr anchor="t" rtlCol="false" tIns="0" lIns="0" bIns="0" rIns="0">
            <a:spAutoFit/>
          </a:bodyPr>
          <a:lstStyle/>
          <a:p>
            <a:pPr>
              <a:lnSpc>
                <a:spcPts val="2799"/>
              </a:lnSpc>
            </a:pPr>
            <a:r>
              <a:rPr lang="en-US" sz="1999">
                <a:solidFill>
                  <a:srgbClr val="000000"/>
                </a:solidFill>
                <a:latin typeface="Montserrat Classic"/>
              </a:rPr>
              <a:t>This visualization shows how the data points are grouped into clusters based on their</a:t>
            </a:r>
          </a:p>
          <a:p>
            <a:pPr>
              <a:lnSpc>
                <a:spcPts val="2799"/>
              </a:lnSpc>
            </a:pPr>
            <a:r>
              <a:rPr lang="en-US" sz="1999">
                <a:solidFill>
                  <a:srgbClr val="000000"/>
                </a:solidFill>
                <a:latin typeface="Montserrat Classic"/>
              </a:rPr>
              <a:t>similarities in weather conditions.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554340" y="0"/>
            <a:ext cx="14369540" cy="10882315"/>
            <a:chOff x="0" y="0"/>
            <a:chExt cx="3784570" cy="2866124"/>
          </a:xfrm>
        </p:grpSpPr>
        <p:sp>
          <p:nvSpPr>
            <p:cNvPr name="Freeform 3" id="3"/>
            <p:cNvSpPr/>
            <p:nvPr/>
          </p:nvSpPr>
          <p:spPr>
            <a:xfrm flipH="false" flipV="false" rot="0">
              <a:off x="0" y="0"/>
              <a:ext cx="3784570" cy="2866124"/>
            </a:xfrm>
            <a:custGeom>
              <a:avLst/>
              <a:gdLst/>
              <a:ahLst/>
              <a:cxnLst/>
              <a:rect r="r" b="b" t="t" l="l"/>
              <a:pathLst>
                <a:path h="2866124" w="3784570">
                  <a:moveTo>
                    <a:pt x="0" y="0"/>
                  </a:moveTo>
                  <a:lnTo>
                    <a:pt x="3784570" y="0"/>
                  </a:lnTo>
                  <a:lnTo>
                    <a:pt x="3784570" y="2866124"/>
                  </a:lnTo>
                  <a:lnTo>
                    <a:pt x="0" y="2866124"/>
                  </a:lnTo>
                  <a:close/>
                </a:path>
              </a:pathLst>
            </a:custGeom>
            <a:solidFill>
              <a:srgbClr val="FFF6E3"/>
            </a:solidFill>
          </p:spPr>
        </p:sp>
        <p:sp>
          <p:nvSpPr>
            <p:cNvPr name="TextBox 4" id="4"/>
            <p:cNvSpPr txBox="true"/>
            <p:nvPr/>
          </p:nvSpPr>
          <p:spPr>
            <a:xfrm>
              <a:off x="0" y="-38100"/>
              <a:ext cx="3784570" cy="290422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551556"/>
            <a:ext cx="13804934" cy="2348734"/>
            <a:chOff x="0" y="0"/>
            <a:chExt cx="18406579" cy="3131646"/>
          </a:xfrm>
        </p:grpSpPr>
        <p:sp>
          <p:nvSpPr>
            <p:cNvPr name="TextBox 6" id="6"/>
            <p:cNvSpPr txBox="true"/>
            <p:nvPr/>
          </p:nvSpPr>
          <p:spPr>
            <a:xfrm rot="0">
              <a:off x="0" y="2103594"/>
              <a:ext cx="18406579" cy="1028052"/>
            </a:xfrm>
            <a:prstGeom prst="rect">
              <a:avLst/>
            </a:prstGeom>
          </p:spPr>
          <p:txBody>
            <a:bodyPr anchor="t" rtlCol="false" tIns="0" lIns="0" bIns="0" rIns="0">
              <a:spAutoFit/>
            </a:bodyPr>
            <a:lstStyle/>
            <a:p>
              <a:pPr>
                <a:lnSpc>
                  <a:spcPts val="5688"/>
                </a:lnSpc>
              </a:pPr>
              <a:r>
                <a:rPr lang="en-US" sz="5576">
                  <a:solidFill>
                    <a:srgbClr val="000000"/>
                  </a:solidFill>
                  <a:latin typeface="Montserrat Classic Bold"/>
                </a:rPr>
                <a:t>RECOMMENDATIONS</a:t>
              </a:r>
            </a:p>
          </p:txBody>
        </p:sp>
        <p:sp>
          <p:nvSpPr>
            <p:cNvPr name="TextBox 7" id="7"/>
            <p:cNvSpPr txBox="true"/>
            <p:nvPr/>
          </p:nvSpPr>
          <p:spPr>
            <a:xfrm rot="0">
              <a:off x="0" y="171450"/>
              <a:ext cx="8898338" cy="1993971"/>
            </a:xfrm>
            <a:prstGeom prst="rect">
              <a:avLst/>
            </a:prstGeom>
          </p:spPr>
          <p:txBody>
            <a:bodyPr anchor="t" rtlCol="false" tIns="0" lIns="0" bIns="0" rIns="0">
              <a:spAutoFit/>
            </a:bodyPr>
            <a:lstStyle/>
            <a:p>
              <a:pPr>
                <a:lnSpc>
                  <a:spcPts val="10938"/>
                </a:lnSpc>
              </a:pPr>
              <a:r>
                <a:rPr lang="en-US" sz="10723">
                  <a:solidFill>
                    <a:srgbClr val="000000"/>
                  </a:solidFill>
                  <a:latin typeface="Brittany Bold"/>
                </a:rPr>
                <a:t>Conclusion &amp; </a:t>
              </a:r>
              <a:r>
                <a:rPr lang="en-US" sz="10723">
                  <a:solidFill>
                    <a:srgbClr val="000000"/>
                  </a:solidFill>
                  <a:latin typeface="Brittany Bold"/>
                </a:rPr>
                <a:t> </a:t>
              </a:r>
            </a:p>
          </p:txBody>
        </p:sp>
      </p:grpSp>
      <p:sp>
        <p:nvSpPr>
          <p:cNvPr name="TextBox 8" id="8"/>
          <p:cNvSpPr txBox="true"/>
          <p:nvPr/>
        </p:nvSpPr>
        <p:spPr>
          <a:xfrm rot="0">
            <a:off x="1028700" y="3305027"/>
            <a:ext cx="14353558" cy="6644540"/>
          </a:xfrm>
          <a:prstGeom prst="rect">
            <a:avLst/>
          </a:prstGeom>
        </p:spPr>
        <p:txBody>
          <a:bodyPr anchor="t" rtlCol="false" tIns="0" lIns="0" bIns="0" rIns="0">
            <a:spAutoFit/>
          </a:bodyPr>
          <a:lstStyle/>
          <a:p>
            <a:pPr marL="577844" indent="-288922" lvl="1">
              <a:lnSpc>
                <a:spcPts val="3747"/>
              </a:lnSpc>
              <a:buFont typeface="Arial"/>
              <a:buChar char="•"/>
            </a:pPr>
            <a:r>
              <a:rPr lang="en-US" sz="2676">
                <a:solidFill>
                  <a:srgbClr val="000000">
                    <a:alpha val="80000"/>
                  </a:srgbClr>
                </a:solidFill>
                <a:latin typeface="Montserrat Classic"/>
              </a:rPr>
              <a:t>Apache Beam proved powerful for multidimensional datasets, with considerations for learning curves and scalability.</a:t>
            </a:r>
          </a:p>
          <a:p>
            <a:pPr marL="577844" indent="-288922" lvl="1">
              <a:lnSpc>
                <a:spcPts val="3747"/>
              </a:lnSpc>
              <a:buFont typeface="Arial"/>
              <a:buChar char="•"/>
            </a:pPr>
            <a:r>
              <a:rPr lang="en-US" sz="2676">
                <a:solidFill>
                  <a:srgbClr val="000000">
                    <a:alpha val="80000"/>
                  </a:srgbClr>
                </a:solidFill>
                <a:latin typeface="Montserrat Classic"/>
              </a:rPr>
              <a:t>The custom Apache Beam transform ensured data integrity, laying the groundwork for subsequent analyses.</a:t>
            </a:r>
          </a:p>
          <a:p>
            <a:pPr marL="577844" indent="-288922" lvl="1">
              <a:lnSpc>
                <a:spcPts val="3747"/>
              </a:lnSpc>
              <a:buFont typeface="Arial"/>
              <a:buChar char="•"/>
            </a:pPr>
            <a:r>
              <a:rPr lang="en-US" sz="2676">
                <a:solidFill>
                  <a:srgbClr val="000000">
                    <a:alpha val="80000"/>
                  </a:srgbClr>
                </a:solidFill>
                <a:latin typeface="Montserrat Classic"/>
              </a:rPr>
              <a:t>Month-wise analysis identified peak fire months i.e </a:t>
            </a:r>
            <a:r>
              <a:rPr lang="en-US" sz="2676">
                <a:solidFill>
                  <a:srgbClr val="000000">
                    <a:alpha val="80000"/>
                  </a:srgbClr>
                </a:solidFill>
                <a:latin typeface="Montserrat Classic Bold"/>
              </a:rPr>
              <a:t>August &amp; September </a:t>
            </a:r>
            <a:r>
              <a:rPr lang="en-US" sz="2676">
                <a:solidFill>
                  <a:srgbClr val="000000">
                    <a:alpha val="80000"/>
                  </a:srgbClr>
                </a:solidFill>
                <a:latin typeface="Montserrat Classic"/>
              </a:rPr>
              <a:t>aiding targeted preventive measures and resource allocation. how certain level of relative humidity and wind speed can affect the probability of forest fire.</a:t>
            </a:r>
          </a:p>
          <a:p>
            <a:pPr marL="577844" indent="-288922" lvl="1">
              <a:lnSpc>
                <a:spcPts val="3747"/>
              </a:lnSpc>
              <a:buFont typeface="Arial"/>
              <a:buChar char="•"/>
            </a:pPr>
            <a:r>
              <a:rPr lang="en-US" sz="2676">
                <a:solidFill>
                  <a:srgbClr val="000000">
                    <a:alpha val="80000"/>
                  </a:srgbClr>
                </a:solidFill>
                <a:latin typeface="Montserrat Classic"/>
              </a:rPr>
              <a:t>Preliminary exploration of machine learning integration, particularly K-Means clustering, showcased promising potential for identifying high-risk regions and enhancing predictive analysis.</a:t>
            </a:r>
          </a:p>
          <a:p>
            <a:pPr marL="577844" indent="-288922" lvl="1">
              <a:lnSpc>
                <a:spcPts val="3747"/>
              </a:lnSpc>
              <a:buFont typeface="Arial"/>
              <a:buChar char="•"/>
            </a:pPr>
            <a:r>
              <a:rPr lang="en-US" sz="2676">
                <a:solidFill>
                  <a:srgbClr val="000000">
                    <a:alpha val="80000"/>
                  </a:srgbClr>
                </a:solidFill>
                <a:latin typeface="Montserrat Classic"/>
              </a:rPr>
              <a:t>Python's data visualization tools created clear and intuitive representations of temperature, humidity, and fire occurrences, making complex data accessible to a broader audience.</a:t>
            </a:r>
          </a:p>
          <a:p>
            <a:pPr>
              <a:lnSpc>
                <a:spcPts val="374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DAF3D2L8brw</dc:identifier>
  <dcterms:modified xsi:type="dcterms:W3CDTF">2011-08-01T06:04:30Z</dcterms:modified>
  <cp:revision>1</cp:revision>
  <dc:title>vv1</dc:title>
</cp:coreProperties>
</file>