
<file path=[Content_Types].xml><?xml version="1.0" encoding="utf-8"?>
<Types xmlns="http://schemas.openxmlformats.org/package/2006/content-types">
  <Default Extension="drawio" ContentType="image/png"/>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4"/>
  </p:notesMasterIdLst>
  <p:sldIdLst>
    <p:sldId id="714" r:id="rId5"/>
    <p:sldId id="715" r:id="rId6"/>
    <p:sldId id="737" r:id="rId7"/>
    <p:sldId id="738" r:id="rId8"/>
    <p:sldId id="739" r:id="rId9"/>
    <p:sldId id="740" r:id="rId10"/>
    <p:sldId id="741" r:id="rId11"/>
    <p:sldId id="727" r:id="rId12"/>
    <p:sldId id="716" r:id="rId13"/>
    <p:sldId id="717" r:id="rId14"/>
    <p:sldId id="719" r:id="rId15"/>
    <p:sldId id="742" r:id="rId16"/>
    <p:sldId id="718" r:id="rId17"/>
    <p:sldId id="743" r:id="rId18"/>
    <p:sldId id="720" r:id="rId19"/>
    <p:sldId id="724" r:id="rId20"/>
    <p:sldId id="723" r:id="rId21"/>
    <p:sldId id="744" r:id="rId22"/>
    <p:sldId id="726" r:id="rId23"/>
    <p:sldId id="750" r:id="rId24"/>
    <p:sldId id="729" r:id="rId25"/>
    <p:sldId id="747" r:id="rId26"/>
    <p:sldId id="728" r:id="rId27"/>
    <p:sldId id="751" r:id="rId28"/>
    <p:sldId id="725" r:id="rId29"/>
    <p:sldId id="752" r:id="rId30"/>
    <p:sldId id="745" r:id="rId31"/>
    <p:sldId id="722" r:id="rId32"/>
    <p:sldId id="721" r:id="rId33"/>
    <p:sldId id="730" r:id="rId34"/>
    <p:sldId id="732" r:id="rId35"/>
    <p:sldId id="731" r:id="rId36"/>
    <p:sldId id="733" r:id="rId37"/>
    <p:sldId id="734" r:id="rId38"/>
    <p:sldId id="746" r:id="rId39"/>
    <p:sldId id="749" r:id="rId40"/>
    <p:sldId id="735" r:id="rId41"/>
    <p:sldId id="736" r:id="rId42"/>
    <p:sldId id="748" r:id="rId4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mn-ea"/>
        <a:cs typeface="Arial" pitchFamily="34" charset="0"/>
      </a:defRPr>
    </a:lvl1pPr>
    <a:lvl2pPr marL="457200" algn="l" defTabSz="457200" rtl="0" fontAlgn="base">
      <a:spcBef>
        <a:spcPct val="0"/>
      </a:spcBef>
      <a:spcAft>
        <a:spcPct val="0"/>
      </a:spcAft>
      <a:defRPr kern="1200">
        <a:solidFill>
          <a:schemeClr val="tx1"/>
        </a:solidFill>
        <a:latin typeface="Arial" pitchFamily="34" charset="0"/>
        <a:ea typeface="+mn-ea"/>
        <a:cs typeface="Arial" pitchFamily="34" charset="0"/>
      </a:defRPr>
    </a:lvl2pPr>
    <a:lvl3pPr marL="914400" algn="l" defTabSz="457200"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defTabSz="457200"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defTabSz="457200"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07" autoAdjust="0"/>
    <p:restoredTop sz="82857" autoAdjust="0"/>
  </p:normalViewPr>
  <p:slideViewPr>
    <p:cSldViewPr snapToObjects="1">
      <p:cViewPr varScale="1">
        <p:scale>
          <a:sx n="55" d="100"/>
          <a:sy n="55" d="100"/>
        </p:scale>
        <p:origin x="1656" y="44"/>
      </p:cViewPr>
      <p:guideLst>
        <p:guide orient="horz" pos="2160"/>
        <p:guide pos="2880"/>
      </p:guideLst>
    </p:cSldViewPr>
  </p:slideViewPr>
  <p:outlineViewPr>
    <p:cViewPr>
      <p:scale>
        <a:sx n="33" d="100"/>
        <a:sy n="33" d="100"/>
      </p:scale>
      <p:origin x="0" y="41608"/>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101" d="100"/>
          <a:sy n="101" d="100"/>
        </p:scale>
        <p:origin x="-357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Baseline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sv-SE"/>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 UEs </c:v>
                </c:pt>
                <c:pt idx="1">
                  <c:v>5 UEs </c:v>
                </c:pt>
                <c:pt idx="2">
                  <c:v>10 UEs </c:v>
                </c:pt>
                <c:pt idx="3">
                  <c:v>20 UEs</c:v>
                </c:pt>
                <c:pt idx="4">
                  <c:v>30 UEs</c:v>
                </c:pt>
                <c:pt idx="5">
                  <c:v>40 UEs</c:v>
                </c:pt>
              </c:strCache>
            </c:strRef>
          </c:cat>
          <c:val>
            <c:numRef>
              <c:f>Sheet1!$B$2:$B$7</c:f>
              <c:numCache>
                <c:formatCode>General</c:formatCode>
                <c:ptCount val="6"/>
                <c:pt idx="0">
                  <c:v>548</c:v>
                </c:pt>
                <c:pt idx="1">
                  <c:v>539</c:v>
                </c:pt>
                <c:pt idx="2">
                  <c:v>500</c:v>
                </c:pt>
                <c:pt idx="3">
                  <c:v>433</c:v>
                </c:pt>
                <c:pt idx="4">
                  <c:v>399</c:v>
                </c:pt>
                <c:pt idx="5">
                  <c:v>359</c:v>
                </c:pt>
              </c:numCache>
            </c:numRef>
          </c:val>
          <c:extLst>
            <c:ext xmlns:c16="http://schemas.microsoft.com/office/drawing/2014/chart" uri="{C3380CC4-5D6E-409C-BE32-E72D297353CC}">
              <c16:uniqueId val="{00000000-97B7-4AFB-8FF7-9A917D6C3A24}"/>
            </c:ext>
          </c:extLst>
        </c:ser>
        <c:ser>
          <c:idx val="2"/>
          <c:order val="1"/>
          <c:tx>
            <c:strRef>
              <c:f>Sheet1!$D$1</c:f>
              <c:strCache>
                <c:ptCount val="1"/>
                <c:pt idx="0">
                  <c:v>SVM</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sv-SE"/>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 UEs </c:v>
                </c:pt>
                <c:pt idx="1">
                  <c:v>5 UEs </c:v>
                </c:pt>
                <c:pt idx="2">
                  <c:v>10 UEs </c:v>
                </c:pt>
                <c:pt idx="3">
                  <c:v>20 UEs</c:v>
                </c:pt>
                <c:pt idx="4">
                  <c:v>30 UEs</c:v>
                </c:pt>
                <c:pt idx="5">
                  <c:v>40 UEs</c:v>
                </c:pt>
              </c:strCache>
            </c:strRef>
          </c:cat>
          <c:val>
            <c:numRef>
              <c:f>Sheet1!$D$2:$D$7</c:f>
              <c:numCache>
                <c:formatCode>General</c:formatCode>
                <c:ptCount val="6"/>
                <c:pt idx="0">
                  <c:v>484</c:v>
                </c:pt>
                <c:pt idx="1">
                  <c:v>510</c:v>
                </c:pt>
                <c:pt idx="2">
                  <c:v>505</c:v>
                </c:pt>
                <c:pt idx="3">
                  <c:v>499</c:v>
                </c:pt>
                <c:pt idx="4">
                  <c:v>497</c:v>
                </c:pt>
                <c:pt idx="5">
                  <c:v>463</c:v>
                </c:pt>
              </c:numCache>
            </c:numRef>
          </c:val>
          <c:extLst>
            <c:ext xmlns:c16="http://schemas.microsoft.com/office/drawing/2014/chart" uri="{C3380CC4-5D6E-409C-BE32-E72D297353CC}">
              <c16:uniqueId val="{00000002-97B7-4AFB-8FF7-9A917D6C3A24}"/>
            </c:ext>
          </c:extLst>
        </c:ser>
        <c:dLbls>
          <c:dLblPos val="ctr"/>
          <c:showLegendKey val="0"/>
          <c:showVal val="1"/>
          <c:showCatName val="0"/>
          <c:showSerName val="0"/>
          <c:showPercent val="0"/>
          <c:showBubbleSize val="0"/>
        </c:dLbls>
        <c:gapWidth val="182"/>
        <c:axId val="1092297592"/>
        <c:axId val="1092298248"/>
      </c:barChart>
      <c:catAx>
        <c:axId val="1092297592"/>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sv-SE"/>
          </a:p>
        </c:txPr>
        <c:crossAx val="1092298248"/>
        <c:crosses val="autoZero"/>
        <c:auto val="1"/>
        <c:lblAlgn val="ctr"/>
        <c:lblOffset val="100"/>
        <c:noMultiLvlLbl val="0"/>
      </c:catAx>
      <c:valAx>
        <c:axId val="1092298248"/>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sv-SE"/>
          </a:p>
        </c:txPr>
        <c:crossAx val="1092297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sv-S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sv-S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1"/>
          <c:order val="0"/>
          <c:tx>
            <c:strRef>
              <c:f>Sheet1!$C$1</c:f>
              <c:strCache>
                <c:ptCount val="1"/>
                <c:pt idx="0">
                  <c:v>SVM </c:v>
                </c:pt>
              </c:strCache>
            </c:strRef>
          </c:tx>
          <c:spPr>
            <a:solidFill>
              <a:srgbClr val="00B05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anchor="ctr" anchorCtr="1"/>
              <a:lstStyle/>
              <a:p>
                <a:pPr>
                  <a:defRPr sz="1197" b="1" i="0" u="none" strike="noStrike" kern="1200" baseline="0">
                    <a:solidFill>
                      <a:schemeClr val="lt1">
                        <a:lumMod val="85000"/>
                      </a:schemeClr>
                    </a:solidFill>
                    <a:latin typeface="+mn-lt"/>
                    <a:ea typeface="+mn-ea"/>
                    <a:cs typeface="+mn-cs"/>
                  </a:defRPr>
                </a:pPr>
                <a:endParaRPr lang="sv-S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Sheet1!$A$2:$A$7</c:f>
              <c:strCache>
                <c:ptCount val="6"/>
                <c:pt idx="0">
                  <c:v>2 UEs</c:v>
                </c:pt>
                <c:pt idx="1">
                  <c:v>5 UEs</c:v>
                </c:pt>
                <c:pt idx="2">
                  <c:v>10 UEs</c:v>
                </c:pt>
                <c:pt idx="3">
                  <c:v>20 UEs</c:v>
                </c:pt>
                <c:pt idx="4">
                  <c:v>30 UEs</c:v>
                </c:pt>
                <c:pt idx="5">
                  <c:v>40 UEs</c:v>
                </c:pt>
              </c:strCache>
            </c:strRef>
          </c:cat>
          <c:val>
            <c:numRef>
              <c:f>Sheet1!$C$2:$C$7</c:f>
              <c:numCache>
                <c:formatCode>0.00%</c:formatCode>
                <c:ptCount val="6"/>
                <c:pt idx="0">
                  <c:v>-6.2199999999999998E-2</c:v>
                </c:pt>
                <c:pt idx="1">
                  <c:v>-3.5999999999999997E-2</c:v>
                </c:pt>
                <c:pt idx="2">
                  <c:v>6.0000000000000001E-3</c:v>
                </c:pt>
                <c:pt idx="3">
                  <c:v>0.14799999999999999</c:v>
                </c:pt>
                <c:pt idx="4">
                  <c:v>0.2157</c:v>
                </c:pt>
                <c:pt idx="5">
                  <c:v>0.29399999999999998</c:v>
                </c:pt>
              </c:numCache>
            </c:numRef>
          </c:val>
          <c:extLst>
            <c:ext xmlns:c16="http://schemas.microsoft.com/office/drawing/2014/chart" uri="{C3380CC4-5D6E-409C-BE32-E72D297353CC}">
              <c16:uniqueId val="{00000000-C269-4A43-A317-B78A9A692382}"/>
            </c:ext>
          </c:extLst>
        </c:ser>
        <c:dLbls>
          <c:dLblPos val="outEnd"/>
          <c:showLegendKey val="0"/>
          <c:showVal val="1"/>
          <c:showCatName val="0"/>
          <c:showSerName val="0"/>
          <c:showPercent val="0"/>
          <c:showBubbleSize val="0"/>
        </c:dLbls>
        <c:gapWidth val="115"/>
        <c:overlap val="-20"/>
        <c:axId val="940046632"/>
        <c:axId val="940040400"/>
      </c:barChart>
      <c:catAx>
        <c:axId val="940046632"/>
        <c:scaling>
          <c:orientation val="maxMin"/>
        </c:scaling>
        <c:delete val="0"/>
        <c:axPos val="l"/>
        <c:numFmt formatCode="General" sourceLinked="1"/>
        <c:majorTickMark val="none"/>
        <c:minorTickMark val="none"/>
        <c:tickLblPos val="low"/>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1" i="0" u="none" strike="noStrike" kern="1200" baseline="0">
                <a:solidFill>
                  <a:schemeClr val="lt1">
                    <a:lumMod val="85000"/>
                  </a:schemeClr>
                </a:solidFill>
                <a:latin typeface="+mn-lt"/>
                <a:ea typeface="+mn-ea"/>
                <a:cs typeface="+mn-cs"/>
              </a:defRPr>
            </a:pPr>
            <a:endParaRPr lang="sv-SE"/>
          </a:p>
        </c:txPr>
        <c:crossAx val="940040400"/>
        <c:crosses val="autoZero"/>
        <c:auto val="1"/>
        <c:lblAlgn val="ctr"/>
        <c:lblOffset val="100"/>
        <c:noMultiLvlLbl val="0"/>
      </c:catAx>
      <c:valAx>
        <c:axId val="940040400"/>
        <c:scaling>
          <c:orientation val="minMax"/>
        </c:scaling>
        <c:delete val="0"/>
        <c:axPos val="t"/>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lt1">
                    <a:lumMod val="85000"/>
                  </a:schemeClr>
                </a:solidFill>
                <a:latin typeface="+mn-lt"/>
                <a:ea typeface="+mn-ea"/>
                <a:cs typeface="+mn-cs"/>
              </a:defRPr>
            </a:pPr>
            <a:endParaRPr lang="sv-SE"/>
          </a:p>
        </c:txPr>
        <c:crossAx val="940046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85000"/>
                </a:schemeClr>
              </a:solidFill>
              <a:latin typeface="+mn-lt"/>
              <a:ea typeface="+mn-ea"/>
              <a:cs typeface="+mn-cs"/>
            </a:defRPr>
          </a:pPr>
          <a:endParaRPr lang="sv-S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b="1"/>
      </a:pPr>
      <a:endParaRPr lang="sv-S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06319035265852E-2"/>
          <c:y val="6.40540236096514E-2"/>
          <c:w val="0.88014630518446635"/>
          <c:h val="0.83094057559330048"/>
        </c:manualLayout>
      </c:layout>
      <c:barChart>
        <c:barDir val="bar"/>
        <c:grouping val="clustered"/>
        <c:varyColors val="0"/>
        <c:ser>
          <c:idx val="0"/>
          <c:order val="0"/>
          <c:tx>
            <c:strRef>
              <c:f>Sheet1!$B$1</c:f>
              <c:strCache>
                <c:ptCount val="1"/>
                <c:pt idx="0">
                  <c:v>Baseline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sv-SE"/>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 UEs </c:v>
                </c:pt>
                <c:pt idx="1">
                  <c:v>5 UEs </c:v>
                </c:pt>
                <c:pt idx="2">
                  <c:v>10 UEs </c:v>
                </c:pt>
                <c:pt idx="3">
                  <c:v>20 UEs</c:v>
                </c:pt>
                <c:pt idx="4">
                  <c:v>30 UEs</c:v>
                </c:pt>
              </c:strCache>
            </c:strRef>
          </c:cat>
          <c:val>
            <c:numRef>
              <c:f>Sheet1!$B$2:$B$6</c:f>
              <c:numCache>
                <c:formatCode>General</c:formatCode>
                <c:ptCount val="5"/>
                <c:pt idx="0">
                  <c:v>533</c:v>
                </c:pt>
                <c:pt idx="1">
                  <c:v>533</c:v>
                </c:pt>
                <c:pt idx="2">
                  <c:v>504</c:v>
                </c:pt>
                <c:pt idx="3">
                  <c:v>457</c:v>
                </c:pt>
                <c:pt idx="4">
                  <c:v>425</c:v>
                </c:pt>
              </c:numCache>
            </c:numRef>
          </c:val>
          <c:extLst>
            <c:ext xmlns:c16="http://schemas.microsoft.com/office/drawing/2014/chart" uri="{C3380CC4-5D6E-409C-BE32-E72D297353CC}">
              <c16:uniqueId val="{00000000-D688-4C91-9713-28437E9BB300}"/>
            </c:ext>
          </c:extLst>
        </c:ser>
        <c:ser>
          <c:idx val="2"/>
          <c:order val="1"/>
          <c:tx>
            <c:strRef>
              <c:f>Sheet1!$D$1</c:f>
              <c:strCache>
                <c:ptCount val="1"/>
                <c:pt idx="0">
                  <c:v>SVM</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sv-SE"/>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 UEs </c:v>
                </c:pt>
                <c:pt idx="1">
                  <c:v>5 UEs </c:v>
                </c:pt>
                <c:pt idx="2">
                  <c:v>10 UEs </c:v>
                </c:pt>
                <c:pt idx="3">
                  <c:v>20 UEs</c:v>
                </c:pt>
                <c:pt idx="4">
                  <c:v>30 UEs</c:v>
                </c:pt>
              </c:strCache>
            </c:strRef>
          </c:cat>
          <c:val>
            <c:numRef>
              <c:f>Sheet1!$D$2:$D$6</c:f>
              <c:numCache>
                <c:formatCode>General</c:formatCode>
                <c:ptCount val="5"/>
                <c:pt idx="0">
                  <c:v>484</c:v>
                </c:pt>
                <c:pt idx="1">
                  <c:v>533</c:v>
                </c:pt>
                <c:pt idx="2">
                  <c:v>528</c:v>
                </c:pt>
                <c:pt idx="3">
                  <c:v>516</c:v>
                </c:pt>
                <c:pt idx="4">
                  <c:v>515</c:v>
                </c:pt>
              </c:numCache>
            </c:numRef>
          </c:val>
          <c:extLst>
            <c:ext xmlns:c16="http://schemas.microsoft.com/office/drawing/2014/chart" uri="{C3380CC4-5D6E-409C-BE32-E72D297353CC}">
              <c16:uniqueId val="{00000002-D688-4C91-9713-28437E9BB300}"/>
            </c:ext>
          </c:extLst>
        </c:ser>
        <c:dLbls>
          <c:dLblPos val="ctr"/>
          <c:showLegendKey val="0"/>
          <c:showVal val="1"/>
          <c:showCatName val="0"/>
          <c:showSerName val="0"/>
          <c:showPercent val="0"/>
          <c:showBubbleSize val="0"/>
        </c:dLbls>
        <c:gapWidth val="182"/>
        <c:axId val="1092297592"/>
        <c:axId val="1092298248"/>
      </c:barChart>
      <c:catAx>
        <c:axId val="1092297592"/>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sv-SE"/>
          </a:p>
        </c:txPr>
        <c:crossAx val="1092298248"/>
        <c:crosses val="autoZero"/>
        <c:auto val="1"/>
        <c:lblAlgn val="ctr"/>
        <c:lblOffset val="100"/>
        <c:noMultiLvlLbl val="0"/>
      </c:catAx>
      <c:valAx>
        <c:axId val="1092298248"/>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sv-SE"/>
          </a:p>
        </c:txPr>
        <c:crossAx val="1092297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sv-S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sv-S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1"/>
          <c:order val="0"/>
          <c:tx>
            <c:strRef>
              <c:f>Sheet1!$C$1</c:f>
              <c:strCache>
                <c:ptCount val="1"/>
                <c:pt idx="0">
                  <c:v>SVM </c:v>
                </c:pt>
              </c:strCache>
            </c:strRef>
          </c:tx>
          <c:spPr>
            <a:solidFill>
              <a:srgbClr val="00B05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anchor="ctr" anchorCtr="1"/>
              <a:lstStyle/>
              <a:p>
                <a:pPr>
                  <a:defRPr sz="1197" b="1" i="0" u="none" strike="noStrike" kern="1200" baseline="0">
                    <a:solidFill>
                      <a:schemeClr val="lt1">
                        <a:lumMod val="85000"/>
                      </a:schemeClr>
                    </a:solidFill>
                    <a:latin typeface="+mn-lt"/>
                    <a:ea typeface="+mn-ea"/>
                    <a:cs typeface="+mn-cs"/>
                  </a:defRPr>
                </a:pPr>
                <a:endParaRPr lang="sv-S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Sheet1!$A$2:$A$6</c:f>
              <c:strCache>
                <c:ptCount val="5"/>
                <c:pt idx="0">
                  <c:v>2 UEs</c:v>
                </c:pt>
                <c:pt idx="1">
                  <c:v>5 UEs</c:v>
                </c:pt>
                <c:pt idx="2">
                  <c:v>10 UEs</c:v>
                </c:pt>
                <c:pt idx="3">
                  <c:v>20 UEs</c:v>
                </c:pt>
                <c:pt idx="4">
                  <c:v>30 UEs</c:v>
                </c:pt>
              </c:strCache>
            </c:strRef>
          </c:cat>
          <c:val>
            <c:numRef>
              <c:f>Sheet1!$C$2:$C$6</c:f>
              <c:numCache>
                <c:formatCode>0.00%</c:formatCode>
                <c:ptCount val="5"/>
                <c:pt idx="0">
                  <c:v>-6.2199999999999998E-2</c:v>
                </c:pt>
                <c:pt idx="1">
                  <c:v>6.9999999999999999E-4</c:v>
                </c:pt>
                <c:pt idx="2">
                  <c:v>4.8000000000000001E-2</c:v>
                </c:pt>
                <c:pt idx="3">
                  <c:v>0.129</c:v>
                </c:pt>
                <c:pt idx="4">
                  <c:v>0.21149999999999999</c:v>
                </c:pt>
              </c:numCache>
            </c:numRef>
          </c:val>
          <c:extLst>
            <c:ext xmlns:c16="http://schemas.microsoft.com/office/drawing/2014/chart" uri="{C3380CC4-5D6E-409C-BE32-E72D297353CC}">
              <c16:uniqueId val="{00000001-0181-48FD-BAA1-F25B3CF527BE}"/>
            </c:ext>
          </c:extLst>
        </c:ser>
        <c:dLbls>
          <c:dLblPos val="outEnd"/>
          <c:showLegendKey val="0"/>
          <c:showVal val="1"/>
          <c:showCatName val="0"/>
          <c:showSerName val="0"/>
          <c:showPercent val="0"/>
          <c:showBubbleSize val="0"/>
        </c:dLbls>
        <c:gapWidth val="115"/>
        <c:overlap val="-20"/>
        <c:axId val="940046632"/>
        <c:axId val="940040400"/>
      </c:barChart>
      <c:catAx>
        <c:axId val="940046632"/>
        <c:scaling>
          <c:orientation val="maxMin"/>
        </c:scaling>
        <c:delete val="0"/>
        <c:axPos val="l"/>
        <c:numFmt formatCode="General" sourceLinked="1"/>
        <c:majorTickMark val="none"/>
        <c:minorTickMark val="none"/>
        <c:tickLblPos val="low"/>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1" i="0" u="none" strike="noStrike" kern="1200" baseline="0">
                <a:solidFill>
                  <a:schemeClr val="lt1">
                    <a:lumMod val="85000"/>
                  </a:schemeClr>
                </a:solidFill>
                <a:latin typeface="+mn-lt"/>
                <a:ea typeface="+mn-ea"/>
                <a:cs typeface="+mn-cs"/>
              </a:defRPr>
            </a:pPr>
            <a:endParaRPr lang="sv-SE"/>
          </a:p>
        </c:txPr>
        <c:crossAx val="940040400"/>
        <c:crosses val="autoZero"/>
        <c:auto val="1"/>
        <c:lblAlgn val="ctr"/>
        <c:lblOffset val="100"/>
        <c:noMultiLvlLbl val="0"/>
      </c:catAx>
      <c:valAx>
        <c:axId val="940040400"/>
        <c:scaling>
          <c:orientation val="minMax"/>
        </c:scaling>
        <c:delete val="0"/>
        <c:axPos val="t"/>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lt1">
                    <a:lumMod val="85000"/>
                  </a:schemeClr>
                </a:solidFill>
                <a:latin typeface="+mn-lt"/>
                <a:ea typeface="+mn-ea"/>
                <a:cs typeface="+mn-cs"/>
              </a:defRPr>
            </a:pPr>
            <a:endParaRPr lang="sv-SE"/>
          </a:p>
        </c:txPr>
        <c:crossAx val="940046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85000"/>
                </a:schemeClr>
              </a:solidFill>
              <a:latin typeface="+mn-lt"/>
              <a:ea typeface="+mn-ea"/>
              <a:cs typeface="+mn-cs"/>
            </a:defRPr>
          </a:pPr>
          <a:endParaRPr lang="sv-S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b="1"/>
      </a:pPr>
      <a:endParaRPr lang="sv-S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3BE8B5-8390-42D8-B102-3F71E9286B33}" type="doc">
      <dgm:prSet loTypeId="urn:microsoft.com/office/officeart/2005/8/layout/process5" loCatId="process" qsTypeId="urn:microsoft.com/office/officeart/2005/8/quickstyle/simple3" qsCatId="simple" csTypeId="urn:microsoft.com/office/officeart/2005/8/colors/colorful1" csCatId="colorful" phldr="1"/>
      <dgm:spPr/>
      <dgm:t>
        <a:bodyPr/>
        <a:lstStyle/>
        <a:p>
          <a:endParaRPr lang="sv-SE"/>
        </a:p>
      </dgm:t>
    </dgm:pt>
    <dgm:pt modelId="{DA9470BB-0893-4744-8B80-7076E5054E40}">
      <dgm:prSet phldrT="[Text]"/>
      <dgm:spPr/>
      <dgm:t>
        <a:bodyPr/>
        <a:lstStyle/>
        <a:p>
          <a:r>
            <a:rPr lang="sv-SE" dirty="0"/>
            <a:t>Data collection using baseline algorithm in simulator</a:t>
          </a:r>
        </a:p>
      </dgm:t>
    </dgm:pt>
    <dgm:pt modelId="{068F6502-AA85-4EE9-A2DE-700F88C83CF4}" type="parTrans" cxnId="{489A8FBC-8942-497B-B8F2-9358C7E86044}">
      <dgm:prSet/>
      <dgm:spPr/>
      <dgm:t>
        <a:bodyPr/>
        <a:lstStyle/>
        <a:p>
          <a:endParaRPr lang="sv-SE"/>
        </a:p>
      </dgm:t>
    </dgm:pt>
    <dgm:pt modelId="{79F07CE2-9259-41A2-BACC-9C7B44770E21}" type="sibTrans" cxnId="{489A8FBC-8942-497B-B8F2-9358C7E86044}">
      <dgm:prSet/>
      <dgm:spPr/>
      <dgm:t>
        <a:bodyPr/>
        <a:lstStyle/>
        <a:p>
          <a:endParaRPr lang="sv-SE"/>
        </a:p>
      </dgm:t>
    </dgm:pt>
    <dgm:pt modelId="{6B678278-D954-4FE3-9E76-0048DF598C78}">
      <dgm:prSet phldrT="[Text]"/>
      <dgm:spPr/>
      <dgm:t>
        <a:bodyPr/>
        <a:lstStyle/>
        <a:p>
          <a:r>
            <a:rPr lang="sv-SE" dirty="0"/>
            <a:t>Train and evaluate ML algorithms (from SLR)</a:t>
          </a:r>
        </a:p>
      </dgm:t>
    </dgm:pt>
    <dgm:pt modelId="{5F449F99-7342-4B62-97B0-9C43B79894CA}" type="parTrans" cxnId="{824BEA7C-50E2-4E59-94B6-4941F6AF0D4C}">
      <dgm:prSet/>
      <dgm:spPr/>
      <dgm:t>
        <a:bodyPr/>
        <a:lstStyle/>
        <a:p>
          <a:endParaRPr lang="sv-SE"/>
        </a:p>
      </dgm:t>
    </dgm:pt>
    <dgm:pt modelId="{555A866F-D91F-4CC0-853B-C1CFE44275C2}" type="sibTrans" cxnId="{824BEA7C-50E2-4E59-94B6-4941F6AF0D4C}">
      <dgm:prSet/>
      <dgm:spPr/>
      <dgm:t>
        <a:bodyPr/>
        <a:lstStyle/>
        <a:p>
          <a:endParaRPr lang="sv-SE"/>
        </a:p>
      </dgm:t>
    </dgm:pt>
    <dgm:pt modelId="{29581582-C692-442F-BC5A-473166637ABB}">
      <dgm:prSet phldrT="[Text]"/>
      <dgm:spPr/>
      <dgm:t>
        <a:bodyPr/>
        <a:lstStyle/>
        <a:p>
          <a:r>
            <a:rPr lang="sv-SE" dirty="0"/>
            <a:t>Integrate the prediction function for the best algorithm into the simulator</a:t>
          </a:r>
        </a:p>
      </dgm:t>
    </dgm:pt>
    <dgm:pt modelId="{865240EA-0DFD-4343-9549-F4CBD2267431}" type="parTrans" cxnId="{DC7BDFA4-8E09-4443-BF87-1B5FBD981B44}">
      <dgm:prSet/>
      <dgm:spPr/>
      <dgm:t>
        <a:bodyPr/>
        <a:lstStyle/>
        <a:p>
          <a:endParaRPr lang="sv-SE"/>
        </a:p>
      </dgm:t>
    </dgm:pt>
    <dgm:pt modelId="{9CBA6BD8-6C0D-4296-992E-D9F209D94F8D}" type="sibTrans" cxnId="{DC7BDFA4-8E09-4443-BF87-1B5FBD981B44}">
      <dgm:prSet/>
      <dgm:spPr/>
      <dgm:t>
        <a:bodyPr/>
        <a:lstStyle/>
        <a:p>
          <a:endParaRPr lang="sv-SE"/>
        </a:p>
      </dgm:t>
    </dgm:pt>
    <dgm:pt modelId="{7C71250A-A66A-48EB-AD72-04F331C6A16F}">
      <dgm:prSet phldrT="[Text]"/>
      <dgm:spPr/>
      <dgm:t>
        <a:bodyPr/>
        <a:lstStyle/>
        <a:p>
          <a:r>
            <a:rPr lang="sv-SE" dirty="0"/>
            <a:t>Run simulations and collect KPIs</a:t>
          </a:r>
        </a:p>
      </dgm:t>
    </dgm:pt>
    <dgm:pt modelId="{E40512CA-D595-4BD4-B877-4990FB3EEEC1}" type="parTrans" cxnId="{0073E1DA-BF31-4719-A827-6FD0B0316380}">
      <dgm:prSet/>
      <dgm:spPr/>
      <dgm:t>
        <a:bodyPr/>
        <a:lstStyle/>
        <a:p>
          <a:endParaRPr lang="sv-SE"/>
        </a:p>
      </dgm:t>
    </dgm:pt>
    <dgm:pt modelId="{B73103E2-4DE5-43D6-8C98-6CCD573A4B7F}" type="sibTrans" cxnId="{0073E1DA-BF31-4719-A827-6FD0B0316380}">
      <dgm:prSet/>
      <dgm:spPr/>
      <dgm:t>
        <a:bodyPr/>
        <a:lstStyle/>
        <a:p>
          <a:endParaRPr lang="sv-SE"/>
        </a:p>
      </dgm:t>
    </dgm:pt>
    <dgm:pt modelId="{D0F4F23B-9508-4BDF-B7CD-42D77DC4B646}" type="pres">
      <dgm:prSet presAssocID="{E13BE8B5-8390-42D8-B102-3F71E9286B33}" presName="diagram" presStyleCnt="0">
        <dgm:presLayoutVars>
          <dgm:dir/>
          <dgm:resizeHandles val="exact"/>
        </dgm:presLayoutVars>
      </dgm:prSet>
      <dgm:spPr/>
    </dgm:pt>
    <dgm:pt modelId="{6195C4D1-43A2-43B4-9831-1CB510E8109C}" type="pres">
      <dgm:prSet presAssocID="{DA9470BB-0893-4744-8B80-7076E5054E40}" presName="node" presStyleLbl="node1" presStyleIdx="0" presStyleCnt="4">
        <dgm:presLayoutVars>
          <dgm:bulletEnabled val="1"/>
        </dgm:presLayoutVars>
      </dgm:prSet>
      <dgm:spPr/>
    </dgm:pt>
    <dgm:pt modelId="{133D81D5-7E05-47AE-84AF-98676147E905}" type="pres">
      <dgm:prSet presAssocID="{79F07CE2-9259-41A2-BACC-9C7B44770E21}" presName="sibTrans" presStyleLbl="sibTrans2D1" presStyleIdx="0" presStyleCnt="3"/>
      <dgm:spPr/>
    </dgm:pt>
    <dgm:pt modelId="{B9EA6EE0-5104-4A9F-A553-BA8725D264BE}" type="pres">
      <dgm:prSet presAssocID="{79F07CE2-9259-41A2-BACC-9C7B44770E21}" presName="connectorText" presStyleLbl="sibTrans2D1" presStyleIdx="0" presStyleCnt="3"/>
      <dgm:spPr/>
    </dgm:pt>
    <dgm:pt modelId="{B3A708C7-3359-4E86-8EF4-16079D36C193}" type="pres">
      <dgm:prSet presAssocID="{6B678278-D954-4FE3-9E76-0048DF598C78}" presName="node" presStyleLbl="node1" presStyleIdx="1" presStyleCnt="4">
        <dgm:presLayoutVars>
          <dgm:bulletEnabled val="1"/>
        </dgm:presLayoutVars>
      </dgm:prSet>
      <dgm:spPr/>
    </dgm:pt>
    <dgm:pt modelId="{237F5E5D-11EC-4EE7-BD8F-BAAC9E514B07}" type="pres">
      <dgm:prSet presAssocID="{555A866F-D91F-4CC0-853B-C1CFE44275C2}" presName="sibTrans" presStyleLbl="sibTrans2D1" presStyleIdx="1" presStyleCnt="3"/>
      <dgm:spPr/>
    </dgm:pt>
    <dgm:pt modelId="{E922263A-6A30-4F96-BD17-B21623C4C895}" type="pres">
      <dgm:prSet presAssocID="{555A866F-D91F-4CC0-853B-C1CFE44275C2}" presName="connectorText" presStyleLbl="sibTrans2D1" presStyleIdx="1" presStyleCnt="3"/>
      <dgm:spPr/>
    </dgm:pt>
    <dgm:pt modelId="{760FC4D9-FFD5-4C9D-8E50-B32D079E1604}" type="pres">
      <dgm:prSet presAssocID="{29581582-C692-442F-BC5A-473166637ABB}" presName="node" presStyleLbl="node1" presStyleIdx="2" presStyleCnt="4">
        <dgm:presLayoutVars>
          <dgm:bulletEnabled val="1"/>
        </dgm:presLayoutVars>
      </dgm:prSet>
      <dgm:spPr/>
    </dgm:pt>
    <dgm:pt modelId="{C95B5572-B611-4D39-9F31-7B5F1204C2B2}" type="pres">
      <dgm:prSet presAssocID="{9CBA6BD8-6C0D-4296-992E-D9F209D94F8D}" presName="sibTrans" presStyleLbl="sibTrans2D1" presStyleIdx="2" presStyleCnt="3"/>
      <dgm:spPr/>
    </dgm:pt>
    <dgm:pt modelId="{49809533-5B75-4B06-A9B1-332876E662B5}" type="pres">
      <dgm:prSet presAssocID="{9CBA6BD8-6C0D-4296-992E-D9F209D94F8D}" presName="connectorText" presStyleLbl="sibTrans2D1" presStyleIdx="2" presStyleCnt="3"/>
      <dgm:spPr/>
    </dgm:pt>
    <dgm:pt modelId="{F62A0F79-1080-487D-A477-3369F1AAEA8C}" type="pres">
      <dgm:prSet presAssocID="{7C71250A-A66A-48EB-AD72-04F331C6A16F}" presName="node" presStyleLbl="node1" presStyleIdx="3" presStyleCnt="4">
        <dgm:presLayoutVars>
          <dgm:bulletEnabled val="1"/>
        </dgm:presLayoutVars>
      </dgm:prSet>
      <dgm:spPr/>
    </dgm:pt>
  </dgm:ptLst>
  <dgm:cxnLst>
    <dgm:cxn modelId="{66972E16-EB9E-4545-B759-A547E6BFA6BD}" type="presOf" srcId="{9CBA6BD8-6C0D-4296-992E-D9F209D94F8D}" destId="{49809533-5B75-4B06-A9B1-332876E662B5}" srcOrd="1" destOrd="0" presId="urn:microsoft.com/office/officeart/2005/8/layout/process5"/>
    <dgm:cxn modelId="{F0481A36-E387-47DF-8D15-A4EA8B215F35}" type="presOf" srcId="{79F07CE2-9259-41A2-BACC-9C7B44770E21}" destId="{133D81D5-7E05-47AE-84AF-98676147E905}" srcOrd="0" destOrd="0" presId="urn:microsoft.com/office/officeart/2005/8/layout/process5"/>
    <dgm:cxn modelId="{9E5A0737-7B0B-4BDC-AB75-BDDE39945CB0}" type="presOf" srcId="{E13BE8B5-8390-42D8-B102-3F71E9286B33}" destId="{D0F4F23B-9508-4BDF-B7CD-42D77DC4B646}" srcOrd="0" destOrd="0" presId="urn:microsoft.com/office/officeart/2005/8/layout/process5"/>
    <dgm:cxn modelId="{53E04E55-8F99-40CD-8AFF-06A1CC048A67}" type="presOf" srcId="{29581582-C692-442F-BC5A-473166637ABB}" destId="{760FC4D9-FFD5-4C9D-8E50-B32D079E1604}" srcOrd="0" destOrd="0" presId="urn:microsoft.com/office/officeart/2005/8/layout/process5"/>
    <dgm:cxn modelId="{824BEA7C-50E2-4E59-94B6-4941F6AF0D4C}" srcId="{E13BE8B5-8390-42D8-B102-3F71E9286B33}" destId="{6B678278-D954-4FE3-9E76-0048DF598C78}" srcOrd="1" destOrd="0" parTransId="{5F449F99-7342-4B62-97B0-9C43B79894CA}" sibTransId="{555A866F-D91F-4CC0-853B-C1CFE44275C2}"/>
    <dgm:cxn modelId="{3DAD2C80-50B2-46DD-8259-12CBB63B6161}" type="presOf" srcId="{79F07CE2-9259-41A2-BACC-9C7B44770E21}" destId="{B9EA6EE0-5104-4A9F-A553-BA8725D264BE}" srcOrd="1" destOrd="0" presId="urn:microsoft.com/office/officeart/2005/8/layout/process5"/>
    <dgm:cxn modelId="{4471B88F-6E29-4CCB-A8B6-43C8014FEEB4}" type="presOf" srcId="{9CBA6BD8-6C0D-4296-992E-D9F209D94F8D}" destId="{C95B5572-B611-4D39-9F31-7B5F1204C2B2}" srcOrd="0" destOrd="0" presId="urn:microsoft.com/office/officeart/2005/8/layout/process5"/>
    <dgm:cxn modelId="{DC7BDFA4-8E09-4443-BF87-1B5FBD981B44}" srcId="{E13BE8B5-8390-42D8-B102-3F71E9286B33}" destId="{29581582-C692-442F-BC5A-473166637ABB}" srcOrd="2" destOrd="0" parTransId="{865240EA-0DFD-4343-9549-F4CBD2267431}" sibTransId="{9CBA6BD8-6C0D-4296-992E-D9F209D94F8D}"/>
    <dgm:cxn modelId="{489A8FBC-8942-497B-B8F2-9358C7E86044}" srcId="{E13BE8B5-8390-42D8-B102-3F71E9286B33}" destId="{DA9470BB-0893-4744-8B80-7076E5054E40}" srcOrd="0" destOrd="0" parTransId="{068F6502-AA85-4EE9-A2DE-700F88C83CF4}" sibTransId="{79F07CE2-9259-41A2-BACC-9C7B44770E21}"/>
    <dgm:cxn modelId="{F6C59DD5-E6A4-410F-A6B0-8133C5BD33C0}" type="presOf" srcId="{7C71250A-A66A-48EB-AD72-04F331C6A16F}" destId="{F62A0F79-1080-487D-A477-3369F1AAEA8C}" srcOrd="0" destOrd="0" presId="urn:microsoft.com/office/officeart/2005/8/layout/process5"/>
    <dgm:cxn modelId="{0073E1DA-BF31-4719-A827-6FD0B0316380}" srcId="{E13BE8B5-8390-42D8-B102-3F71E9286B33}" destId="{7C71250A-A66A-48EB-AD72-04F331C6A16F}" srcOrd="3" destOrd="0" parTransId="{E40512CA-D595-4BD4-B877-4990FB3EEEC1}" sibTransId="{B73103E2-4DE5-43D6-8C98-6CCD573A4B7F}"/>
    <dgm:cxn modelId="{8BFD2DE0-81AE-44D5-9977-B287022691CE}" type="presOf" srcId="{DA9470BB-0893-4744-8B80-7076E5054E40}" destId="{6195C4D1-43A2-43B4-9831-1CB510E8109C}" srcOrd="0" destOrd="0" presId="urn:microsoft.com/office/officeart/2005/8/layout/process5"/>
    <dgm:cxn modelId="{74EC63EB-BFC0-4805-BEE1-AB3C1772D91A}" type="presOf" srcId="{555A866F-D91F-4CC0-853B-C1CFE44275C2}" destId="{E922263A-6A30-4F96-BD17-B21623C4C895}" srcOrd="1" destOrd="0" presId="urn:microsoft.com/office/officeart/2005/8/layout/process5"/>
    <dgm:cxn modelId="{D8C12EFB-F71D-4BDF-B682-A72C13C57742}" type="presOf" srcId="{555A866F-D91F-4CC0-853B-C1CFE44275C2}" destId="{237F5E5D-11EC-4EE7-BD8F-BAAC9E514B07}" srcOrd="0" destOrd="0" presId="urn:microsoft.com/office/officeart/2005/8/layout/process5"/>
    <dgm:cxn modelId="{B6F580FD-2F07-48C0-AB53-B00444845748}" type="presOf" srcId="{6B678278-D954-4FE3-9E76-0048DF598C78}" destId="{B3A708C7-3359-4E86-8EF4-16079D36C193}" srcOrd="0" destOrd="0" presId="urn:microsoft.com/office/officeart/2005/8/layout/process5"/>
    <dgm:cxn modelId="{0CE536F9-AAFE-4A96-9034-53AA7FD48916}" type="presParOf" srcId="{D0F4F23B-9508-4BDF-B7CD-42D77DC4B646}" destId="{6195C4D1-43A2-43B4-9831-1CB510E8109C}" srcOrd="0" destOrd="0" presId="urn:microsoft.com/office/officeart/2005/8/layout/process5"/>
    <dgm:cxn modelId="{7123C812-2F32-498F-BB55-4D6EBAB2429C}" type="presParOf" srcId="{D0F4F23B-9508-4BDF-B7CD-42D77DC4B646}" destId="{133D81D5-7E05-47AE-84AF-98676147E905}" srcOrd="1" destOrd="0" presId="urn:microsoft.com/office/officeart/2005/8/layout/process5"/>
    <dgm:cxn modelId="{A1C619E3-9F93-45CC-B926-104E130284C5}" type="presParOf" srcId="{133D81D5-7E05-47AE-84AF-98676147E905}" destId="{B9EA6EE0-5104-4A9F-A553-BA8725D264BE}" srcOrd="0" destOrd="0" presId="urn:microsoft.com/office/officeart/2005/8/layout/process5"/>
    <dgm:cxn modelId="{BE361DF0-DD45-4DC5-B598-35DA82CFE91D}" type="presParOf" srcId="{D0F4F23B-9508-4BDF-B7CD-42D77DC4B646}" destId="{B3A708C7-3359-4E86-8EF4-16079D36C193}" srcOrd="2" destOrd="0" presId="urn:microsoft.com/office/officeart/2005/8/layout/process5"/>
    <dgm:cxn modelId="{BE140129-57A0-47AD-8A3C-792639F2C74B}" type="presParOf" srcId="{D0F4F23B-9508-4BDF-B7CD-42D77DC4B646}" destId="{237F5E5D-11EC-4EE7-BD8F-BAAC9E514B07}" srcOrd="3" destOrd="0" presId="urn:microsoft.com/office/officeart/2005/8/layout/process5"/>
    <dgm:cxn modelId="{131326B0-DEC1-4807-BCB5-BC43741167BE}" type="presParOf" srcId="{237F5E5D-11EC-4EE7-BD8F-BAAC9E514B07}" destId="{E922263A-6A30-4F96-BD17-B21623C4C895}" srcOrd="0" destOrd="0" presId="urn:microsoft.com/office/officeart/2005/8/layout/process5"/>
    <dgm:cxn modelId="{B8791049-E719-4F4C-AFAB-B09DB2BEAFC0}" type="presParOf" srcId="{D0F4F23B-9508-4BDF-B7CD-42D77DC4B646}" destId="{760FC4D9-FFD5-4C9D-8E50-B32D079E1604}" srcOrd="4" destOrd="0" presId="urn:microsoft.com/office/officeart/2005/8/layout/process5"/>
    <dgm:cxn modelId="{C3AF0A6C-E469-472A-B109-8632E622B35F}" type="presParOf" srcId="{D0F4F23B-9508-4BDF-B7CD-42D77DC4B646}" destId="{C95B5572-B611-4D39-9F31-7B5F1204C2B2}" srcOrd="5" destOrd="0" presId="urn:microsoft.com/office/officeart/2005/8/layout/process5"/>
    <dgm:cxn modelId="{67F1C719-E83F-41F3-8FBA-BD31D9901B3E}" type="presParOf" srcId="{C95B5572-B611-4D39-9F31-7B5F1204C2B2}" destId="{49809533-5B75-4B06-A9B1-332876E662B5}" srcOrd="0" destOrd="0" presId="urn:microsoft.com/office/officeart/2005/8/layout/process5"/>
    <dgm:cxn modelId="{332D9F0B-058F-4DF9-B012-102AF35907B3}" type="presParOf" srcId="{D0F4F23B-9508-4BDF-B7CD-42D77DC4B646}" destId="{F62A0F79-1080-487D-A477-3369F1AAEA8C}" srcOrd="6"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95C4D1-43A2-43B4-9831-1CB510E8109C}">
      <dsp:nvSpPr>
        <dsp:cNvPr id="0" name=""/>
        <dsp:cNvSpPr/>
      </dsp:nvSpPr>
      <dsp:spPr>
        <a:xfrm>
          <a:off x="3923" y="540212"/>
          <a:ext cx="1715604" cy="1029362"/>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sv-SE" sz="1400" kern="1200" dirty="0"/>
            <a:t>Data collection using baseline algorithm in simulator</a:t>
          </a:r>
        </a:p>
      </dsp:txBody>
      <dsp:txXfrm>
        <a:off x="34072" y="570361"/>
        <a:ext cx="1655306" cy="969064"/>
      </dsp:txXfrm>
    </dsp:sp>
    <dsp:sp modelId="{133D81D5-7E05-47AE-84AF-98676147E905}">
      <dsp:nvSpPr>
        <dsp:cNvPr id="0" name=""/>
        <dsp:cNvSpPr/>
      </dsp:nvSpPr>
      <dsp:spPr>
        <a:xfrm>
          <a:off x="1870501" y="842158"/>
          <a:ext cx="363708" cy="425469"/>
        </a:xfrm>
        <a:prstGeom prst="rightArrow">
          <a:avLst>
            <a:gd name="adj1" fmla="val 60000"/>
            <a:gd name="adj2" fmla="val 5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sv-SE" sz="1100" kern="1200"/>
        </a:p>
      </dsp:txBody>
      <dsp:txXfrm>
        <a:off x="1870501" y="927252"/>
        <a:ext cx="254596" cy="255281"/>
      </dsp:txXfrm>
    </dsp:sp>
    <dsp:sp modelId="{B3A708C7-3359-4E86-8EF4-16079D36C193}">
      <dsp:nvSpPr>
        <dsp:cNvPr id="0" name=""/>
        <dsp:cNvSpPr/>
      </dsp:nvSpPr>
      <dsp:spPr>
        <a:xfrm>
          <a:off x="2405770" y="540212"/>
          <a:ext cx="1715604" cy="1029362"/>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sv-SE" sz="1400" kern="1200" dirty="0"/>
            <a:t>Train and evaluate ML algorithms (from SLR)</a:t>
          </a:r>
        </a:p>
      </dsp:txBody>
      <dsp:txXfrm>
        <a:off x="2435919" y="570361"/>
        <a:ext cx="1655306" cy="969064"/>
      </dsp:txXfrm>
    </dsp:sp>
    <dsp:sp modelId="{237F5E5D-11EC-4EE7-BD8F-BAAC9E514B07}">
      <dsp:nvSpPr>
        <dsp:cNvPr id="0" name=""/>
        <dsp:cNvSpPr/>
      </dsp:nvSpPr>
      <dsp:spPr>
        <a:xfrm>
          <a:off x="4272347" y="842158"/>
          <a:ext cx="363708" cy="425469"/>
        </a:xfrm>
        <a:prstGeom prst="rightArrow">
          <a:avLst>
            <a:gd name="adj1" fmla="val 60000"/>
            <a:gd name="adj2" fmla="val 5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sv-SE" sz="1100" kern="1200"/>
        </a:p>
      </dsp:txBody>
      <dsp:txXfrm>
        <a:off x="4272347" y="927252"/>
        <a:ext cx="254596" cy="255281"/>
      </dsp:txXfrm>
    </dsp:sp>
    <dsp:sp modelId="{760FC4D9-FFD5-4C9D-8E50-B32D079E1604}">
      <dsp:nvSpPr>
        <dsp:cNvPr id="0" name=""/>
        <dsp:cNvSpPr/>
      </dsp:nvSpPr>
      <dsp:spPr>
        <a:xfrm>
          <a:off x="4807616" y="540212"/>
          <a:ext cx="1715604" cy="1029362"/>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sv-SE" sz="1400" kern="1200" dirty="0"/>
            <a:t>Integrate the prediction function for the best algorithm into the simulator</a:t>
          </a:r>
        </a:p>
      </dsp:txBody>
      <dsp:txXfrm>
        <a:off x="4837765" y="570361"/>
        <a:ext cx="1655306" cy="969064"/>
      </dsp:txXfrm>
    </dsp:sp>
    <dsp:sp modelId="{C95B5572-B611-4D39-9F31-7B5F1204C2B2}">
      <dsp:nvSpPr>
        <dsp:cNvPr id="0" name=""/>
        <dsp:cNvSpPr/>
      </dsp:nvSpPr>
      <dsp:spPr>
        <a:xfrm>
          <a:off x="6674194" y="842158"/>
          <a:ext cx="363708" cy="425469"/>
        </a:xfrm>
        <a:prstGeom prst="rightArrow">
          <a:avLst>
            <a:gd name="adj1" fmla="val 60000"/>
            <a:gd name="adj2" fmla="val 5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sv-SE" sz="1100" kern="1200"/>
        </a:p>
      </dsp:txBody>
      <dsp:txXfrm>
        <a:off x="6674194" y="927252"/>
        <a:ext cx="254596" cy="255281"/>
      </dsp:txXfrm>
    </dsp:sp>
    <dsp:sp modelId="{F62A0F79-1080-487D-A477-3369F1AAEA8C}">
      <dsp:nvSpPr>
        <dsp:cNvPr id="0" name=""/>
        <dsp:cNvSpPr/>
      </dsp:nvSpPr>
      <dsp:spPr>
        <a:xfrm>
          <a:off x="7209462" y="540212"/>
          <a:ext cx="1715604" cy="1029362"/>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sv-SE" sz="1400" kern="1200" dirty="0"/>
            <a:t>Run simulations and collect KPIs</a:t>
          </a:r>
        </a:p>
      </dsp:txBody>
      <dsp:txXfrm>
        <a:off x="7239611" y="570361"/>
        <a:ext cx="1655306" cy="969064"/>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7FE5E4F9-3279-4054-AB24-7EFC8BA26F89}" type="datetimeFigureOut">
              <a:rPr lang="en-US"/>
              <a:pPr/>
              <a:t>1/26/2021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F35D7F00-5EE9-49F8-B154-28A82D423F38}" type="slidenum">
              <a:rPr lang="en-US"/>
              <a:pPr/>
              <a:t>‹#›</a:t>
            </a:fld>
            <a:endParaRPr lang="en-US"/>
          </a:p>
        </p:txBody>
      </p:sp>
    </p:spTree>
    <p:extLst>
      <p:ext uri="{BB962C8B-B14F-4D97-AF65-F5344CB8AC3E}">
        <p14:creationId xmlns:p14="http://schemas.microsoft.com/office/powerpoint/2010/main" val="20141301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RAN: radio access network</a:t>
            </a:r>
          </a:p>
          <a:p>
            <a:r>
              <a:rPr lang="sv-SE" dirty="0"/>
              <a:t>NR: new radio</a:t>
            </a:r>
          </a:p>
          <a:p>
            <a:endParaRPr lang="sv-SE" dirty="0"/>
          </a:p>
          <a:p>
            <a:r>
              <a:rPr lang="sv-SE" dirty="0"/>
              <a:t>My name is harshal patel, i am going to present my thesis named ”beam refinement and beam tracking using ML techniques in 5G NR RAN” supervised by Dr. Hyseuin. </a:t>
            </a:r>
          </a:p>
          <a:p>
            <a:endParaRPr lang="sv-SE" dirty="0"/>
          </a:p>
          <a:p>
            <a:endParaRPr lang="sv-SE" dirty="0"/>
          </a:p>
          <a:p>
            <a:endParaRPr lang="sv-SE" dirty="0"/>
          </a:p>
        </p:txBody>
      </p:sp>
      <p:sp>
        <p:nvSpPr>
          <p:cNvPr id="4" name="Slide Number Placeholder 3"/>
          <p:cNvSpPr>
            <a:spLocks noGrp="1"/>
          </p:cNvSpPr>
          <p:nvPr>
            <p:ph type="sldNum" sz="quarter" idx="5"/>
          </p:nvPr>
        </p:nvSpPr>
        <p:spPr/>
        <p:txBody>
          <a:bodyPr/>
          <a:lstStyle/>
          <a:p>
            <a:fld id="{F35D7F00-5EE9-49F8-B154-28A82D423F38}" type="slidenum">
              <a:rPr lang="en-US" smtClean="0"/>
              <a:pPr/>
              <a:t>1</a:t>
            </a:fld>
            <a:endParaRPr lang="en-US"/>
          </a:p>
        </p:txBody>
      </p:sp>
    </p:spTree>
    <p:extLst>
      <p:ext uri="{BB962C8B-B14F-4D97-AF65-F5344CB8AC3E}">
        <p14:creationId xmlns:p14="http://schemas.microsoft.com/office/powerpoint/2010/main" val="2658976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Time division duplex pattern. </a:t>
            </a:r>
          </a:p>
          <a:p>
            <a:r>
              <a:rPr lang="sv-SE" dirty="0"/>
              <a:t>CSI-RS: channel state information – reference signal</a:t>
            </a:r>
          </a:p>
          <a:p>
            <a:endParaRPr lang="sv-SE" dirty="0"/>
          </a:p>
          <a:p>
            <a:r>
              <a:rPr lang="sv-SE" dirty="0"/>
              <a:t>In 3GPP, Tansfer of data takes place using TDD pattern</a:t>
            </a:r>
          </a:p>
          <a:p>
            <a:endParaRPr lang="sv-SE" dirty="0"/>
          </a:p>
          <a:p>
            <a:r>
              <a:rPr lang="sv-SE" dirty="0"/>
              <a:t>Here, for selecting the narrow beam for a user, a report is sent from the user to the BS having a list of top narrow beams for that user. That list is scheduled in the time division duplex slot . This list that is sent uses some scheduling slots (slots) which could have been used for data transmission . (White slots) are used for actual data transmission.   </a:t>
            </a:r>
          </a:p>
        </p:txBody>
      </p:sp>
      <p:sp>
        <p:nvSpPr>
          <p:cNvPr id="4" name="Slide Number Placeholder 3"/>
          <p:cNvSpPr>
            <a:spLocks noGrp="1"/>
          </p:cNvSpPr>
          <p:nvPr>
            <p:ph type="sldNum" sz="quarter" idx="5"/>
          </p:nvPr>
        </p:nvSpPr>
        <p:spPr/>
        <p:txBody>
          <a:bodyPr/>
          <a:lstStyle/>
          <a:p>
            <a:fld id="{F35D7F00-5EE9-49F8-B154-28A82D423F38}" type="slidenum">
              <a:rPr lang="en-US" smtClean="0"/>
              <a:pPr/>
              <a:t>10</a:t>
            </a:fld>
            <a:endParaRPr lang="en-US"/>
          </a:p>
        </p:txBody>
      </p:sp>
    </p:spTree>
    <p:extLst>
      <p:ext uri="{BB962C8B-B14F-4D97-AF65-F5344CB8AC3E}">
        <p14:creationId xmlns:p14="http://schemas.microsoft.com/office/powerpoint/2010/main" val="3436830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Graph shows the relation between the capacity of cell as the number of users increase. Capacity decreases with increasing users (coz of slots consumed for reports.)</a:t>
            </a:r>
          </a:p>
        </p:txBody>
      </p:sp>
      <p:sp>
        <p:nvSpPr>
          <p:cNvPr id="4" name="Slide Number Placeholder 3"/>
          <p:cNvSpPr>
            <a:spLocks noGrp="1"/>
          </p:cNvSpPr>
          <p:nvPr>
            <p:ph type="sldNum" sz="quarter" idx="5"/>
          </p:nvPr>
        </p:nvSpPr>
        <p:spPr/>
        <p:txBody>
          <a:bodyPr/>
          <a:lstStyle/>
          <a:p>
            <a:fld id="{F35D7F00-5EE9-49F8-B154-28A82D423F38}" type="slidenum">
              <a:rPr lang="en-US" smtClean="0"/>
              <a:pPr/>
              <a:t>11</a:t>
            </a:fld>
            <a:endParaRPr lang="en-US"/>
          </a:p>
        </p:txBody>
      </p:sp>
    </p:spTree>
    <p:extLst>
      <p:ext uri="{BB962C8B-B14F-4D97-AF65-F5344CB8AC3E}">
        <p14:creationId xmlns:p14="http://schemas.microsoft.com/office/powerpoint/2010/main" val="3312297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Aim of the thesis is to use best ML algorithm to improve the capacity of the cell in 5G env.</a:t>
            </a:r>
          </a:p>
        </p:txBody>
      </p:sp>
      <p:sp>
        <p:nvSpPr>
          <p:cNvPr id="4" name="Slide Number Placeholder 3"/>
          <p:cNvSpPr>
            <a:spLocks noGrp="1"/>
          </p:cNvSpPr>
          <p:nvPr>
            <p:ph type="sldNum" sz="quarter" idx="5"/>
          </p:nvPr>
        </p:nvSpPr>
        <p:spPr/>
        <p:txBody>
          <a:bodyPr/>
          <a:lstStyle/>
          <a:p>
            <a:fld id="{F35D7F00-5EE9-49F8-B154-28A82D423F38}" type="slidenum">
              <a:rPr lang="en-US" smtClean="0"/>
              <a:pPr/>
              <a:t>12</a:t>
            </a:fld>
            <a:endParaRPr lang="en-US"/>
          </a:p>
        </p:txBody>
      </p:sp>
    </p:spTree>
    <p:extLst>
      <p:ext uri="{BB962C8B-B14F-4D97-AF65-F5344CB8AC3E}">
        <p14:creationId xmlns:p14="http://schemas.microsoft.com/office/powerpoint/2010/main" val="2753321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RQs are framed such that they answer the aim and objectives defined in the study. </a:t>
            </a:r>
          </a:p>
          <a:p>
            <a:endParaRPr lang="sv-SE" dirty="0"/>
          </a:p>
          <a:p>
            <a:r>
              <a:rPr lang="en-US" dirty="0"/>
              <a:t>RQ1: This research question is answered by performing a Systematic literature review. Multiple factors are responsible for the performance of an algorithm. Using previous researches to list and ﬁgure out most crucial factors in this thesis.</a:t>
            </a:r>
          </a:p>
          <a:p>
            <a:endParaRPr lang="en-US" dirty="0"/>
          </a:p>
          <a:p>
            <a:r>
              <a:rPr lang="en-US" dirty="0"/>
              <a:t>RQ2:  This research question is answered by conducting an experiment. Here, three algorithms are considered namely, support vector machines (SVM), k-nearest neighbor (k-NN) and logistic regression (LR). To compare the performance of each algorithm, accuracy is used as a performance matrix. The best performing algorithm is integrated into the simulator.</a:t>
            </a:r>
          </a:p>
          <a:p>
            <a:endParaRPr lang="en-US" dirty="0"/>
          </a:p>
          <a:p>
            <a:r>
              <a:rPr lang="en-US" dirty="0"/>
              <a:t>RQ3:  Experiment is conducted to answer this research question. When using machine learning for selecting a narrow beam for the UE , some downlink resources are saved. These resources can be further utilized for data transmission. Improvement in total throughput is evaluated, compared to the baseline algorithm.</a:t>
            </a:r>
          </a:p>
          <a:p>
            <a:endParaRPr lang="sv-SE" dirty="0"/>
          </a:p>
        </p:txBody>
      </p:sp>
      <p:sp>
        <p:nvSpPr>
          <p:cNvPr id="4" name="Slide Number Placeholder 3"/>
          <p:cNvSpPr>
            <a:spLocks noGrp="1"/>
          </p:cNvSpPr>
          <p:nvPr>
            <p:ph type="sldNum" sz="quarter" idx="5"/>
          </p:nvPr>
        </p:nvSpPr>
        <p:spPr/>
        <p:txBody>
          <a:bodyPr/>
          <a:lstStyle/>
          <a:p>
            <a:fld id="{F35D7F00-5EE9-49F8-B154-28A82D423F38}" type="slidenum">
              <a:rPr lang="en-US" smtClean="0"/>
              <a:pPr/>
              <a:t>14</a:t>
            </a:fld>
            <a:endParaRPr lang="en-US"/>
          </a:p>
        </p:txBody>
      </p:sp>
    </p:spTree>
    <p:extLst>
      <p:ext uri="{BB962C8B-B14F-4D97-AF65-F5344CB8AC3E}">
        <p14:creationId xmlns:p14="http://schemas.microsoft.com/office/powerpoint/2010/main" val="3811972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Here we discuss about the overview of the method.</a:t>
            </a:r>
          </a:p>
          <a:p>
            <a:r>
              <a:rPr lang="sv-SE" dirty="0"/>
              <a:t>Firstly, we collect the appropriate data using 3gpp algorithm by running simulations.</a:t>
            </a:r>
          </a:p>
          <a:p>
            <a:r>
              <a:rPr lang="sv-SE" dirty="0"/>
              <a:t>While conducting SLR, i select the most promising algorithms found,  train and evaluate them to find the best algorithm.</a:t>
            </a:r>
          </a:p>
          <a:p>
            <a:r>
              <a:rPr lang="sv-SE" dirty="0"/>
              <a:t>Integrate this algo into the simulator and collect the key performing indixes (throughput) and compare it with the baseline algo.</a:t>
            </a:r>
          </a:p>
        </p:txBody>
      </p:sp>
      <p:sp>
        <p:nvSpPr>
          <p:cNvPr id="4" name="Slide Number Placeholder 3"/>
          <p:cNvSpPr>
            <a:spLocks noGrp="1"/>
          </p:cNvSpPr>
          <p:nvPr>
            <p:ph type="sldNum" sz="quarter" idx="5"/>
          </p:nvPr>
        </p:nvSpPr>
        <p:spPr/>
        <p:txBody>
          <a:bodyPr/>
          <a:lstStyle/>
          <a:p>
            <a:fld id="{F35D7F00-5EE9-49F8-B154-28A82D423F38}" type="slidenum">
              <a:rPr lang="en-US" smtClean="0"/>
              <a:pPr/>
              <a:t>15</a:t>
            </a:fld>
            <a:endParaRPr lang="en-US"/>
          </a:p>
        </p:txBody>
      </p:sp>
    </p:spTree>
    <p:extLst>
      <p:ext uri="{BB962C8B-B14F-4D97-AF65-F5344CB8AC3E}">
        <p14:creationId xmlns:p14="http://schemas.microsoft.com/office/powerpoint/2010/main" val="3120416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LHS is 3GPP algo discussed earlier, RHS is our proposed method using machine learning, CSI-RS part is replaced by ML</a:t>
            </a:r>
          </a:p>
          <a:p>
            <a:endParaRPr lang="sv-SE" dirty="0"/>
          </a:p>
          <a:p>
            <a:r>
              <a:rPr lang="sv-SE" dirty="0"/>
              <a:t>Our main focus is to replace the reporting process with ML</a:t>
            </a:r>
          </a:p>
        </p:txBody>
      </p:sp>
      <p:sp>
        <p:nvSpPr>
          <p:cNvPr id="4" name="Slide Number Placeholder 3"/>
          <p:cNvSpPr>
            <a:spLocks noGrp="1"/>
          </p:cNvSpPr>
          <p:nvPr>
            <p:ph type="sldNum" sz="quarter" idx="5"/>
          </p:nvPr>
        </p:nvSpPr>
        <p:spPr/>
        <p:txBody>
          <a:bodyPr/>
          <a:lstStyle/>
          <a:p>
            <a:fld id="{F35D7F00-5EE9-49F8-B154-28A82D423F38}" type="slidenum">
              <a:rPr lang="en-US" smtClean="0"/>
              <a:pPr/>
              <a:t>16</a:t>
            </a:fld>
            <a:endParaRPr lang="en-US"/>
          </a:p>
        </p:txBody>
      </p:sp>
    </p:spTree>
    <p:extLst>
      <p:ext uri="{BB962C8B-B14F-4D97-AF65-F5344CB8AC3E}">
        <p14:creationId xmlns:p14="http://schemas.microsoft.com/office/powerpoint/2010/main" val="1431707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LHS is 3GPP our proposed ML method and RHS is the conceptual TDD pattern for this, where light blue slots are replaced with white slots, meaning they can be used for data transmission. </a:t>
            </a:r>
          </a:p>
          <a:p>
            <a:r>
              <a:rPr lang="sv-SE" dirty="0"/>
              <a:t>Here the WB broadcasting can have 2 intervals, 20ms and 40ms, meaning the ML algorithm is used every 20ms or every 40ms.  </a:t>
            </a:r>
          </a:p>
        </p:txBody>
      </p:sp>
      <p:sp>
        <p:nvSpPr>
          <p:cNvPr id="4" name="Slide Number Placeholder 3"/>
          <p:cNvSpPr>
            <a:spLocks noGrp="1"/>
          </p:cNvSpPr>
          <p:nvPr>
            <p:ph type="sldNum" sz="quarter" idx="5"/>
          </p:nvPr>
        </p:nvSpPr>
        <p:spPr/>
        <p:txBody>
          <a:bodyPr/>
          <a:lstStyle/>
          <a:p>
            <a:fld id="{F35D7F00-5EE9-49F8-B154-28A82D423F38}" type="slidenum">
              <a:rPr lang="en-US" smtClean="0"/>
              <a:pPr/>
              <a:t>17</a:t>
            </a:fld>
            <a:endParaRPr lang="en-US"/>
          </a:p>
        </p:txBody>
      </p:sp>
    </p:spTree>
    <p:extLst>
      <p:ext uri="{BB962C8B-B14F-4D97-AF65-F5344CB8AC3E}">
        <p14:creationId xmlns:p14="http://schemas.microsoft.com/office/powerpoint/2010/main" val="39049697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SLR is conducted to list the appropriate articles using the keywords and search strings, which inturn answer the RQ1 and also help in finding the best algorithms used for multiclass classification.</a:t>
            </a:r>
          </a:p>
        </p:txBody>
      </p:sp>
      <p:sp>
        <p:nvSpPr>
          <p:cNvPr id="4" name="Slide Number Placeholder 3"/>
          <p:cNvSpPr>
            <a:spLocks noGrp="1"/>
          </p:cNvSpPr>
          <p:nvPr>
            <p:ph type="sldNum" sz="quarter" idx="5"/>
          </p:nvPr>
        </p:nvSpPr>
        <p:spPr/>
        <p:txBody>
          <a:bodyPr/>
          <a:lstStyle/>
          <a:p>
            <a:fld id="{F35D7F00-5EE9-49F8-B154-28A82D423F38}" type="slidenum">
              <a:rPr lang="en-US" smtClean="0"/>
              <a:pPr/>
              <a:t>18</a:t>
            </a:fld>
            <a:endParaRPr lang="en-US"/>
          </a:p>
        </p:txBody>
      </p:sp>
    </p:spTree>
    <p:extLst>
      <p:ext uri="{BB962C8B-B14F-4D97-AF65-F5344CB8AC3E}">
        <p14:creationId xmlns:p14="http://schemas.microsoft.com/office/powerpoint/2010/main" val="3219509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The image on the left side, hexagon represents the simulated area, having the base station at (0,-150) where the users are spawned based on which wide beam are they connected to, yellow dots you can see represets the users having wide beam 8 active. I have color coded the wide beams </a:t>
            </a:r>
          </a:p>
          <a:p>
            <a:endParaRPr lang="sv-SE" dirty="0"/>
          </a:p>
          <a:p>
            <a:r>
              <a:rPr lang="sv-SE" dirty="0"/>
              <a:t>Dots represents users having the perticular beam as active. </a:t>
            </a:r>
          </a:p>
          <a:p>
            <a:r>
              <a:rPr lang="sv-SE" dirty="0"/>
              <a:t>Each wide beam has 12 narrow beams and there are total of 12 wide beams (overlapped) in the simulated environment.</a:t>
            </a:r>
          </a:p>
          <a:p>
            <a:r>
              <a:rPr lang="sv-SE" dirty="0"/>
              <a:t>RSRP (</a:t>
            </a:r>
            <a:r>
              <a:rPr lang="sv-SE" sz="1200" b="0" i="0" kern="1200" dirty="0">
                <a:solidFill>
                  <a:schemeClr val="tx1"/>
                </a:solidFill>
                <a:effectLst/>
                <a:latin typeface="+mn-lt"/>
                <a:ea typeface="+mn-ea"/>
                <a:cs typeface="+mn-cs"/>
              </a:rPr>
              <a:t>Reference Signal Received Power</a:t>
            </a:r>
            <a:r>
              <a:rPr lang="sv-SE" dirty="0"/>
              <a:t>)  is power in dbm (</a:t>
            </a:r>
            <a:r>
              <a:rPr lang="sv-SE" sz="1200" b="0" i="0" kern="1200" dirty="0">
                <a:solidFill>
                  <a:schemeClr val="tx1"/>
                </a:solidFill>
                <a:effectLst/>
                <a:latin typeface="+mn-lt"/>
                <a:ea typeface="+mn-ea"/>
                <a:cs typeface="+mn-cs"/>
              </a:rPr>
              <a:t>decibel-milliwatts</a:t>
            </a:r>
            <a:r>
              <a:rPr lang="sv-SE" dirty="0"/>
              <a:t>) </a:t>
            </a:r>
          </a:p>
          <a:p>
            <a:endParaRPr lang="sv-SE" dirty="0"/>
          </a:p>
          <a:p>
            <a:r>
              <a:rPr lang="sv-SE" dirty="0"/>
              <a:t>RHS is the area in which shows if a user is inside wide beam 8, the power received for that beam is more than others. The power decreases as the user goes far from the beam. In this experiment, only wide beam 8 is used (yellow part)</a:t>
            </a:r>
          </a:p>
        </p:txBody>
      </p:sp>
      <p:sp>
        <p:nvSpPr>
          <p:cNvPr id="4" name="Slide Number Placeholder 3"/>
          <p:cNvSpPr>
            <a:spLocks noGrp="1"/>
          </p:cNvSpPr>
          <p:nvPr>
            <p:ph type="sldNum" sz="quarter" idx="5"/>
          </p:nvPr>
        </p:nvSpPr>
        <p:spPr/>
        <p:txBody>
          <a:bodyPr/>
          <a:lstStyle/>
          <a:p>
            <a:fld id="{F35D7F00-5EE9-49F8-B154-28A82D423F38}" type="slidenum">
              <a:rPr lang="en-US" smtClean="0"/>
              <a:pPr/>
              <a:t>19</a:t>
            </a:fld>
            <a:endParaRPr lang="en-US"/>
          </a:p>
        </p:txBody>
      </p:sp>
    </p:spTree>
    <p:extLst>
      <p:ext uri="{BB962C8B-B14F-4D97-AF65-F5344CB8AC3E}">
        <p14:creationId xmlns:p14="http://schemas.microsoft.com/office/powerpoint/2010/main" val="16979917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As mentioned all the users having wide beam 8 active are logged</a:t>
            </a:r>
          </a:p>
          <a:p>
            <a:r>
              <a:rPr lang="sv-SE" dirty="0"/>
              <a:t>Logs such as Wide beam power (SSB RSRPs) for each beam, distance from the base station and the angle at which user receives a signal.</a:t>
            </a:r>
          </a:p>
          <a:p>
            <a:r>
              <a:rPr lang="sv-SE" dirty="0"/>
              <a:t>Simulation config that are number of users = 1, speed = 0, reporting interval, etc</a:t>
            </a:r>
          </a:p>
          <a:p>
            <a:r>
              <a:rPr lang="sv-SE" dirty="0"/>
              <a:t>UEs having WB 8 active are logged for the collection of data with different seeds to have a uniform distribution of users.</a:t>
            </a:r>
          </a:p>
          <a:p>
            <a:endParaRPr lang="sv-SE" dirty="0"/>
          </a:p>
        </p:txBody>
      </p:sp>
      <p:sp>
        <p:nvSpPr>
          <p:cNvPr id="4" name="Slide Number Placeholder 3"/>
          <p:cNvSpPr>
            <a:spLocks noGrp="1"/>
          </p:cNvSpPr>
          <p:nvPr>
            <p:ph type="sldNum" sz="quarter" idx="5"/>
          </p:nvPr>
        </p:nvSpPr>
        <p:spPr/>
        <p:txBody>
          <a:bodyPr/>
          <a:lstStyle/>
          <a:p>
            <a:fld id="{F35D7F00-5EE9-49F8-B154-28A82D423F38}" type="slidenum">
              <a:rPr lang="en-US" smtClean="0"/>
              <a:pPr/>
              <a:t>20</a:t>
            </a:fld>
            <a:endParaRPr lang="en-US"/>
          </a:p>
        </p:txBody>
      </p:sp>
    </p:spTree>
    <p:extLst>
      <p:ext uri="{BB962C8B-B14F-4D97-AF65-F5344CB8AC3E}">
        <p14:creationId xmlns:p14="http://schemas.microsoft.com/office/powerpoint/2010/main" val="1071605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sv-SE" dirty="0"/>
              <a:t>This is the agenda for the presentation</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sv-SE" dirty="0"/>
          </a:p>
          <a:p>
            <a:pPr marL="0" marR="0" lvl="0" indent="0" algn="l" defTabSz="457200" rtl="0" eaLnBrk="0" fontAlgn="base" latinLnBrk="0" hangingPunct="0">
              <a:lnSpc>
                <a:spcPct val="100000"/>
              </a:lnSpc>
              <a:spcBef>
                <a:spcPct val="30000"/>
              </a:spcBef>
              <a:spcAft>
                <a:spcPct val="0"/>
              </a:spcAft>
              <a:buClrTx/>
              <a:buSzTx/>
              <a:buFontTx/>
              <a:buNone/>
              <a:tabLst/>
              <a:defRPr/>
            </a:pPr>
            <a:r>
              <a:rPr lang="sv-SE" dirty="0"/>
              <a:t>INTRO: Since the thesis is based on 5G technology, we will get to know some concepts related to that.</a:t>
            </a:r>
          </a:p>
          <a:p>
            <a:endParaRPr lang="sv-SE" dirty="0"/>
          </a:p>
        </p:txBody>
      </p:sp>
      <p:sp>
        <p:nvSpPr>
          <p:cNvPr id="4" name="Slide Number Placeholder 3"/>
          <p:cNvSpPr>
            <a:spLocks noGrp="1"/>
          </p:cNvSpPr>
          <p:nvPr>
            <p:ph type="sldNum" sz="quarter" idx="5"/>
          </p:nvPr>
        </p:nvSpPr>
        <p:spPr/>
        <p:txBody>
          <a:bodyPr/>
          <a:lstStyle/>
          <a:p>
            <a:fld id="{F35D7F00-5EE9-49F8-B154-28A82D423F38}" type="slidenum">
              <a:rPr lang="en-US" smtClean="0"/>
              <a:pPr/>
              <a:t>2</a:t>
            </a:fld>
            <a:endParaRPr lang="en-US"/>
          </a:p>
        </p:txBody>
      </p:sp>
    </p:spTree>
    <p:extLst>
      <p:ext uri="{BB962C8B-B14F-4D97-AF65-F5344CB8AC3E}">
        <p14:creationId xmlns:p14="http://schemas.microsoft.com/office/powerpoint/2010/main" val="2795407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The features and labels used in the experiment are shown here, total 12 different wide beam powers plus the distance and the angle of arrival is used to map to a narrow beam. These info are possed by the eah user. Also some randomness is added to the data to make it more realistic. </a:t>
            </a:r>
          </a:p>
        </p:txBody>
      </p:sp>
      <p:sp>
        <p:nvSpPr>
          <p:cNvPr id="4" name="Slide Number Placeholder 3"/>
          <p:cNvSpPr>
            <a:spLocks noGrp="1"/>
          </p:cNvSpPr>
          <p:nvPr>
            <p:ph type="sldNum" sz="quarter" idx="5"/>
          </p:nvPr>
        </p:nvSpPr>
        <p:spPr/>
        <p:txBody>
          <a:bodyPr/>
          <a:lstStyle/>
          <a:p>
            <a:fld id="{F35D7F00-5EE9-49F8-B154-28A82D423F38}" type="slidenum">
              <a:rPr lang="en-US" smtClean="0"/>
              <a:pPr/>
              <a:t>21</a:t>
            </a:fld>
            <a:endParaRPr lang="en-US"/>
          </a:p>
        </p:txBody>
      </p:sp>
    </p:spTree>
    <p:extLst>
      <p:ext uri="{BB962C8B-B14F-4D97-AF65-F5344CB8AC3E}">
        <p14:creationId xmlns:p14="http://schemas.microsoft.com/office/powerpoint/2010/main" val="25272812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These algorithms were found best fit for multiclass classification problem according to SLR conducted. Algorithms are finely tuned to produce the best possible accuracy on this data. We chose SVM.</a:t>
            </a:r>
          </a:p>
          <a:p>
            <a:endParaRPr lang="sv-SE" dirty="0"/>
          </a:p>
          <a:p>
            <a:r>
              <a:rPr lang="sv-SE" dirty="0"/>
              <a:t>NN is not chosen for this study because, the dataset is quite large containing more than 60,000 instances and 12 different classes with 14 features each. Hence, it is known that the training of NN will be a time consuming and computationally expensive. And it does not gaurantee significant differnence when compared with SVM algorithm.</a:t>
            </a:r>
          </a:p>
        </p:txBody>
      </p:sp>
      <p:sp>
        <p:nvSpPr>
          <p:cNvPr id="4" name="Slide Number Placeholder 3"/>
          <p:cNvSpPr>
            <a:spLocks noGrp="1"/>
          </p:cNvSpPr>
          <p:nvPr>
            <p:ph type="sldNum" sz="quarter" idx="5"/>
          </p:nvPr>
        </p:nvSpPr>
        <p:spPr/>
        <p:txBody>
          <a:bodyPr/>
          <a:lstStyle/>
          <a:p>
            <a:fld id="{F35D7F00-5EE9-49F8-B154-28A82D423F38}" type="slidenum">
              <a:rPr lang="en-US" smtClean="0"/>
              <a:pPr/>
              <a:t>23</a:t>
            </a:fld>
            <a:endParaRPr lang="en-US"/>
          </a:p>
        </p:txBody>
      </p:sp>
    </p:spTree>
    <p:extLst>
      <p:ext uri="{BB962C8B-B14F-4D97-AF65-F5344CB8AC3E}">
        <p14:creationId xmlns:p14="http://schemas.microsoft.com/office/powerpoint/2010/main" val="31300582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Average accuracies for each algorithm is shown after conducting 10 fold cross validation</a:t>
            </a:r>
          </a:p>
        </p:txBody>
      </p:sp>
      <p:sp>
        <p:nvSpPr>
          <p:cNvPr id="4" name="Slide Number Placeholder 3"/>
          <p:cNvSpPr>
            <a:spLocks noGrp="1"/>
          </p:cNvSpPr>
          <p:nvPr>
            <p:ph type="sldNum" sz="quarter" idx="5"/>
          </p:nvPr>
        </p:nvSpPr>
        <p:spPr/>
        <p:txBody>
          <a:bodyPr/>
          <a:lstStyle/>
          <a:p>
            <a:fld id="{F35D7F00-5EE9-49F8-B154-28A82D423F38}" type="slidenum">
              <a:rPr lang="en-US" smtClean="0"/>
              <a:pPr/>
              <a:t>24</a:t>
            </a:fld>
            <a:endParaRPr lang="en-US"/>
          </a:p>
        </p:txBody>
      </p:sp>
    </p:spTree>
    <p:extLst>
      <p:ext uri="{BB962C8B-B14F-4D97-AF65-F5344CB8AC3E}">
        <p14:creationId xmlns:p14="http://schemas.microsoft.com/office/powerpoint/2010/main" val="27715627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Testing the algorithm on various different configurations as mentioned, each simulation is run twice to be able to compare the differences between 3gpp and baseline algorithm. Main limitation of the simulator is LoS.</a:t>
            </a:r>
          </a:p>
        </p:txBody>
      </p:sp>
      <p:sp>
        <p:nvSpPr>
          <p:cNvPr id="4" name="Slide Number Placeholder 3"/>
          <p:cNvSpPr>
            <a:spLocks noGrp="1"/>
          </p:cNvSpPr>
          <p:nvPr>
            <p:ph type="sldNum" sz="quarter" idx="5"/>
          </p:nvPr>
        </p:nvSpPr>
        <p:spPr/>
        <p:txBody>
          <a:bodyPr/>
          <a:lstStyle/>
          <a:p>
            <a:fld id="{F35D7F00-5EE9-49F8-B154-28A82D423F38}" type="slidenum">
              <a:rPr lang="en-US" smtClean="0"/>
              <a:pPr/>
              <a:t>25</a:t>
            </a:fld>
            <a:endParaRPr lang="en-US"/>
          </a:p>
        </p:txBody>
      </p:sp>
    </p:spTree>
    <p:extLst>
      <p:ext uri="{BB962C8B-B14F-4D97-AF65-F5344CB8AC3E}">
        <p14:creationId xmlns:p14="http://schemas.microsoft.com/office/powerpoint/2010/main" val="1055790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pointer</a:t>
            </a:r>
          </a:p>
        </p:txBody>
      </p:sp>
      <p:sp>
        <p:nvSpPr>
          <p:cNvPr id="4" name="Slide Number Placeholder 3"/>
          <p:cNvSpPr>
            <a:spLocks noGrp="1"/>
          </p:cNvSpPr>
          <p:nvPr>
            <p:ph type="sldNum" sz="quarter" idx="5"/>
          </p:nvPr>
        </p:nvSpPr>
        <p:spPr/>
        <p:txBody>
          <a:bodyPr/>
          <a:lstStyle/>
          <a:p>
            <a:fld id="{F35D7F00-5EE9-49F8-B154-28A82D423F38}" type="slidenum">
              <a:rPr lang="en-US" smtClean="0"/>
              <a:pPr/>
              <a:t>26</a:t>
            </a:fld>
            <a:endParaRPr lang="en-US"/>
          </a:p>
        </p:txBody>
      </p:sp>
    </p:spTree>
    <p:extLst>
      <p:ext uri="{BB962C8B-B14F-4D97-AF65-F5344CB8AC3E}">
        <p14:creationId xmlns:p14="http://schemas.microsoft.com/office/powerpoint/2010/main" val="16810487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Answering RQ1</a:t>
            </a:r>
          </a:p>
        </p:txBody>
      </p:sp>
      <p:sp>
        <p:nvSpPr>
          <p:cNvPr id="4" name="Slide Number Placeholder 3"/>
          <p:cNvSpPr>
            <a:spLocks noGrp="1"/>
          </p:cNvSpPr>
          <p:nvPr>
            <p:ph type="sldNum" sz="quarter" idx="5"/>
          </p:nvPr>
        </p:nvSpPr>
        <p:spPr/>
        <p:txBody>
          <a:bodyPr/>
          <a:lstStyle/>
          <a:p>
            <a:fld id="{F35D7F00-5EE9-49F8-B154-28A82D423F38}" type="slidenum">
              <a:rPr lang="en-US" smtClean="0"/>
              <a:pPr/>
              <a:t>27</a:t>
            </a:fld>
            <a:endParaRPr lang="en-US"/>
          </a:p>
        </p:txBody>
      </p:sp>
    </p:spTree>
    <p:extLst>
      <p:ext uri="{BB962C8B-B14F-4D97-AF65-F5344CB8AC3E}">
        <p14:creationId xmlns:p14="http://schemas.microsoft.com/office/powerpoint/2010/main" val="4423172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SVM algorithm in action inside the simulator.</a:t>
            </a:r>
          </a:p>
        </p:txBody>
      </p:sp>
      <p:sp>
        <p:nvSpPr>
          <p:cNvPr id="4" name="Slide Number Placeholder 3"/>
          <p:cNvSpPr>
            <a:spLocks noGrp="1"/>
          </p:cNvSpPr>
          <p:nvPr>
            <p:ph type="sldNum" sz="quarter" idx="5"/>
          </p:nvPr>
        </p:nvSpPr>
        <p:spPr/>
        <p:txBody>
          <a:bodyPr/>
          <a:lstStyle/>
          <a:p>
            <a:fld id="{F35D7F00-5EE9-49F8-B154-28A82D423F38}" type="slidenum">
              <a:rPr lang="en-US" smtClean="0"/>
              <a:pPr/>
              <a:t>28</a:t>
            </a:fld>
            <a:endParaRPr lang="en-US"/>
          </a:p>
        </p:txBody>
      </p:sp>
    </p:spTree>
    <p:extLst>
      <p:ext uri="{BB962C8B-B14F-4D97-AF65-F5344CB8AC3E}">
        <p14:creationId xmlns:p14="http://schemas.microsoft.com/office/powerpoint/2010/main" val="18359956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This distribution represents the narrow beam powers on the x-axis and the density in y-axis. Blue is baseline and green is SVM. Both the algorithms perform similarly by SVM a little less accurate, hence lower peak is achieved.</a:t>
            </a:r>
          </a:p>
        </p:txBody>
      </p:sp>
      <p:sp>
        <p:nvSpPr>
          <p:cNvPr id="4" name="Slide Number Placeholder 3"/>
          <p:cNvSpPr>
            <a:spLocks noGrp="1"/>
          </p:cNvSpPr>
          <p:nvPr>
            <p:ph type="sldNum" sz="quarter" idx="5"/>
          </p:nvPr>
        </p:nvSpPr>
        <p:spPr/>
        <p:txBody>
          <a:bodyPr/>
          <a:lstStyle/>
          <a:p>
            <a:fld id="{F35D7F00-5EE9-49F8-B154-28A82D423F38}" type="slidenum">
              <a:rPr lang="en-US" smtClean="0"/>
              <a:pPr/>
              <a:t>30</a:t>
            </a:fld>
            <a:endParaRPr lang="en-US"/>
          </a:p>
        </p:txBody>
      </p:sp>
    </p:spTree>
    <p:extLst>
      <p:ext uri="{BB962C8B-B14F-4D97-AF65-F5344CB8AC3E}">
        <p14:creationId xmlns:p14="http://schemas.microsoft.com/office/powerpoint/2010/main" val="27366325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Graph compared the Average throughput [in Mbits/s] for 3GPP and SVM algorithm with speed 10m/s and 40ms interval. </a:t>
            </a:r>
          </a:p>
        </p:txBody>
      </p:sp>
      <p:sp>
        <p:nvSpPr>
          <p:cNvPr id="4" name="Slide Number Placeholder 3"/>
          <p:cNvSpPr>
            <a:spLocks noGrp="1"/>
          </p:cNvSpPr>
          <p:nvPr>
            <p:ph type="sldNum" sz="quarter" idx="5"/>
          </p:nvPr>
        </p:nvSpPr>
        <p:spPr/>
        <p:txBody>
          <a:bodyPr/>
          <a:lstStyle/>
          <a:p>
            <a:fld id="{F35D7F00-5EE9-49F8-B154-28A82D423F38}" type="slidenum">
              <a:rPr lang="en-US" smtClean="0"/>
              <a:pPr/>
              <a:t>31</a:t>
            </a:fld>
            <a:endParaRPr lang="en-US"/>
          </a:p>
        </p:txBody>
      </p:sp>
    </p:spTree>
    <p:extLst>
      <p:ext uri="{BB962C8B-B14F-4D97-AF65-F5344CB8AC3E}">
        <p14:creationId xmlns:p14="http://schemas.microsoft.com/office/powerpoint/2010/main" val="3613261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Over the past several years, the massive growth is observed in the field of communication. With increasing population, more and more people are connecting and  sharing information with each other. Demanding higher rate of data transmission or throughput.  </a:t>
            </a:r>
          </a:p>
          <a:p>
            <a:r>
              <a:rPr lang="sv-SE" dirty="0"/>
              <a:t> </a:t>
            </a:r>
          </a:p>
          <a:p>
            <a:r>
              <a:rPr lang="sv-SE" dirty="0"/>
              <a:t> </a:t>
            </a:r>
          </a:p>
          <a:p>
            <a:r>
              <a:rPr lang="en-US" dirty="0"/>
              <a:t>Bandwidth refers to the theoretical rate of speed that data on your network can travel, which is probably a speed you won't see very often. Throughput is the actual rate of speed that data on your network travels.</a:t>
            </a:r>
          </a:p>
          <a:p>
            <a:r>
              <a:rPr lang="en-US" sz="1200" b="1" i="0" kern="1200" dirty="0">
                <a:solidFill>
                  <a:schemeClr val="tx1"/>
                </a:solidFill>
                <a:effectLst/>
                <a:latin typeface="+mn-lt"/>
                <a:ea typeface="+mn-ea"/>
                <a:cs typeface="+mn-cs"/>
              </a:rPr>
              <a:t>Throughput</a:t>
            </a:r>
            <a:r>
              <a:rPr lang="en-US" sz="1200" b="0" i="0" kern="1200" dirty="0">
                <a:solidFill>
                  <a:schemeClr val="tx1"/>
                </a:solidFill>
                <a:effectLst/>
                <a:latin typeface="+mn-lt"/>
                <a:ea typeface="+mn-ea"/>
                <a:cs typeface="+mn-cs"/>
              </a:rPr>
              <a:t> = total good units produced / time. [</a:t>
            </a:r>
            <a:r>
              <a:rPr lang="en-US" sz="1200" b="0" i="0" kern="1200" dirty="0" err="1">
                <a:solidFill>
                  <a:schemeClr val="tx1"/>
                </a:solidFill>
                <a:effectLst/>
                <a:latin typeface="+mn-lt"/>
                <a:ea typeface="+mn-ea"/>
                <a:cs typeface="+mn-cs"/>
              </a:rPr>
              <a:t>Mbits</a:t>
            </a:r>
            <a:r>
              <a:rPr lang="en-US" sz="1200" b="0" i="0" kern="1200" dirty="0">
                <a:solidFill>
                  <a:schemeClr val="tx1"/>
                </a:solidFill>
                <a:effectLst/>
                <a:latin typeface="+mn-lt"/>
                <a:ea typeface="+mn-ea"/>
                <a:cs typeface="+mn-cs"/>
              </a:rPr>
              <a:t>/seconds]</a:t>
            </a:r>
            <a:endParaRPr lang="sv-SE" dirty="0"/>
          </a:p>
        </p:txBody>
      </p:sp>
      <p:sp>
        <p:nvSpPr>
          <p:cNvPr id="4" name="Slide Number Placeholder 3"/>
          <p:cNvSpPr>
            <a:spLocks noGrp="1"/>
          </p:cNvSpPr>
          <p:nvPr>
            <p:ph type="sldNum" sz="quarter" idx="5"/>
          </p:nvPr>
        </p:nvSpPr>
        <p:spPr/>
        <p:txBody>
          <a:bodyPr/>
          <a:lstStyle/>
          <a:p>
            <a:fld id="{F35D7F00-5EE9-49F8-B154-28A82D423F38}" type="slidenum">
              <a:rPr lang="en-US" smtClean="0"/>
              <a:pPr/>
              <a:t>3</a:t>
            </a:fld>
            <a:endParaRPr lang="en-US"/>
          </a:p>
        </p:txBody>
      </p:sp>
    </p:spTree>
    <p:extLst>
      <p:ext uri="{BB962C8B-B14F-4D97-AF65-F5344CB8AC3E}">
        <p14:creationId xmlns:p14="http://schemas.microsoft.com/office/powerpoint/2010/main" val="3755124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3</a:t>
            </a:r>
            <a:r>
              <a:rPr lang="en-US" sz="1200" b="0" i="0" kern="1200" baseline="30000" dirty="0">
                <a:solidFill>
                  <a:schemeClr val="tx1"/>
                </a:solidFill>
                <a:effectLst/>
                <a:latin typeface="+mn-lt"/>
                <a:ea typeface="+mn-ea"/>
                <a:cs typeface="+mn-cs"/>
              </a:rPr>
              <a:t>rd</a:t>
            </a:r>
            <a:r>
              <a:rPr lang="en-US" sz="1200" b="0" i="0" kern="1200" dirty="0">
                <a:solidFill>
                  <a:schemeClr val="tx1"/>
                </a:solidFill>
                <a:effectLst/>
                <a:latin typeface="+mn-lt"/>
                <a:ea typeface="+mn-ea"/>
                <a:cs typeface="+mn-cs"/>
              </a:rPr>
              <a:t> Generation partnership project</a:t>
            </a:r>
          </a:p>
          <a:p>
            <a:r>
              <a:rPr lang="en-US" sz="1200" b="0" i="0" kern="1200" dirty="0">
                <a:solidFill>
                  <a:schemeClr val="tx1"/>
                </a:solidFill>
                <a:effectLst/>
                <a:latin typeface="+mn-lt"/>
                <a:ea typeface="+mn-ea"/>
                <a:cs typeface="+mn-cs"/>
              </a:rPr>
              <a:t>Unity of organizations which develop protocols for mobile telecommunications.</a:t>
            </a:r>
            <a:endParaRPr lang="sv-SE" dirty="0"/>
          </a:p>
        </p:txBody>
      </p:sp>
      <p:sp>
        <p:nvSpPr>
          <p:cNvPr id="4" name="Slide Number Placeholder 3"/>
          <p:cNvSpPr>
            <a:spLocks noGrp="1"/>
          </p:cNvSpPr>
          <p:nvPr>
            <p:ph type="sldNum" sz="quarter" idx="5"/>
          </p:nvPr>
        </p:nvSpPr>
        <p:spPr/>
        <p:txBody>
          <a:bodyPr/>
          <a:lstStyle/>
          <a:p>
            <a:fld id="{F35D7F00-5EE9-49F8-B154-28A82D423F38}" type="slidenum">
              <a:rPr lang="en-US" smtClean="0"/>
              <a:pPr/>
              <a:t>4</a:t>
            </a:fld>
            <a:endParaRPr lang="en-US"/>
          </a:p>
        </p:txBody>
      </p:sp>
    </p:spTree>
    <p:extLst>
      <p:ext uri="{BB962C8B-B14F-4D97-AF65-F5344CB8AC3E}">
        <p14:creationId xmlns:p14="http://schemas.microsoft.com/office/powerpoint/2010/main" val="1092292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LHS image antenna sending signal in all directions</a:t>
            </a:r>
          </a:p>
          <a:p>
            <a:r>
              <a:rPr lang="sv-SE" dirty="0"/>
              <a:t>But in 5G beamforming is done </a:t>
            </a:r>
          </a:p>
          <a:p>
            <a:r>
              <a:rPr lang="sv-SE" dirty="0"/>
              <a:t>Beamforming: </a:t>
            </a:r>
            <a:r>
              <a:rPr lang="en-US" sz="1200" b="0" i="0" kern="1200" dirty="0">
                <a:solidFill>
                  <a:schemeClr val="tx1"/>
                </a:solidFill>
                <a:effectLst/>
                <a:latin typeface="+mn-lt"/>
                <a:ea typeface="+mn-ea"/>
                <a:cs typeface="+mn-cs"/>
              </a:rPr>
              <a:t>Beamforming is a signal processing technique used in (5G) sensor arrays for directional signal transmission or reception</a:t>
            </a:r>
          </a:p>
          <a:p>
            <a:r>
              <a:rPr lang="en-US" sz="1200" b="0" i="0" kern="1200" dirty="0">
                <a:solidFill>
                  <a:schemeClr val="tx1"/>
                </a:solidFill>
                <a:effectLst/>
                <a:latin typeface="+mn-lt"/>
                <a:ea typeface="+mn-ea"/>
                <a:cs typeface="+mn-cs"/>
              </a:rPr>
              <a:t>Benefits :High strength and range</a:t>
            </a:r>
          </a:p>
          <a:p>
            <a:r>
              <a:rPr lang="en-US" sz="1200" b="0" i="0" kern="1200" dirty="0">
                <a:solidFill>
                  <a:schemeClr val="tx1"/>
                </a:solidFill>
                <a:effectLst/>
                <a:latin typeface="+mn-lt"/>
                <a:ea typeface="+mn-ea"/>
                <a:cs typeface="+mn-cs"/>
              </a:rPr>
              <a:t>Downside: side lobes are formed.</a:t>
            </a:r>
          </a:p>
          <a:p>
            <a:r>
              <a:rPr lang="en-US" sz="1200" b="0" i="0" kern="1200" dirty="0">
                <a:solidFill>
                  <a:schemeClr val="tx1"/>
                </a:solidFill>
                <a:effectLst/>
                <a:latin typeface="+mn-lt"/>
                <a:ea typeface="+mn-ea"/>
                <a:cs typeface="+mn-cs"/>
              </a:rPr>
              <a:t>impact of Side lobes in further slides.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UE: user equipment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beamforming</a:t>
            </a:r>
            <a:r>
              <a:rPr lang="en-US" sz="1200" b="0" i="0" kern="1200" dirty="0">
                <a:solidFill>
                  <a:schemeClr val="tx1"/>
                </a:solidFill>
                <a:effectLst/>
                <a:latin typeface="+mn-lt"/>
                <a:ea typeface="+mn-ea"/>
                <a:cs typeface="+mn-cs"/>
              </a:rPr>
              <a:t> boosts cell range and capacity. That means mobile device users get stronger, clearer signals </a:t>
            </a:r>
            <a:endParaRPr lang="sv-SE" dirty="0"/>
          </a:p>
        </p:txBody>
      </p:sp>
      <p:sp>
        <p:nvSpPr>
          <p:cNvPr id="4" name="Slide Number Placeholder 3"/>
          <p:cNvSpPr>
            <a:spLocks noGrp="1"/>
          </p:cNvSpPr>
          <p:nvPr>
            <p:ph type="sldNum" sz="quarter" idx="5"/>
          </p:nvPr>
        </p:nvSpPr>
        <p:spPr/>
        <p:txBody>
          <a:bodyPr/>
          <a:lstStyle/>
          <a:p>
            <a:fld id="{F35D7F00-5EE9-49F8-B154-28A82D423F38}" type="slidenum">
              <a:rPr lang="en-US" smtClean="0"/>
              <a:pPr/>
              <a:t>5</a:t>
            </a:fld>
            <a:endParaRPr lang="en-US"/>
          </a:p>
        </p:txBody>
      </p:sp>
    </p:spTree>
    <p:extLst>
      <p:ext uri="{BB962C8B-B14F-4D97-AF65-F5344CB8AC3E}">
        <p14:creationId xmlns:p14="http://schemas.microsoft.com/office/powerpoint/2010/main" val="1332274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Beam sweep: </a:t>
            </a:r>
            <a:r>
              <a:rPr lang="en-US" sz="1200" b="1" i="0" kern="1200" dirty="0">
                <a:solidFill>
                  <a:schemeClr val="tx1"/>
                </a:solidFill>
                <a:effectLst/>
                <a:latin typeface="+mn-lt"/>
                <a:ea typeface="+mn-ea"/>
                <a:cs typeface="+mn-cs"/>
              </a:rPr>
              <a:t>Beam Sweeping</a:t>
            </a:r>
            <a:r>
              <a:rPr lang="en-US" sz="1200" b="0" i="0" kern="1200" dirty="0">
                <a:solidFill>
                  <a:schemeClr val="tx1"/>
                </a:solidFill>
                <a:effectLst/>
                <a:latin typeface="+mn-lt"/>
                <a:ea typeface="+mn-ea"/>
                <a:cs typeface="+mn-cs"/>
              </a:rPr>
              <a:t> is a technique to transmit the </a:t>
            </a:r>
            <a:r>
              <a:rPr lang="en-US" sz="1200" b="1" i="0" kern="1200" dirty="0">
                <a:solidFill>
                  <a:schemeClr val="tx1"/>
                </a:solidFill>
                <a:effectLst/>
                <a:latin typeface="+mn-lt"/>
                <a:ea typeface="+mn-ea"/>
                <a:cs typeface="+mn-cs"/>
              </a:rPr>
              <a:t>beams</a:t>
            </a:r>
            <a:r>
              <a:rPr lang="en-US" sz="1200" b="0" i="0" kern="1200" dirty="0">
                <a:solidFill>
                  <a:schemeClr val="tx1"/>
                </a:solidFill>
                <a:effectLst/>
                <a:latin typeface="+mn-lt"/>
                <a:ea typeface="+mn-ea"/>
                <a:cs typeface="+mn-cs"/>
              </a:rPr>
              <a:t> in all predefined directions in a burst in a regular interval. </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//Everything is happening in 3D, but for the sake of experiment, only 2D scenario is considered. </a:t>
            </a:r>
            <a:endParaRPr lang="sv-SE" dirty="0"/>
          </a:p>
        </p:txBody>
      </p:sp>
      <p:sp>
        <p:nvSpPr>
          <p:cNvPr id="4" name="Slide Number Placeholder 3"/>
          <p:cNvSpPr>
            <a:spLocks noGrp="1"/>
          </p:cNvSpPr>
          <p:nvPr>
            <p:ph type="sldNum" sz="quarter" idx="5"/>
          </p:nvPr>
        </p:nvSpPr>
        <p:spPr/>
        <p:txBody>
          <a:bodyPr/>
          <a:lstStyle/>
          <a:p>
            <a:fld id="{F35D7F00-5EE9-49F8-B154-28A82D423F38}" type="slidenum">
              <a:rPr lang="en-US" smtClean="0"/>
              <a:pPr/>
              <a:t>6</a:t>
            </a:fld>
            <a:endParaRPr lang="en-US"/>
          </a:p>
        </p:txBody>
      </p:sp>
    </p:spTree>
    <p:extLst>
      <p:ext uri="{BB962C8B-B14F-4D97-AF65-F5344CB8AC3E}">
        <p14:creationId xmlns:p14="http://schemas.microsoft.com/office/powerpoint/2010/main" val="2725709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LHS: Base station and UE ’(user equipment)</a:t>
            </a:r>
          </a:p>
          <a:p>
            <a:endParaRPr lang="sv-SE" dirty="0"/>
          </a:p>
          <a:p>
            <a:r>
              <a:rPr lang="sv-SE" dirty="0"/>
              <a:t>Above shown is a wide beam generated from a BS. Responsible for connection establishment between UE and BS.</a:t>
            </a:r>
          </a:p>
          <a:p>
            <a:r>
              <a:rPr lang="sv-SE" dirty="0"/>
              <a:t>Below that is the WB is further finely divided into narrow beams. These beams are responsible for data transmission between the UE and the BS</a:t>
            </a:r>
          </a:p>
        </p:txBody>
      </p:sp>
      <p:sp>
        <p:nvSpPr>
          <p:cNvPr id="4" name="Slide Number Placeholder 3"/>
          <p:cNvSpPr>
            <a:spLocks noGrp="1"/>
          </p:cNvSpPr>
          <p:nvPr>
            <p:ph type="sldNum" sz="quarter" idx="5"/>
          </p:nvPr>
        </p:nvSpPr>
        <p:spPr/>
        <p:txBody>
          <a:bodyPr/>
          <a:lstStyle/>
          <a:p>
            <a:fld id="{F35D7F00-5EE9-49F8-B154-28A82D423F38}" type="slidenum">
              <a:rPr lang="en-US" smtClean="0"/>
              <a:pPr/>
              <a:t>7</a:t>
            </a:fld>
            <a:endParaRPr lang="en-US"/>
          </a:p>
        </p:txBody>
      </p:sp>
    </p:spTree>
    <p:extLst>
      <p:ext uri="{BB962C8B-B14F-4D97-AF65-F5344CB8AC3E}">
        <p14:creationId xmlns:p14="http://schemas.microsoft.com/office/powerpoint/2010/main" val="1802058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3Dimentional depiction of a wide beam shown in yellow, simulated inside the simulator. </a:t>
            </a:r>
          </a:p>
        </p:txBody>
      </p:sp>
      <p:sp>
        <p:nvSpPr>
          <p:cNvPr id="4" name="Slide Number Placeholder 3"/>
          <p:cNvSpPr>
            <a:spLocks noGrp="1"/>
          </p:cNvSpPr>
          <p:nvPr>
            <p:ph type="sldNum" sz="quarter" idx="5"/>
          </p:nvPr>
        </p:nvSpPr>
        <p:spPr/>
        <p:txBody>
          <a:bodyPr/>
          <a:lstStyle/>
          <a:p>
            <a:fld id="{F35D7F00-5EE9-49F8-B154-28A82D423F38}" type="slidenum">
              <a:rPr lang="en-US" smtClean="0"/>
              <a:pPr/>
              <a:t>8</a:t>
            </a:fld>
            <a:endParaRPr lang="en-US"/>
          </a:p>
        </p:txBody>
      </p:sp>
    </p:spTree>
    <p:extLst>
      <p:ext uri="{BB962C8B-B14F-4D97-AF65-F5344CB8AC3E}">
        <p14:creationId xmlns:p14="http://schemas.microsoft.com/office/powerpoint/2010/main" val="2489300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Standard 3GPP algorithm is considered baseline for the thesis.</a:t>
            </a:r>
          </a:p>
          <a:p>
            <a:r>
              <a:rPr lang="sv-SE" dirty="0"/>
              <a:t>SSB: synchronised signal block (wide beams)</a:t>
            </a:r>
          </a:p>
        </p:txBody>
      </p:sp>
      <p:sp>
        <p:nvSpPr>
          <p:cNvPr id="4" name="Slide Number Placeholder 3"/>
          <p:cNvSpPr>
            <a:spLocks noGrp="1"/>
          </p:cNvSpPr>
          <p:nvPr>
            <p:ph type="sldNum" sz="quarter" idx="5"/>
          </p:nvPr>
        </p:nvSpPr>
        <p:spPr/>
        <p:txBody>
          <a:bodyPr/>
          <a:lstStyle/>
          <a:p>
            <a:fld id="{F35D7F00-5EE9-49F8-B154-28A82D423F38}" type="slidenum">
              <a:rPr lang="en-US" smtClean="0"/>
              <a:pPr/>
              <a:t>9</a:t>
            </a:fld>
            <a:endParaRPr lang="en-US"/>
          </a:p>
        </p:txBody>
      </p:sp>
    </p:spTree>
    <p:extLst>
      <p:ext uri="{BB962C8B-B14F-4D97-AF65-F5344CB8AC3E}">
        <p14:creationId xmlns:p14="http://schemas.microsoft.com/office/powerpoint/2010/main" val="1024983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sv-SE" dirty="0" err="1"/>
              <a:t>Click</a:t>
            </a:r>
            <a:r>
              <a:rPr lang="sv-SE" dirty="0"/>
              <a:t> to </a:t>
            </a:r>
            <a:r>
              <a:rPr lang="sv-SE" dirty="0" err="1"/>
              <a:t>edit</a:t>
            </a:r>
            <a:r>
              <a:rPr lang="sv-SE" dirty="0"/>
              <a:t> Master </a:t>
            </a:r>
            <a:r>
              <a:rPr lang="sv-SE" dirty="0" err="1"/>
              <a:t>title</a:t>
            </a:r>
            <a:r>
              <a:rPr lang="sv-SE" dirty="0"/>
              <a:t> </a:t>
            </a:r>
            <a:r>
              <a:rPr lang="sv-SE" dirty="0" err="1"/>
              <a:t>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dirty="0" err="1"/>
              <a:t>Click</a:t>
            </a:r>
            <a:r>
              <a:rPr lang="sv-SE" dirty="0"/>
              <a:t> </a:t>
            </a:r>
            <a:r>
              <a:rPr lang="sv-SE" dirty="0" err="1"/>
              <a:t>to</a:t>
            </a:r>
            <a:r>
              <a:rPr lang="sv-SE" dirty="0"/>
              <a:t> </a:t>
            </a:r>
            <a:r>
              <a:rPr lang="sv-SE" dirty="0" err="1"/>
              <a:t>edit</a:t>
            </a:r>
            <a:r>
              <a:rPr lang="sv-SE" dirty="0"/>
              <a:t> Master </a:t>
            </a:r>
            <a:r>
              <a:rPr lang="sv-SE" dirty="0" err="1"/>
              <a:t>subtitle</a:t>
            </a:r>
            <a:r>
              <a:rPr lang="sv-SE" dirty="0"/>
              <a:t> style</a:t>
            </a:r>
            <a:endParaRPr lang="en-US" dirty="0"/>
          </a:p>
        </p:txBody>
      </p:sp>
      <p:sp>
        <p:nvSpPr>
          <p:cNvPr id="4" name="Date Placeholder 3"/>
          <p:cNvSpPr>
            <a:spLocks noGrp="1"/>
          </p:cNvSpPr>
          <p:nvPr>
            <p:ph type="dt" sz="half" idx="10"/>
          </p:nvPr>
        </p:nvSpPr>
        <p:spPr/>
        <p:txBody>
          <a:bodyPr/>
          <a:lstStyle>
            <a:lvl1pPr>
              <a:defRPr/>
            </a:lvl1pPr>
          </a:lstStyle>
          <a:p>
            <a:fld id="{0C3CFC05-002D-4178-AFE4-876751C8276E}" type="datetimeFigureOut">
              <a:rPr lang="en-US"/>
              <a:pPr/>
              <a:t>1/26/2021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3F8EF3A-B4A2-4C23-A718-52B67370D28F}" type="slidenum">
              <a:rPr lang="en-US"/>
              <a:pPr/>
              <a:t>‹#›</a:t>
            </a:fld>
            <a:endParaRPr lang="en-US"/>
          </a:p>
        </p:txBody>
      </p:sp>
    </p:spTree>
    <p:extLst>
      <p:ext uri="{BB962C8B-B14F-4D97-AF65-F5344CB8AC3E}">
        <p14:creationId xmlns:p14="http://schemas.microsoft.com/office/powerpoint/2010/main" val="1280941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2590800" y="274638"/>
            <a:ext cx="6096000" cy="1143000"/>
          </a:xfrm>
        </p:spPr>
        <p:txBody>
          <a:bodyPr/>
          <a:lstStyle>
            <a:lvl1pPr>
              <a:defRPr/>
            </a:lvl1pPr>
          </a:lstStyle>
          <a:p>
            <a:r>
              <a:rPr lang="en-US"/>
              <a:t>Click to edit Master title style</a:t>
            </a:r>
            <a:endParaRPr lang="sv-SE" dirty="0"/>
          </a:p>
        </p:txBody>
      </p:sp>
      <p:sp>
        <p:nvSpPr>
          <p:cNvPr id="14" name="Content Placeholder 13"/>
          <p:cNvSpPr>
            <a:spLocks noGrp="1"/>
          </p:cNvSpPr>
          <p:nvPr>
            <p:ph sz="quarter" idx="13"/>
          </p:nvPr>
        </p:nvSpPr>
        <p:spPr>
          <a:xfrm>
            <a:off x="2627313" y="2564904"/>
            <a:ext cx="6059487" cy="3095600"/>
          </a:xfrm>
        </p:spPr>
        <p:txBody>
          <a:bodyPr>
            <a:normAutofit/>
          </a:bodyPr>
          <a:lstStyle>
            <a:lvl1pPr>
              <a:defRPr sz="1600" baseline="0">
                <a:latin typeface="Times New Roman" pitchFamily="18" charset="0"/>
                <a:cs typeface="Times New Roman" pitchFamily="18" charset="0"/>
              </a:defRPr>
            </a:lvl1pPr>
            <a:lvl2pPr marL="742950" indent="-285750">
              <a:buFont typeface="Arial" pitchFamily="34" charset="0"/>
              <a:buChar char="•"/>
              <a:defRPr sz="1600" b="0">
                <a:latin typeface="+mn-lt"/>
              </a:defRPr>
            </a:lvl2pPr>
            <a:lvl5pPr marL="1828800" indent="0">
              <a:buNone/>
              <a:defRPr/>
            </a:lvl5pPr>
          </a:lstStyle>
          <a:p>
            <a:pPr lvl="0"/>
            <a:r>
              <a:rPr lang="en-US"/>
              <a:t>Click to edit Master text styles</a:t>
            </a:r>
          </a:p>
        </p:txBody>
      </p:sp>
      <p:sp>
        <p:nvSpPr>
          <p:cNvPr id="18" name="Content Placeholder 17"/>
          <p:cNvSpPr>
            <a:spLocks noGrp="1"/>
          </p:cNvSpPr>
          <p:nvPr>
            <p:ph sz="quarter" idx="14"/>
          </p:nvPr>
        </p:nvSpPr>
        <p:spPr>
          <a:xfrm>
            <a:off x="2627313" y="1700213"/>
            <a:ext cx="6059487" cy="504651"/>
          </a:xfrm>
        </p:spPr>
        <p:txBody>
          <a:bodyPr>
            <a:normAutofit/>
          </a:bodyPr>
          <a:lstStyle>
            <a:lvl1pPr>
              <a:defRPr sz="2400"/>
            </a:lvl1pPr>
          </a:lstStyle>
          <a:p>
            <a:pPr lvl="0"/>
            <a:r>
              <a:rPr lang="en-US"/>
              <a:t>Click to edit Master text styles</a:t>
            </a:r>
          </a:p>
        </p:txBody>
      </p:sp>
      <p:sp>
        <p:nvSpPr>
          <p:cNvPr id="5" name="Date Placeholder 3"/>
          <p:cNvSpPr>
            <a:spLocks noGrp="1"/>
          </p:cNvSpPr>
          <p:nvPr>
            <p:ph type="dt" sz="half" idx="15"/>
          </p:nvPr>
        </p:nvSpPr>
        <p:spPr/>
        <p:txBody>
          <a:bodyPr/>
          <a:lstStyle>
            <a:lvl1pPr>
              <a:defRPr/>
            </a:lvl1pPr>
          </a:lstStyle>
          <a:p>
            <a:fld id="{E346D3AA-DD0E-465A-B2C8-2208A15179FE}" type="datetimeFigureOut">
              <a:rPr lang="en-US"/>
              <a:pPr/>
              <a:t>1/26/2021</a:t>
            </a:fld>
            <a:endParaRPr lang="en-US"/>
          </a:p>
        </p:txBody>
      </p:sp>
      <p:sp>
        <p:nvSpPr>
          <p:cNvPr id="6" name="Footer Placeholder 4"/>
          <p:cNvSpPr>
            <a:spLocks noGrp="1"/>
          </p:cNvSpPr>
          <p:nvPr>
            <p:ph type="ftr" sz="quarter" idx="16"/>
          </p:nvPr>
        </p:nvSpPr>
        <p:spPr/>
        <p:txBody>
          <a:bodyPr/>
          <a:lstStyle>
            <a:lvl1pPr>
              <a:defRPr/>
            </a:lvl1pPr>
          </a:lstStyle>
          <a:p>
            <a:endParaRPr lang="en-US"/>
          </a:p>
        </p:txBody>
      </p:sp>
      <p:sp>
        <p:nvSpPr>
          <p:cNvPr id="7" name="Slide Number Placeholder 5"/>
          <p:cNvSpPr>
            <a:spLocks noGrp="1"/>
          </p:cNvSpPr>
          <p:nvPr>
            <p:ph type="sldNum" sz="quarter" idx="17"/>
          </p:nvPr>
        </p:nvSpPr>
        <p:spPr/>
        <p:txBody>
          <a:bodyPr/>
          <a:lstStyle>
            <a:lvl1pPr>
              <a:defRPr/>
            </a:lvl1pPr>
          </a:lstStyle>
          <a:p>
            <a:fld id="{C9627183-02E3-457C-8506-FDB9B909DF02}" type="slidenum">
              <a:rPr lang="en-US"/>
              <a:pPr/>
              <a:t>‹#›</a:t>
            </a:fld>
            <a:endParaRPr lang="en-US"/>
          </a:p>
        </p:txBody>
      </p:sp>
    </p:spTree>
    <p:extLst>
      <p:ext uri="{BB962C8B-B14F-4D97-AF65-F5344CB8AC3E}">
        <p14:creationId xmlns:p14="http://schemas.microsoft.com/office/powerpoint/2010/main" val="14014188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imes New Roman" pitchFamily="18" charset="0"/>
              </a:defRPr>
            </a:lvl1pPr>
          </a:lstStyle>
          <a:p>
            <a:fld id="{3C0C6802-A515-4E08-913D-D9D194AD565B}" type="datetimeFigureOut">
              <a:rPr lang="en-US"/>
              <a:pPr/>
              <a:t>1/26/2021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imes New Roman" pitchFamily="18" charset="0"/>
              </a:defRPr>
            </a:lvl1pPr>
          </a:lstStyle>
          <a:p>
            <a:fld id="{D8A472A3-A2FD-4835-B526-D6664AC49C67}" type="slidenum">
              <a:rPr lang="en-US"/>
              <a:pPr/>
              <a:t>‹#›</a:t>
            </a:fld>
            <a:endParaRPr lang="en-US"/>
          </a:p>
        </p:txBody>
      </p:sp>
      <p:sp>
        <p:nvSpPr>
          <p:cNvPr id="10" name="Title 1"/>
          <p:cNvSpPr txBox="1">
            <a:spLocks/>
          </p:cNvSpPr>
          <p:nvPr userDrawn="1"/>
        </p:nvSpPr>
        <p:spPr>
          <a:xfrm>
            <a:off x="1371600" y="2054225"/>
            <a:ext cx="7772400" cy="1470025"/>
          </a:xfrm>
          <a:prstGeom prst="rect">
            <a:avLst/>
          </a:prstGeom>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sv-SE" sz="3600">
              <a:latin typeface="Gill Sans"/>
              <a:ea typeface="Gill Sans"/>
              <a:cs typeface="Gill Sans"/>
            </a:endParaRPr>
          </a:p>
        </p:txBody>
      </p:sp>
      <p:sp>
        <p:nvSpPr>
          <p:cNvPr id="11" name="Subtitle 2"/>
          <p:cNvSpPr txBox="1">
            <a:spLocks/>
          </p:cNvSpPr>
          <p:nvPr userDrawn="1"/>
        </p:nvSpPr>
        <p:spPr>
          <a:xfrm>
            <a:off x="2057400" y="3810000"/>
            <a:ext cx="6400800" cy="1752600"/>
          </a:xfrm>
          <a:prstGeom prst="rect">
            <a:avLst/>
          </a:prstGeom>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20000"/>
              </a:spcBef>
              <a:buFont typeface="Arial" pitchFamily="34" charset="0"/>
              <a:buNone/>
            </a:pPr>
            <a:endParaRPr lang="sv-SE" sz="2800">
              <a:solidFill>
                <a:srgbClr val="898989"/>
              </a:solidFill>
              <a:latin typeface="Gill Sans"/>
              <a:ea typeface="Gill Sans"/>
              <a:cs typeface="Gill Sans"/>
            </a:endParaRPr>
          </a:p>
        </p:txBody>
      </p:sp>
      <p:sp>
        <p:nvSpPr>
          <p:cNvPr id="1031"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sv-SE"/>
          </a:p>
        </p:txBody>
      </p:sp>
      <p:sp>
        <p:nvSpPr>
          <p:cNvPr id="1032"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pic>
        <p:nvPicPr>
          <p:cNvPr id="1033" name="Picture 11" descr="pptlogo.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57200" y="0"/>
            <a:ext cx="919163" cy="160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457200" rtl="0" eaLnBrk="0" fontAlgn="base" hangingPunct="0">
        <a:spcBef>
          <a:spcPct val="0"/>
        </a:spcBef>
        <a:spcAft>
          <a:spcPct val="0"/>
        </a:spcAft>
        <a:defRPr sz="3600" kern="1200">
          <a:solidFill>
            <a:schemeClr val="tx1"/>
          </a:solidFill>
          <a:latin typeface="Gill Sans"/>
          <a:ea typeface="Gill Sans"/>
          <a:cs typeface="Gill Sans"/>
        </a:defRPr>
      </a:lvl1pPr>
      <a:lvl2pPr algn="ctr" defTabSz="457200" rtl="0" eaLnBrk="0" fontAlgn="base" hangingPunct="0">
        <a:spcBef>
          <a:spcPct val="0"/>
        </a:spcBef>
        <a:spcAft>
          <a:spcPct val="0"/>
        </a:spcAft>
        <a:defRPr sz="3600">
          <a:solidFill>
            <a:schemeClr val="tx1"/>
          </a:solidFill>
          <a:latin typeface="Gill Sans"/>
          <a:ea typeface="Gill Sans"/>
          <a:cs typeface="Gill Sans"/>
        </a:defRPr>
      </a:lvl2pPr>
      <a:lvl3pPr algn="ctr" defTabSz="457200" rtl="0" eaLnBrk="0" fontAlgn="base" hangingPunct="0">
        <a:spcBef>
          <a:spcPct val="0"/>
        </a:spcBef>
        <a:spcAft>
          <a:spcPct val="0"/>
        </a:spcAft>
        <a:defRPr sz="3600">
          <a:solidFill>
            <a:schemeClr val="tx1"/>
          </a:solidFill>
          <a:latin typeface="Gill Sans"/>
          <a:ea typeface="Gill Sans"/>
          <a:cs typeface="Gill Sans"/>
        </a:defRPr>
      </a:lvl3pPr>
      <a:lvl4pPr algn="ctr" defTabSz="457200" rtl="0" eaLnBrk="0" fontAlgn="base" hangingPunct="0">
        <a:spcBef>
          <a:spcPct val="0"/>
        </a:spcBef>
        <a:spcAft>
          <a:spcPct val="0"/>
        </a:spcAft>
        <a:defRPr sz="3600">
          <a:solidFill>
            <a:schemeClr val="tx1"/>
          </a:solidFill>
          <a:latin typeface="Gill Sans"/>
          <a:ea typeface="Gill Sans"/>
          <a:cs typeface="Gill Sans"/>
        </a:defRPr>
      </a:lvl4pPr>
      <a:lvl5pPr algn="ctr" defTabSz="457200" rtl="0" eaLnBrk="0" fontAlgn="base" hangingPunct="0">
        <a:spcBef>
          <a:spcPct val="0"/>
        </a:spcBef>
        <a:spcAft>
          <a:spcPct val="0"/>
        </a:spcAft>
        <a:defRPr sz="3600">
          <a:solidFill>
            <a:schemeClr val="tx1"/>
          </a:solidFill>
          <a:latin typeface="Gill Sans"/>
          <a:ea typeface="Gill Sans"/>
          <a:cs typeface="Gill Sans"/>
        </a:defRPr>
      </a:lvl5pPr>
      <a:lvl6pPr marL="457200" algn="ctr" defTabSz="457200" rtl="0" fontAlgn="base">
        <a:spcBef>
          <a:spcPct val="0"/>
        </a:spcBef>
        <a:spcAft>
          <a:spcPct val="0"/>
        </a:spcAft>
        <a:defRPr sz="3600">
          <a:solidFill>
            <a:schemeClr val="tx1"/>
          </a:solidFill>
          <a:latin typeface="Gill Sans"/>
          <a:ea typeface="Gill Sans"/>
          <a:cs typeface="Gill Sans"/>
        </a:defRPr>
      </a:lvl6pPr>
      <a:lvl7pPr marL="914400" algn="ctr" defTabSz="457200" rtl="0" fontAlgn="base">
        <a:spcBef>
          <a:spcPct val="0"/>
        </a:spcBef>
        <a:spcAft>
          <a:spcPct val="0"/>
        </a:spcAft>
        <a:defRPr sz="3600">
          <a:solidFill>
            <a:schemeClr val="tx1"/>
          </a:solidFill>
          <a:latin typeface="Gill Sans"/>
          <a:ea typeface="Gill Sans"/>
          <a:cs typeface="Gill Sans"/>
        </a:defRPr>
      </a:lvl7pPr>
      <a:lvl8pPr marL="1371600" algn="ctr" defTabSz="457200" rtl="0" fontAlgn="base">
        <a:spcBef>
          <a:spcPct val="0"/>
        </a:spcBef>
        <a:spcAft>
          <a:spcPct val="0"/>
        </a:spcAft>
        <a:defRPr sz="3600">
          <a:solidFill>
            <a:schemeClr val="tx1"/>
          </a:solidFill>
          <a:latin typeface="Gill Sans"/>
          <a:ea typeface="Gill Sans"/>
          <a:cs typeface="Gill Sans"/>
        </a:defRPr>
      </a:lvl8pPr>
      <a:lvl9pPr marL="1828800" algn="ctr" defTabSz="457200" rtl="0" fontAlgn="base">
        <a:spcBef>
          <a:spcPct val="0"/>
        </a:spcBef>
        <a:spcAft>
          <a:spcPct val="0"/>
        </a:spcAft>
        <a:defRPr sz="3600">
          <a:solidFill>
            <a:schemeClr val="tx1"/>
          </a:solidFill>
          <a:latin typeface="Gill Sans"/>
          <a:ea typeface="Gill Sans"/>
          <a:cs typeface="Gill Sans"/>
        </a:defRPr>
      </a:lvl9pPr>
    </p:titleStyle>
    <p:bodyStyle>
      <a:lvl1pPr marL="342900" indent="-342900" algn="l" defTabSz="457200" rtl="0" eaLnBrk="0" fontAlgn="base" hangingPunct="0">
        <a:spcBef>
          <a:spcPct val="20000"/>
        </a:spcBef>
        <a:spcAft>
          <a:spcPct val="0"/>
        </a:spcAft>
        <a:buFont typeface="Arial" pitchFamily="34" charset="0"/>
        <a:defRPr sz="2800" kern="1200">
          <a:solidFill>
            <a:schemeClr val="tx1"/>
          </a:solidFill>
          <a:latin typeface="Gill Sans"/>
          <a:ea typeface="Gill Sans"/>
          <a:cs typeface="Gill Sans"/>
        </a:defRPr>
      </a:lvl1pPr>
      <a:lvl2pPr marL="742950" indent="-285750" algn="l" defTabSz="457200" rtl="0" eaLnBrk="0" fontAlgn="base" hangingPunct="0">
        <a:spcBef>
          <a:spcPct val="20000"/>
        </a:spcBef>
        <a:spcAft>
          <a:spcPct val="0"/>
        </a:spcAft>
        <a:buFont typeface="Arial" pitchFamily="34" charset="0"/>
        <a:buChar char="–"/>
        <a:defRPr sz="2400" b="1" kern="1200">
          <a:solidFill>
            <a:schemeClr val="tx1"/>
          </a:solidFill>
          <a:latin typeface="Times New Roman"/>
          <a:ea typeface="Gill Sans"/>
          <a:cs typeface="Times New Roman"/>
        </a:defRPr>
      </a:lvl2pPr>
      <a:lvl3pPr marL="1143000" indent="-228600" algn="l" defTabSz="457200" rtl="0" eaLnBrk="0" fontAlgn="base" hangingPunct="0">
        <a:spcBef>
          <a:spcPct val="20000"/>
        </a:spcBef>
        <a:spcAft>
          <a:spcPct val="0"/>
        </a:spcAft>
        <a:buFont typeface="Arial" pitchFamily="34" charset="0"/>
        <a:buChar char="•"/>
        <a:defRPr sz="1600" kern="1200">
          <a:solidFill>
            <a:schemeClr val="tx1"/>
          </a:solidFill>
          <a:latin typeface="Times New Roman"/>
          <a:ea typeface="Gill Sans"/>
          <a:cs typeface="Times New Roman"/>
        </a:defRPr>
      </a:lvl3pPr>
      <a:lvl4pPr marL="1600200" indent="-228600" algn="l" defTabSz="457200" rtl="0" eaLnBrk="0" fontAlgn="base" hangingPunct="0">
        <a:spcBef>
          <a:spcPct val="20000"/>
        </a:spcBef>
        <a:spcAft>
          <a:spcPct val="0"/>
        </a:spcAft>
        <a:buFont typeface="Arial" pitchFamily="34" charset="0"/>
        <a:buChar char="–"/>
        <a:defRPr sz="1600" kern="1200">
          <a:solidFill>
            <a:schemeClr val="tx1"/>
          </a:solidFill>
          <a:latin typeface="Times New Roman"/>
          <a:ea typeface="Gill Sans"/>
          <a:cs typeface="Times New Roman"/>
        </a:defRPr>
      </a:lvl4pPr>
      <a:lvl5pPr marL="2057400" indent="-228600" algn="l" defTabSz="457200" rtl="0" eaLnBrk="0" fontAlgn="base" hangingPunct="0">
        <a:spcBef>
          <a:spcPct val="20000"/>
        </a:spcBef>
        <a:spcAft>
          <a:spcPct val="0"/>
        </a:spcAft>
        <a:buFont typeface="Arial" pitchFamily="34" charset="0"/>
        <a:buChar char="»"/>
        <a:defRPr sz="1600" kern="1200">
          <a:solidFill>
            <a:schemeClr val="tx1"/>
          </a:solidFill>
          <a:latin typeface="Times New Roman"/>
          <a:ea typeface="Gill Sans"/>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4.drawio"/><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cid:ii_kg9tnwq61" TargetMode="Externa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sv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7CCD-926B-4D48-A350-AE7EEF4DF5CC}"/>
              </a:ext>
            </a:extLst>
          </p:cNvPr>
          <p:cNvSpPr>
            <a:spLocks noGrp="1"/>
          </p:cNvSpPr>
          <p:nvPr>
            <p:ph type="ctrTitle"/>
          </p:nvPr>
        </p:nvSpPr>
        <p:spPr/>
        <p:txBody>
          <a:bodyPr/>
          <a:lstStyle/>
          <a:p>
            <a:r>
              <a:rPr lang="en-US" b="1" dirty="0"/>
              <a:t>Beam reﬁnement and beam tracking using Machine Learning Techniques in 5G NR RAN</a:t>
            </a:r>
            <a:endParaRPr lang="sv-SE" dirty="0"/>
          </a:p>
        </p:txBody>
      </p:sp>
      <p:sp>
        <p:nvSpPr>
          <p:cNvPr id="3" name="Subtitle 2">
            <a:extLst>
              <a:ext uri="{FF2B5EF4-FFF2-40B4-BE49-F238E27FC236}">
                <a16:creationId xmlns:a16="http://schemas.microsoft.com/office/drawing/2014/main" id="{99E9616F-594C-4485-B1BC-33D50FF7BE1E}"/>
              </a:ext>
            </a:extLst>
          </p:cNvPr>
          <p:cNvSpPr>
            <a:spLocks noGrp="1"/>
          </p:cNvSpPr>
          <p:nvPr>
            <p:ph type="subTitle" idx="1"/>
          </p:nvPr>
        </p:nvSpPr>
        <p:spPr>
          <a:xfrm>
            <a:off x="323528" y="4365104"/>
            <a:ext cx="3456384" cy="1198984"/>
          </a:xfrm>
        </p:spPr>
        <p:txBody>
          <a:bodyPr/>
          <a:lstStyle/>
          <a:p>
            <a:pPr algn="l"/>
            <a:r>
              <a:rPr lang="sv-SE" sz="1800" dirty="0"/>
              <a:t>Student-</a:t>
            </a:r>
          </a:p>
          <a:p>
            <a:pPr algn="l"/>
            <a:r>
              <a:rPr lang="sv-SE" sz="1800" dirty="0"/>
              <a:t>Harshal Patal : </a:t>
            </a:r>
            <a:r>
              <a:rPr lang="sv-SE" sz="1800" dirty="0">
                <a:solidFill>
                  <a:srgbClr val="0070C0"/>
                </a:solidFill>
              </a:rPr>
              <a:t>hapt18@student.bth.se</a:t>
            </a:r>
          </a:p>
          <a:p>
            <a:endParaRPr lang="sv-SE" dirty="0"/>
          </a:p>
        </p:txBody>
      </p:sp>
      <p:sp>
        <p:nvSpPr>
          <p:cNvPr id="4" name="Subtitle 2">
            <a:extLst>
              <a:ext uri="{FF2B5EF4-FFF2-40B4-BE49-F238E27FC236}">
                <a16:creationId xmlns:a16="http://schemas.microsoft.com/office/drawing/2014/main" id="{061A412D-68D9-499B-99DA-485DD4A98D73}"/>
              </a:ext>
            </a:extLst>
          </p:cNvPr>
          <p:cNvSpPr txBox="1">
            <a:spLocks/>
          </p:cNvSpPr>
          <p:nvPr/>
        </p:nvSpPr>
        <p:spPr bwMode="auto">
          <a:xfrm>
            <a:off x="5372855" y="4360930"/>
            <a:ext cx="3456384" cy="11989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pitchFamily="34" charset="0"/>
              <a:buNone/>
              <a:defRPr sz="2800" kern="1200">
                <a:solidFill>
                  <a:schemeClr val="tx1">
                    <a:tint val="75000"/>
                  </a:schemeClr>
                </a:solidFill>
                <a:latin typeface="Gill Sans"/>
                <a:ea typeface="Gill Sans"/>
                <a:cs typeface="Gill Sans"/>
              </a:defRPr>
            </a:lvl1pPr>
            <a:lvl2pPr marL="457200" indent="0" algn="ctr" defTabSz="457200" rtl="0" eaLnBrk="0" fontAlgn="base" hangingPunct="0">
              <a:spcBef>
                <a:spcPct val="20000"/>
              </a:spcBef>
              <a:spcAft>
                <a:spcPct val="0"/>
              </a:spcAft>
              <a:buFont typeface="Arial" pitchFamily="34" charset="0"/>
              <a:buNone/>
              <a:defRPr sz="2400" b="1" kern="1200">
                <a:solidFill>
                  <a:schemeClr val="tx1">
                    <a:tint val="75000"/>
                  </a:schemeClr>
                </a:solidFill>
                <a:latin typeface="Times New Roman"/>
                <a:ea typeface="Gill Sans"/>
                <a:cs typeface="Times New Roman"/>
              </a:defRPr>
            </a:lvl2pPr>
            <a:lvl3pPr marL="914400" indent="0" algn="ctr" defTabSz="457200" rtl="0" eaLnBrk="0" fontAlgn="base" hangingPunct="0">
              <a:spcBef>
                <a:spcPct val="20000"/>
              </a:spcBef>
              <a:spcAft>
                <a:spcPct val="0"/>
              </a:spcAft>
              <a:buFont typeface="Arial" pitchFamily="34" charset="0"/>
              <a:buNone/>
              <a:defRPr sz="1600" kern="1200">
                <a:solidFill>
                  <a:schemeClr val="tx1">
                    <a:tint val="75000"/>
                  </a:schemeClr>
                </a:solidFill>
                <a:latin typeface="Times New Roman"/>
                <a:ea typeface="Gill Sans"/>
                <a:cs typeface="Times New Roman"/>
              </a:defRPr>
            </a:lvl3pPr>
            <a:lvl4pPr marL="1371600" indent="0" algn="ctr" defTabSz="457200" rtl="0" eaLnBrk="0" fontAlgn="base" hangingPunct="0">
              <a:spcBef>
                <a:spcPct val="20000"/>
              </a:spcBef>
              <a:spcAft>
                <a:spcPct val="0"/>
              </a:spcAft>
              <a:buFont typeface="Arial" pitchFamily="34" charset="0"/>
              <a:buNone/>
              <a:defRPr sz="1600" kern="1200">
                <a:solidFill>
                  <a:schemeClr val="tx1">
                    <a:tint val="75000"/>
                  </a:schemeClr>
                </a:solidFill>
                <a:latin typeface="Times New Roman"/>
                <a:ea typeface="Gill Sans"/>
                <a:cs typeface="Times New Roman"/>
              </a:defRPr>
            </a:lvl4pPr>
            <a:lvl5pPr marL="1828800" indent="0" algn="ctr" defTabSz="457200" rtl="0" eaLnBrk="0" fontAlgn="base" hangingPunct="0">
              <a:spcBef>
                <a:spcPct val="20000"/>
              </a:spcBef>
              <a:spcAft>
                <a:spcPct val="0"/>
              </a:spcAft>
              <a:buFont typeface="Arial" pitchFamily="34" charset="0"/>
              <a:buNone/>
              <a:defRPr sz="1600" kern="1200">
                <a:solidFill>
                  <a:schemeClr val="tx1">
                    <a:tint val="75000"/>
                  </a:schemeClr>
                </a:solidFill>
                <a:latin typeface="Times New Roman"/>
                <a:ea typeface="Gill Sans"/>
                <a:cs typeface="Times New Roman"/>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800" dirty="0"/>
              <a:t>Supervisor- </a:t>
            </a:r>
          </a:p>
          <a:p>
            <a:pPr algn="l"/>
            <a:r>
              <a:rPr lang="en-US" sz="1800" dirty="0"/>
              <a:t>Dr. Hüseyin Kusetogullari</a:t>
            </a:r>
            <a:r>
              <a:rPr lang="en-US" sz="2000" dirty="0"/>
              <a:t>: </a:t>
            </a:r>
            <a:r>
              <a:rPr lang="en-US" sz="1800" dirty="0">
                <a:solidFill>
                  <a:schemeClr val="accent1">
                    <a:lumMod val="75000"/>
                  </a:schemeClr>
                </a:solidFill>
              </a:rPr>
              <a:t>huseyin.kusetogullari@bth.s</a:t>
            </a:r>
            <a:r>
              <a:rPr lang="en-US" sz="2000" dirty="0">
                <a:solidFill>
                  <a:schemeClr val="accent1">
                    <a:lumMod val="75000"/>
                  </a:schemeClr>
                </a:solidFill>
              </a:rPr>
              <a:t>e  </a:t>
            </a:r>
          </a:p>
          <a:p>
            <a:endParaRPr lang="sv-SE" dirty="0"/>
          </a:p>
        </p:txBody>
      </p:sp>
    </p:spTree>
    <p:extLst>
      <p:ext uri="{BB962C8B-B14F-4D97-AF65-F5344CB8AC3E}">
        <p14:creationId xmlns:p14="http://schemas.microsoft.com/office/powerpoint/2010/main" val="1793522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13DD21C-698A-49FD-8A85-F95E81EC05D1}"/>
              </a:ext>
            </a:extLst>
          </p:cNvPr>
          <p:cNvSpPr>
            <a:spLocks noGrp="1"/>
          </p:cNvSpPr>
          <p:nvPr>
            <p:ph type="title"/>
          </p:nvPr>
        </p:nvSpPr>
        <p:spPr>
          <a:xfrm>
            <a:off x="683568" y="304135"/>
            <a:ext cx="8353426" cy="1081088"/>
          </a:xfrm>
        </p:spPr>
        <p:txBody>
          <a:bodyPr/>
          <a:lstStyle/>
          <a:p>
            <a:r>
              <a:rPr lang="en-US" dirty="0"/>
              <a:t>Problem addressed</a:t>
            </a:r>
          </a:p>
        </p:txBody>
      </p:sp>
      <p:pic>
        <p:nvPicPr>
          <p:cNvPr id="7" name="Picture 6" descr="Diagram&#10;&#10;Description automatically generated">
            <a:extLst>
              <a:ext uri="{FF2B5EF4-FFF2-40B4-BE49-F238E27FC236}">
                <a16:creationId xmlns:a16="http://schemas.microsoft.com/office/drawing/2014/main" id="{A8BA4824-E50F-42C8-881C-9725BDB6DA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599" y="2408463"/>
            <a:ext cx="7911845" cy="4149045"/>
          </a:xfrm>
          <a:prstGeom prst="rect">
            <a:avLst/>
          </a:prstGeom>
        </p:spPr>
      </p:pic>
      <p:sp>
        <p:nvSpPr>
          <p:cNvPr id="8" name="TextBox 7">
            <a:extLst>
              <a:ext uri="{FF2B5EF4-FFF2-40B4-BE49-F238E27FC236}">
                <a16:creationId xmlns:a16="http://schemas.microsoft.com/office/drawing/2014/main" id="{F43992C4-7897-4841-8EAC-4F5FB858CDD6}"/>
              </a:ext>
            </a:extLst>
          </p:cNvPr>
          <p:cNvSpPr txBox="1"/>
          <p:nvPr/>
        </p:nvSpPr>
        <p:spPr bwMode="auto">
          <a:xfrm>
            <a:off x="2472164" y="2485571"/>
            <a:ext cx="4776234" cy="943429"/>
          </a:xfrm>
          <a:prstGeom prst="rect">
            <a:avLst/>
          </a:prstGeom>
          <a:noFill/>
          <a:ln w="12700">
            <a:noFill/>
            <a:miter lim="800000"/>
            <a:headEnd/>
            <a:tailEnd/>
          </a:ln>
        </p:spPr>
        <p:txBody>
          <a:bodyPr vert="horz" wrap="none" lIns="72000" tIns="36000" rIns="73152" bIns="36576" numCol="1" rtlCol="0" anchor="t" anchorCtr="0" compatLnSpc="1">
            <a:prstTxWarp prst="textNoShape">
              <a:avLst/>
            </a:prstTxWarp>
            <a:noAutofit/>
          </a:bodyPr>
          <a:lstStyle/>
          <a:p>
            <a:pPr algn="l">
              <a:buClr>
                <a:schemeClr val="tx1"/>
              </a:buClr>
            </a:pPr>
            <a:r>
              <a:rPr lang="en-US" sz="2800" dirty="0"/>
              <a:t> </a:t>
            </a:r>
            <a:r>
              <a:rPr lang="en-US" sz="2400" dirty="0"/>
              <a:t>Time Division Duplex pattern</a:t>
            </a:r>
            <a:endParaRPr lang="sv-SE" sz="2800" dirty="0" err="1"/>
          </a:p>
        </p:txBody>
      </p:sp>
    </p:spTree>
    <p:extLst>
      <p:ext uri="{BB962C8B-B14F-4D97-AF65-F5344CB8AC3E}">
        <p14:creationId xmlns:p14="http://schemas.microsoft.com/office/powerpoint/2010/main" val="3370798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2D49B-74D4-4F4C-9564-298211946F4C}"/>
              </a:ext>
            </a:extLst>
          </p:cNvPr>
          <p:cNvSpPr>
            <a:spLocks noGrp="1"/>
          </p:cNvSpPr>
          <p:nvPr>
            <p:ph type="title"/>
          </p:nvPr>
        </p:nvSpPr>
        <p:spPr>
          <a:xfrm>
            <a:off x="395287" y="116632"/>
            <a:ext cx="8353426" cy="1081088"/>
          </a:xfrm>
        </p:spPr>
        <p:txBody>
          <a:bodyPr/>
          <a:lstStyle/>
          <a:p>
            <a:r>
              <a:rPr lang="en-US" dirty="0"/>
              <a:t>3GPP Baseline</a:t>
            </a:r>
          </a:p>
        </p:txBody>
      </p:sp>
      <p:pic>
        <p:nvPicPr>
          <p:cNvPr id="3" name="Picture 2" descr="Chart, line chart, scatter chart&#10;&#10;Description automatically generated">
            <a:extLst>
              <a:ext uri="{FF2B5EF4-FFF2-40B4-BE49-F238E27FC236}">
                <a16:creationId xmlns:a16="http://schemas.microsoft.com/office/drawing/2014/main" id="{D972C7A5-B1D8-41C9-9F2D-1D63AB70623C}"/>
              </a:ext>
            </a:extLst>
          </p:cNvPr>
          <p:cNvPicPr>
            <a:picLocks noChangeAspect="1"/>
          </p:cNvPicPr>
          <p:nvPr/>
        </p:nvPicPr>
        <p:blipFill rotWithShape="1">
          <a:blip r:embed="rId3">
            <a:extLst>
              <a:ext uri="{28A0092B-C50C-407E-A947-70E740481C1C}">
                <a14:useLocalDpi xmlns:a14="http://schemas.microsoft.com/office/drawing/2010/main" val="0"/>
              </a:ext>
            </a:extLst>
          </a:blip>
          <a:srcRect t="6572"/>
          <a:stretch/>
        </p:blipFill>
        <p:spPr>
          <a:xfrm>
            <a:off x="1763688" y="2001381"/>
            <a:ext cx="6182761" cy="4379947"/>
          </a:xfrm>
          <a:prstGeom prst="rect">
            <a:avLst/>
          </a:prstGeom>
        </p:spPr>
      </p:pic>
      <p:sp>
        <p:nvSpPr>
          <p:cNvPr id="4" name="TextBox 3">
            <a:extLst>
              <a:ext uri="{FF2B5EF4-FFF2-40B4-BE49-F238E27FC236}">
                <a16:creationId xmlns:a16="http://schemas.microsoft.com/office/drawing/2014/main" id="{109D15A1-1C25-4A1C-9BE3-8AD4B503C0DB}"/>
              </a:ext>
            </a:extLst>
          </p:cNvPr>
          <p:cNvSpPr txBox="1"/>
          <p:nvPr/>
        </p:nvSpPr>
        <p:spPr bwMode="auto">
          <a:xfrm>
            <a:off x="1763688" y="1505597"/>
            <a:ext cx="6391141" cy="413887"/>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algn="ctr">
              <a:buClr>
                <a:schemeClr val="tx1"/>
              </a:buClr>
            </a:pPr>
            <a:r>
              <a:rPr lang="sv-SE" sz="1600" dirty="0"/>
              <a:t>channel capacity for different number of UEs</a:t>
            </a:r>
          </a:p>
        </p:txBody>
      </p:sp>
    </p:spTree>
    <p:extLst>
      <p:ext uri="{BB962C8B-B14F-4D97-AF65-F5344CB8AC3E}">
        <p14:creationId xmlns:p14="http://schemas.microsoft.com/office/powerpoint/2010/main" val="1266859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81987-99F9-4C36-94D7-C739F51D800A}"/>
              </a:ext>
            </a:extLst>
          </p:cNvPr>
          <p:cNvSpPr>
            <a:spLocks noGrp="1"/>
          </p:cNvSpPr>
          <p:nvPr>
            <p:ph type="title"/>
          </p:nvPr>
        </p:nvSpPr>
        <p:spPr>
          <a:xfrm>
            <a:off x="2311152" y="274638"/>
            <a:ext cx="6096000" cy="1143000"/>
          </a:xfrm>
        </p:spPr>
        <p:txBody>
          <a:bodyPr/>
          <a:lstStyle/>
          <a:p>
            <a:r>
              <a:rPr lang="sv-SE" dirty="0"/>
              <a:t>Aim</a:t>
            </a:r>
          </a:p>
        </p:txBody>
      </p:sp>
      <p:sp>
        <p:nvSpPr>
          <p:cNvPr id="5" name="TextBox 4">
            <a:extLst>
              <a:ext uri="{FF2B5EF4-FFF2-40B4-BE49-F238E27FC236}">
                <a16:creationId xmlns:a16="http://schemas.microsoft.com/office/drawing/2014/main" id="{80161CFE-5D2B-42FD-B9F9-A6EA744A058F}"/>
              </a:ext>
            </a:extLst>
          </p:cNvPr>
          <p:cNvSpPr txBox="1"/>
          <p:nvPr/>
        </p:nvSpPr>
        <p:spPr>
          <a:xfrm>
            <a:off x="1763688" y="2492896"/>
            <a:ext cx="6096000" cy="2215991"/>
          </a:xfrm>
          <a:prstGeom prst="rect">
            <a:avLst/>
          </a:prstGeom>
          <a:noFill/>
        </p:spPr>
        <p:txBody>
          <a:bodyPr wrap="square" rtlCol="0">
            <a:spAutoFit/>
          </a:bodyPr>
          <a:lstStyle/>
          <a:p>
            <a:pPr algn="just"/>
            <a:r>
              <a:rPr lang="sv-SE" sz="2400" dirty="0"/>
              <a:t>The thesis aims to find the best machine learning algorithm, by comparing the performance of  three ML algorithms and use it to improve the cell capacity in 5G environment.</a:t>
            </a:r>
          </a:p>
          <a:p>
            <a:endParaRPr lang="sv-SE" dirty="0"/>
          </a:p>
        </p:txBody>
      </p:sp>
    </p:spTree>
    <p:extLst>
      <p:ext uri="{BB962C8B-B14F-4D97-AF65-F5344CB8AC3E}">
        <p14:creationId xmlns:p14="http://schemas.microsoft.com/office/powerpoint/2010/main" val="277839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F6B4FA5-1291-418F-8BD0-7FE657988410}"/>
              </a:ext>
            </a:extLst>
          </p:cNvPr>
          <p:cNvSpPr>
            <a:spLocks noGrp="1"/>
          </p:cNvSpPr>
          <p:nvPr>
            <p:ph type="title"/>
          </p:nvPr>
        </p:nvSpPr>
        <p:spPr>
          <a:xfrm>
            <a:off x="1691680" y="404664"/>
            <a:ext cx="5952598" cy="1081088"/>
          </a:xfrm>
        </p:spPr>
        <p:txBody>
          <a:bodyPr/>
          <a:lstStyle/>
          <a:p>
            <a:r>
              <a:rPr lang="en-US" dirty="0"/>
              <a:t>Objective</a:t>
            </a:r>
            <a:endParaRPr lang="sv-SE" dirty="0"/>
          </a:p>
        </p:txBody>
      </p:sp>
      <p:sp>
        <p:nvSpPr>
          <p:cNvPr id="6" name="Content Placeholder 2">
            <a:extLst>
              <a:ext uri="{FF2B5EF4-FFF2-40B4-BE49-F238E27FC236}">
                <a16:creationId xmlns:a16="http://schemas.microsoft.com/office/drawing/2014/main" id="{79637983-3E9C-4621-A43E-5CA0F3C32B9F}"/>
              </a:ext>
            </a:extLst>
          </p:cNvPr>
          <p:cNvSpPr txBox="1">
            <a:spLocks/>
          </p:cNvSpPr>
          <p:nvPr/>
        </p:nvSpPr>
        <p:spPr>
          <a:xfrm>
            <a:off x="395537" y="2060724"/>
            <a:ext cx="7992888" cy="4392612"/>
          </a:xfrm>
          <a:prstGeom prst="rect">
            <a:avLst/>
          </a:prstGeom>
        </p:spPr>
        <p:txBody>
          <a:bodyPr/>
          <a:lstStyle>
            <a:lvl1pPr marL="342900" indent="-342900" algn="l" defTabSz="457200" rtl="0" eaLnBrk="0" fontAlgn="base" hangingPunct="0">
              <a:spcBef>
                <a:spcPct val="20000"/>
              </a:spcBef>
              <a:spcAft>
                <a:spcPct val="0"/>
              </a:spcAft>
              <a:buFont typeface="Arial" pitchFamily="34" charset="0"/>
              <a:defRPr sz="2800" kern="1200">
                <a:solidFill>
                  <a:schemeClr val="tx1"/>
                </a:solidFill>
                <a:latin typeface="Gill Sans"/>
                <a:ea typeface="Gill Sans"/>
                <a:cs typeface="Gill Sans"/>
              </a:defRPr>
            </a:lvl1pPr>
            <a:lvl2pPr marL="742950" indent="-285750" algn="l" defTabSz="457200" rtl="0" eaLnBrk="0" fontAlgn="base" hangingPunct="0">
              <a:spcBef>
                <a:spcPct val="20000"/>
              </a:spcBef>
              <a:spcAft>
                <a:spcPct val="0"/>
              </a:spcAft>
              <a:buFont typeface="Arial" pitchFamily="34" charset="0"/>
              <a:buChar char="–"/>
              <a:defRPr sz="2400" b="1" kern="1200">
                <a:solidFill>
                  <a:schemeClr val="tx1"/>
                </a:solidFill>
                <a:latin typeface="Times New Roman"/>
                <a:ea typeface="Gill Sans"/>
                <a:cs typeface="Times New Roman"/>
              </a:defRPr>
            </a:lvl2pPr>
            <a:lvl3pPr marL="1143000" indent="-228600" algn="l" defTabSz="457200" rtl="0" eaLnBrk="0" fontAlgn="base" hangingPunct="0">
              <a:spcBef>
                <a:spcPct val="20000"/>
              </a:spcBef>
              <a:spcAft>
                <a:spcPct val="0"/>
              </a:spcAft>
              <a:buFont typeface="Arial" pitchFamily="34" charset="0"/>
              <a:buChar char="•"/>
              <a:defRPr sz="1600" kern="1200">
                <a:solidFill>
                  <a:schemeClr val="tx1"/>
                </a:solidFill>
                <a:latin typeface="Times New Roman"/>
                <a:ea typeface="Gill Sans"/>
                <a:cs typeface="Times New Roman"/>
              </a:defRPr>
            </a:lvl3pPr>
            <a:lvl4pPr marL="1600200" indent="-228600" algn="l" defTabSz="457200" rtl="0" eaLnBrk="0" fontAlgn="base" hangingPunct="0">
              <a:spcBef>
                <a:spcPct val="20000"/>
              </a:spcBef>
              <a:spcAft>
                <a:spcPct val="0"/>
              </a:spcAft>
              <a:buFont typeface="Arial" pitchFamily="34" charset="0"/>
              <a:buChar char="–"/>
              <a:defRPr sz="1600" kern="1200">
                <a:solidFill>
                  <a:schemeClr val="tx1"/>
                </a:solidFill>
                <a:latin typeface="Times New Roman"/>
                <a:ea typeface="Gill Sans"/>
                <a:cs typeface="Times New Roman"/>
              </a:defRPr>
            </a:lvl4pPr>
            <a:lvl5pPr marL="2057400" indent="-228600" algn="l" defTabSz="457200" rtl="0" eaLnBrk="0" fontAlgn="base" hangingPunct="0">
              <a:spcBef>
                <a:spcPct val="20000"/>
              </a:spcBef>
              <a:spcAft>
                <a:spcPct val="0"/>
              </a:spcAft>
              <a:buFont typeface="Arial" pitchFamily="34" charset="0"/>
              <a:buChar char="»"/>
              <a:defRPr sz="1600" kern="1200">
                <a:solidFill>
                  <a:schemeClr val="tx1"/>
                </a:solidFill>
                <a:latin typeface="Times New Roman"/>
                <a:ea typeface="Gill Sans"/>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panose="020B0604020202020204" pitchFamily="34" charset="0"/>
              <a:buChar char="•"/>
            </a:pPr>
            <a:endParaRPr lang="sv-SE" sz="2400" dirty="0"/>
          </a:p>
        </p:txBody>
      </p:sp>
      <p:sp>
        <p:nvSpPr>
          <p:cNvPr id="7" name="TextBox 6">
            <a:extLst>
              <a:ext uri="{FF2B5EF4-FFF2-40B4-BE49-F238E27FC236}">
                <a16:creationId xmlns:a16="http://schemas.microsoft.com/office/drawing/2014/main" id="{4C5BD19D-F17B-43AB-B873-DEAD4BF969FC}"/>
              </a:ext>
            </a:extLst>
          </p:cNvPr>
          <p:cNvSpPr txBox="1"/>
          <p:nvPr/>
        </p:nvSpPr>
        <p:spPr>
          <a:xfrm>
            <a:off x="1835696" y="2060724"/>
            <a:ext cx="6264696" cy="2308324"/>
          </a:xfrm>
          <a:prstGeom prst="rect">
            <a:avLst/>
          </a:prstGeom>
          <a:noFill/>
        </p:spPr>
        <p:txBody>
          <a:bodyPr wrap="square" rtlCol="0">
            <a:spAutoFit/>
          </a:bodyPr>
          <a:lstStyle/>
          <a:p>
            <a:pPr marL="285750" indent="-285750">
              <a:buFont typeface="Arial" panose="020B0604020202020204" pitchFamily="34" charset="0"/>
              <a:buChar char="•"/>
            </a:pPr>
            <a:r>
              <a:rPr lang="sv-SE" dirty="0"/>
              <a:t>To find machine learning models and train it to classify the narrow beams accurately. </a:t>
            </a:r>
          </a:p>
          <a:p>
            <a:endParaRPr lang="sv-SE" dirty="0"/>
          </a:p>
          <a:p>
            <a:pPr marL="285750" indent="-285750">
              <a:buFont typeface="Arial" panose="020B0604020202020204" pitchFamily="34" charset="0"/>
              <a:buChar char="•"/>
            </a:pPr>
            <a:r>
              <a:rPr lang="sv-SE" dirty="0"/>
              <a:t>Compare these models to find the best fit for the problem addressed.</a:t>
            </a:r>
          </a:p>
          <a:p>
            <a:endParaRPr lang="sv-SE" dirty="0"/>
          </a:p>
          <a:p>
            <a:pPr marL="285750" indent="-285750">
              <a:buFont typeface="Arial" panose="020B0604020202020204" pitchFamily="34" charset="0"/>
              <a:buChar char="•"/>
            </a:pPr>
            <a:r>
              <a:rPr lang="sv-SE" dirty="0"/>
              <a:t>Integrate this model into the 5G simulated environment to further analyse its performance</a:t>
            </a:r>
          </a:p>
        </p:txBody>
      </p:sp>
    </p:spTree>
    <p:extLst>
      <p:ext uri="{BB962C8B-B14F-4D97-AF65-F5344CB8AC3E}">
        <p14:creationId xmlns:p14="http://schemas.microsoft.com/office/powerpoint/2010/main" val="2335817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7874C-3F1F-4422-BC34-F32F12B5652D}"/>
              </a:ext>
            </a:extLst>
          </p:cNvPr>
          <p:cNvSpPr>
            <a:spLocks noGrp="1"/>
          </p:cNvSpPr>
          <p:nvPr>
            <p:ph type="title"/>
          </p:nvPr>
        </p:nvSpPr>
        <p:spPr/>
        <p:txBody>
          <a:bodyPr/>
          <a:lstStyle/>
          <a:p>
            <a:r>
              <a:rPr lang="sv-SE" dirty="0"/>
              <a:t>Research questions</a:t>
            </a:r>
          </a:p>
        </p:txBody>
      </p:sp>
      <p:sp>
        <p:nvSpPr>
          <p:cNvPr id="5" name="TextBox 4">
            <a:extLst>
              <a:ext uri="{FF2B5EF4-FFF2-40B4-BE49-F238E27FC236}">
                <a16:creationId xmlns:a16="http://schemas.microsoft.com/office/drawing/2014/main" id="{4F441D3C-44D2-4A4A-B308-E6A7355A76C2}"/>
              </a:ext>
            </a:extLst>
          </p:cNvPr>
          <p:cNvSpPr txBox="1"/>
          <p:nvPr/>
        </p:nvSpPr>
        <p:spPr>
          <a:xfrm>
            <a:off x="1835696" y="1988840"/>
            <a:ext cx="5976664" cy="2862322"/>
          </a:xfrm>
          <a:prstGeom prst="rect">
            <a:avLst/>
          </a:prstGeom>
          <a:noFill/>
        </p:spPr>
        <p:txBody>
          <a:bodyPr wrap="square" rtlCol="0">
            <a:spAutoFit/>
          </a:bodyPr>
          <a:lstStyle/>
          <a:p>
            <a:pPr marL="285750" indent="-285750">
              <a:buFont typeface="Arial" panose="020B0604020202020204" pitchFamily="34" charset="0"/>
              <a:buChar char="•"/>
            </a:pPr>
            <a:r>
              <a:rPr lang="en-US" dirty="0"/>
              <a:t>RQ 1. What factors aﬀect the performance of machine learning algorithms? </a:t>
            </a:r>
          </a:p>
          <a:p>
            <a:endParaRPr lang="en-US" dirty="0"/>
          </a:p>
          <a:p>
            <a:pPr marL="285750" indent="-285750">
              <a:buFont typeface="Arial" panose="020B0604020202020204" pitchFamily="34" charset="0"/>
              <a:buChar char="•"/>
            </a:pPr>
            <a:r>
              <a:rPr lang="en-US" dirty="0"/>
              <a:t>RQ 2. Which machine learning algorithm outperforms others to ﬁnd the most eﬀective beam? </a:t>
            </a:r>
          </a:p>
          <a:p>
            <a:endParaRPr lang="en-US" dirty="0"/>
          </a:p>
          <a:p>
            <a:pPr marL="285750" indent="-285750">
              <a:buFont typeface="Arial" panose="020B0604020202020204" pitchFamily="34" charset="0"/>
              <a:buChar char="•"/>
            </a:pPr>
            <a:r>
              <a:rPr lang="en-US" dirty="0"/>
              <a:t>RQ 3. How much signiﬁcant change is being observed in the measurements of spectrum utilization when using machine learning compared to the baseline algorithm? </a:t>
            </a:r>
            <a:endParaRPr lang="sv-SE" dirty="0"/>
          </a:p>
        </p:txBody>
      </p:sp>
    </p:spTree>
    <p:extLst>
      <p:ext uri="{BB962C8B-B14F-4D97-AF65-F5344CB8AC3E}">
        <p14:creationId xmlns:p14="http://schemas.microsoft.com/office/powerpoint/2010/main" val="2071298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FF1C6EF-98EA-46B7-9A82-8DF3A0C1937D}"/>
              </a:ext>
            </a:extLst>
          </p:cNvPr>
          <p:cNvSpPr>
            <a:spLocks noGrp="1"/>
          </p:cNvSpPr>
          <p:nvPr>
            <p:ph type="title"/>
          </p:nvPr>
        </p:nvSpPr>
        <p:spPr>
          <a:xfrm>
            <a:off x="395287" y="836712"/>
            <a:ext cx="8353426" cy="1081088"/>
          </a:xfrm>
        </p:spPr>
        <p:txBody>
          <a:bodyPr/>
          <a:lstStyle/>
          <a:p>
            <a:r>
              <a:rPr lang="sv-SE" dirty="0"/>
              <a:t>Method overview</a:t>
            </a:r>
          </a:p>
        </p:txBody>
      </p:sp>
      <p:graphicFrame>
        <p:nvGraphicFramePr>
          <p:cNvPr id="6" name="Content Placeholder 3">
            <a:extLst>
              <a:ext uri="{FF2B5EF4-FFF2-40B4-BE49-F238E27FC236}">
                <a16:creationId xmlns:a16="http://schemas.microsoft.com/office/drawing/2014/main" id="{11B30B20-13D1-491C-B662-AEB2AA6CB1C8}"/>
              </a:ext>
            </a:extLst>
          </p:cNvPr>
          <p:cNvGraphicFramePr>
            <a:graphicFrameLocks/>
          </p:cNvGraphicFramePr>
          <p:nvPr>
            <p:extLst>
              <p:ext uri="{D42A27DB-BD31-4B8C-83A1-F6EECF244321}">
                <p14:modId xmlns:p14="http://schemas.microsoft.com/office/powerpoint/2010/main" val="1045814441"/>
              </p:ext>
            </p:extLst>
          </p:nvPr>
        </p:nvGraphicFramePr>
        <p:xfrm>
          <a:off x="107504" y="2636912"/>
          <a:ext cx="8928991" cy="2109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7821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99178-9FA9-42BA-B115-C038491925B5}"/>
              </a:ext>
            </a:extLst>
          </p:cNvPr>
          <p:cNvSpPr>
            <a:spLocks noGrp="1"/>
          </p:cNvSpPr>
          <p:nvPr>
            <p:ph type="title"/>
          </p:nvPr>
        </p:nvSpPr>
        <p:spPr>
          <a:xfrm>
            <a:off x="479425" y="404062"/>
            <a:ext cx="9085680" cy="608271"/>
          </a:xfrm>
        </p:spPr>
        <p:txBody>
          <a:bodyPr/>
          <a:lstStyle/>
          <a:p>
            <a:r>
              <a:rPr lang="en-US" dirty="0">
                <a:latin typeface="Ericsson Hilda Light" panose="020B0604020202020204" charset="0"/>
              </a:rPr>
              <a:t>Method</a:t>
            </a:r>
          </a:p>
        </p:txBody>
      </p:sp>
      <p:pic>
        <p:nvPicPr>
          <p:cNvPr id="4" name="Picture 2">
            <a:extLst>
              <a:ext uri="{FF2B5EF4-FFF2-40B4-BE49-F238E27FC236}">
                <a16:creationId xmlns:a16="http://schemas.microsoft.com/office/drawing/2014/main" id="{17236064-CAE8-458E-AF5F-F04DDBCA079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311" r="21856"/>
          <a:stretch/>
        </p:blipFill>
        <p:spPr bwMode="auto">
          <a:xfrm>
            <a:off x="123709" y="2208852"/>
            <a:ext cx="4464496" cy="3752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54698AC2-6B74-4383-8D59-DADA45E62F1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848" r="19573"/>
          <a:stretch/>
        </p:blipFill>
        <p:spPr bwMode="auto">
          <a:xfrm>
            <a:off x="4679504" y="2284368"/>
            <a:ext cx="4464496" cy="3560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257C3435-830C-4250-BC44-4CD7AE78EFE3}"/>
              </a:ext>
            </a:extLst>
          </p:cNvPr>
          <p:cNvSpPr txBox="1"/>
          <p:nvPr/>
        </p:nvSpPr>
        <p:spPr bwMode="auto">
          <a:xfrm>
            <a:off x="1351722" y="1689652"/>
            <a:ext cx="2832652" cy="457200"/>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algn="ctr">
              <a:buClr>
                <a:schemeClr val="tx1"/>
              </a:buClr>
            </a:pPr>
            <a:r>
              <a:rPr lang="sv-SE" sz="2000" dirty="0"/>
              <a:t>3GPP</a:t>
            </a:r>
          </a:p>
        </p:txBody>
      </p:sp>
      <p:sp>
        <p:nvSpPr>
          <p:cNvPr id="7" name="TextBox 6">
            <a:extLst>
              <a:ext uri="{FF2B5EF4-FFF2-40B4-BE49-F238E27FC236}">
                <a16:creationId xmlns:a16="http://schemas.microsoft.com/office/drawing/2014/main" id="{61640EBA-1C3F-476D-8455-4C13CB75684F}"/>
              </a:ext>
            </a:extLst>
          </p:cNvPr>
          <p:cNvSpPr txBox="1"/>
          <p:nvPr/>
        </p:nvSpPr>
        <p:spPr bwMode="auto">
          <a:xfrm>
            <a:off x="4588205" y="1655462"/>
            <a:ext cx="3448878" cy="508439"/>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algn="ctr">
              <a:buClr>
                <a:schemeClr val="tx1"/>
              </a:buClr>
            </a:pPr>
            <a:r>
              <a:rPr lang="sv-SE" sz="2000" dirty="0"/>
              <a:t>Machine learning</a:t>
            </a:r>
          </a:p>
        </p:txBody>
      </p:sp>
    </p:spTree>
    <p:extLst>
      <p:ext uri="{BB962C8B-B14F-4D97-AF65-F5344CB8AC3E}">
        <p14:creationId xmlns:p14="http://schemas.microsoft.com/office/powerpoint/2010/main" val="1641361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404FA-6A9B-44E8-A3D8-60C3E79B2A54}"/>
              </a:ext>
            </a:extLst>
          </p:cNvPr>
          <p:cNvSpPr>
            <a:spLocks noGrp="1"/>
          </p:cNvSpPr>
          <p:nvPr>
            <p:ph type="title"/>
          </p:nvPr>
        </p:nvSpPr>
        <p:spPr>
          <a:xfrm>
            <a:off x="479425" y="367968"/>
            <a:ext cx="9085680" cy="608271"/>
          </a:xfrm>
        </p:spPr>
        <p:txBody>
          <a:bodyPr/>
          <a:lstStyle/>
          <a:p>
            <a:r>
              <a:rPr lang="en-US" dirty="0">
                <a:latin typeface="Ericsson Hilda Light" panose="020B0604020202020204" charset="0"/>
              </a:rPr>
              <a:t>Method</a:t>
            </a:r>
          </a:p>
        </p:txBody>
      </p:sp>
      <p:pic>
        <p:nvPicPr>
          <p:cNvPr id="4" name="Picture 3" descr="Diagram&#10;&#10;Description automatically generated">
            <a:extLst>
              <a:ext uri="{FF2B5EF4-FFF2-40B4-BE49-F238E27FC236}">
                <a16:creationId xmlns:a16="http://schemas.microsoft.com/office/drawing/2014/main" id="{6A70CCA6-0ECA-4E4B-BDC3-1C6210B67929}"/>
              </a:ext>
            </a:extLst>
          </p:cNvPr>
          <p:cNvPicPr>
            <a:picLocks noChangeAspect="1"/>
          </p:cNvPicPr>
          <p:nvPr/>
        </p:nvPicPr>
        <p:blipFill rotWithShape="1">
          <a:blip r:embed="rId3">
            <a:extLst>
              <a:ext uri="{28A0092B-C50C-407E-A947-70E740481C1C}">
                <a14:useLocalDpi xmlns:a14="http://schemas.microsoft.com/office/drawing/2010/main" val="0"/>
              </a:ext>
            </a:extLst>
          </a:blip>
          <a:srcRect l="3197" t="15867" r="5973" b="5556"/>
          <a:stretch/>
        </p:blipFill>
        <p:spPr>
          <a:xfrm>
            <a:off x="3491861" y="2373983"/>
            <a:ext cx="5472628" cy="2662751"/>
          </a:xfrm>
          <a:prstGeom prst="rect">
            <a:avLst/>
          </a:prstGeom>
        </p:spPr>
      </p:pic>
      <p:pic>
        <p:nvPicPr>
          <p:cNvPr id="5" name="Picture 2">
            <a:extLst>
              <a:ext uri="{FF2B5EF4-FFF2-40B4-BE49-F238E27FC236}">
                <a16:creationId xmlns:a16="http://schemas.microsoft.com/office/drawing/2014/main" id="{021DDEED-90D2-44F5-971F-66D36549D4D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721" r="21314"/>
          <a:stretch/>
        </p:blipFill>
        <p:spPr bwMode="auto">
          <a:xfrm>
            <a:off x="0" y="2276872"/>
            <a:ext cx="3491860" cy="2892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72CBA075-BFCF-4A57-B1D9-063DC10875E1}"/>
              </a:ext>
            </a:extLst>
          </p:cNvPr>
          <p:cNvSpPr txBox="1"/>
          <p:nvPr/>
        </p:nvSpPr>
        <p:spPr bwMode="auto">
          <a:xfrm>
            <a:off x="1475656" y="5504374"/>
            <a:ext cx="6192688" cy="1212574"/>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marL="344488" indent="-344488" algn="l">
              <a:buClr>
                <a:schemeClr val="tx1"/>
              </a:buClr>
              <a:buFont typeface="Ericsson Hilda Light" panose="00000400000000000000" pitchFamily="2" charset="0"/>
              <a:buChar char="—"/>
            </a:pPr>
            <a:r>
              <a:rPr lang="sv-SE" sz="2000" dirty="0"/>
              <a:t>Different reporting intervals (20ms and 40ms) </a:t>
            </a:r>
          </a:p>
          <a:p>
            <a:pPr marL="344488" indent="-344488" algn="l">
              <a:buClr>
                <a:schemeClr val="tx1"/>
              </a:buClr>
              <a:buFont typeface="Ericsson Hilda Light" panose="00000400000000000000" pitchFamily="2" charset="0"/>
              <a:buChar char="—"/>
            </a:pPr>
            <a:r>
              <a:rPr lang="sv-SE" sz="2000" dirty="0"/>
              <a:t>more frequent prediction for 20ms case.</a:t>
            </a:r>
          </a:p>
          <a:p>
            <a:pPr marL="344488" indent="-344488" algn="l">
              <a:buClr>
                <a:schemeClr val="tx1"/>
              </a:buClr>
              <a:buFont typeface="Ericsson Hilda Light" panose="00000400000000000000" pitchFamily="2" charset="0"/>
              <a:buChar char="—"/>
            </a:pPr>
            <a:r>
              <a:rPr lang="sv-SE" sz="2000" dirty="0"/>
              <a:t>Free up slots for user data </a:t>
            </a:r>
          </a:p>
        </p:txBody>
      </p:sp>
    </p:spTree>
    <p:extLst>
      <p:ext uri="{BB962C8B-B14F-4D97-AF65-F5344CB8AC3E}">
        <p14:creationId xmlns:p14="http://schemas.microsoft.com/office/powerpoint/2010/main" val="85463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A6041-B15D-47D7-A7D5-8BDDE98C84D8}"/>
              </a:ext>
            </a:extLst>
          </p:cNvPr>
          <p:cNvSpPr>
            <a:spLocks noGrp="1"/>
          </p:cNvSpPr>
          <p:nvPr>
            <p:ph type="title"/>
          </p:nvPr>
        </p:nvSpPr>
        <p:spPr>
          <a:xfrm>
            <a:off x="-33830" y="2996952"/>
            <a:ext cx="6096000" cy="1143000"/>
          </a:xfrm>
        </p:spPr>
        <p:txBody>
          <a:bodyPr/>
          <a:lstStyle/>
          <a:p>
            <a:r>
              <a:rPr lang="sv-SE" dirty="0"/>
              <a:t>SLR</a:t>
            </a:r>
          </a:p>
        </p:txBody>
      </p:sp>
      <p:pic>
        <p:nvPicPr>
          <p:cNvPr id="5" name="Picture 4" descr="A close up of a sign&#10;&#10;Description automatically generated">
            <a:extLst>
              <a:ext uri="{FF2B5EF4-FFF2-40B4-BE49-F238E27FC236}">
                <a16:creationId xmlns:a16="http://schemas.microsoft.com/office/drawing/2014/main" id="{4D8034A8-EB7C-45B2-9BE4-70481497FE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056" y="548680"/>
            <a:ext cx="1771272" cy="5578816"/>
          </a:xfrm>
          <a:prstGeom prst="rect">
            <a:avLst/>
          </a:prstGeom>
        </p:spPr>
      </p:pic>
    </p:spTree>
    <p:extLst>
      <p:ext uri="{BB962C8B-B14F-4D97-AF65-F5344CB8AC3E}">
        <p14:creationId xmlns:p14="http://schemas.microsoft.com/office/powerpoint/2010/main" val="473695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191A-E8A9-43A3-94AA-395F6A3EE62B}"/>
              </a:ext>
            </a:extLst>
          </p:cNvPr>
          <p:cNvSpPr>
            <a:spLocks noGrp="1"/>
          </p:cNvSpPr>
          <p:nvPr>
            <p:ph type="title"/>
          </p:nvPr>
        </p:nvSpPr>
        <p:spPr>
          <a:xfrm>
            <a:off x="1691680" y="489960"/>
            <a:ext cx="6627053" cy="608271"/>
          </a:xfrm>
        </p:spPr>
        <p:txBody>
          <a:bodyPr/>
          <a:lstStyle/>
          <a:p>
            <a:r>
              <a:rPr lang="en-US" dirty="0">
                <a:latin typeface="Ericsson Hilda Light" panose="020B0604020202020204" charset="0"/>
              </a:rPr>
              <a:t>Method: </a:t>
            </a:r>
            <a:r>
              <a:rPr lang="en-US" dirty="0"/>
              <a:t>Find data that correlates to Narrow Beams</a:t>
            </a:r>
            <a:endParaRPr lang="en-US" dirty="0">
              <a:latin typeface="Ericsson Hilda Light" panose="020B0604020202020204" charset="0"/>
            </a:endParaRPr>
          </a:p>
        </p:txBody>
      </p:sp>
      <p:pic>
        <p:nvPicPr>
          <p:cNvPr id="3" name="Picture 2">
            <a:extLst>
              <a:ext uri="{FF2B5EF4-FFF2-40B4-BE49-F238E27FC236}">
                <a16:creationId xmlns:a16="http://schemas.microsoft.com/office/drawing/2014/main" id="{A4DB5BAD-D26D-4CDA-8980-D51DD2C14D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92" r="7261"/>
          <a:stretch/>
        </p:blipFill>
        <p:spPr bwMode="auto">
          <a:xfrm>
            <a:off x="16569" y="1918620"/>
            <a:ext cx="4464560" cy="3336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a:extLst>
              <a:ext uri="{FF2B5EF4-FFF2-40B4-BE49-F238E27FC236}">
                <a16:creationId xmlns:a16="http://schemas.microsoft.com/office/drawing/2014/main" id="{02A41083-569B-4175-9747-70A9349F147D}"/>
              </a:ext>
            </a:extLst>
          </p:cNvPr>
          <p:cNvPicPr>
            <a:picLocks noChangeAspect="1" noChangeArrowheads="1"/>
          </p:cNvPicPr>
          <p:nvPr/>
        </p:nvPicPr>
        <p:blipFill rotWithShape="1">
          <a:blip r:embed="rId4" r:link="rId5">
            <a:extLst>
              <a:ext uri="{28A0092B-C50C-407E-A947-70E740481C1C}">
                <a14:useLocalDpi xmlns:a14="http://schemas.microsoft.com/office/drawing/2010/main" val="0"/>
              </a:ext>
            </a:extLst>
          </a:blip>
          <a:srcRect l="4148" r="27443"/>
          <a:stretch>
            <a:fillRect/>
          </a:stretch>
        </p:blipFill>
        <p:spPr bwMode="auto">
          <a:xfrm>
            <a:off x="4466652" y="1603375"/>
            <a:ext cx="4209804" cy="337250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87324B7-EAC0-49E5-8543-93FDF77F837E}"/>
              </a:ext>
            </a:extLst>
          </p:cNvPr>
          <p:cNvSpPr txBox="1"/>
          <p:nvPr/>
        </p:nvSpPr>
        <p:spPr bwMode="auto">
          <a:xfrm>
            <a:off x="479425" y="5865957"/>
            <a:ext cx="6627053" cy="608271"/>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marL="344488" indent="-344488" algn="l">
              <a:buClr>
                <a:schemeClr val="tx1"/>
              </a:buClr>
              <a:buFont typeface="Ericsson Hilda Light" panose="00000400000000000000" pitchFamily="2" charset="0"/>
              <a:buChar char="—"/>
            </a:pPr>
            <a:r>
              <a:rPr lang="sv-SE" sz="2000" dirty="0"/>
              <a:t>Training is done for wide beam 8 in the simulator</a:t>
            </a:r>
          </a:p>
          <a:p>
            <a:pPr marL="344488" indent="-344488" algn="l">
              <a:buClr>
                <a:schemeClr val="tx1"/>
              </a:buClr>
              <a:buFont typeface="Ericsson Hilda Light" panose="00000400000000000000" pitchFamily="2" charset="0"/>
              <a:buChar char="—"/>
            </a:pPr>
            <a:r>
              <a:rPr lang="sv-SE" sz="2000" dirty="0"/>
              <a:t>One model/weights per wide beam</a:t>
            </a:r>
          </a:p>
          <a:p>
            <a:pPr algn="l">
              <a:buClr>
                <a:schemeClr val="tx1"/>
              </a:buClr>
            </a:pPr>
            <a:endParaRPr lang="sv-SE" sz="2000" dirty="0"/>
          </a:p>
          <a:p>
            <a:pPr marL="344488" indent="-344488" algn="l">
              <a:buClr>
                <a:schemeClr val="tx1"/>
              </a:buClr>
              <a:buFont typeface="Ericsson Hilda Light" panose="00000400000000000000" pitchFamily="2" charset="0"/>
              <a:buChar char="—"/>
            </a:pPr>
            <a:endParaRPr lang="sv-SE" sz="2000" dirty="0"/>
          </a:p>
        </p:txBody>
      </p:sp>
      <p:sp>
        <p:nvSpPr>
          <p:cNvPr id="7" name="Oval 6">
            <a:extLst>
              <a:ext uri="{FF2B5EF4-FFF2-40B4-BE49-F238E27FC236}">
                <a16:creationId xmlns:a16="http://schemas.microsoft.com/office/drawing/2014/main" id="{23C4CA47-D239-4B47-8D0B-45F957592243}"/>
              </a:ext>
            </a:extLst>
          </p:cNvPr>
          <p:cNvSpPr/>
          <p:nvPr/>
        </p:nvSpPr>
        <p:spPr bwMode="auto">
          <a:xfrm>
            <a:off x="7105262" y="1757689"/>
            <a:ext cx="183125" cy="2691022"/>
          </a:xfrm>
          <a:prstGeom prst="ellipse">
            <a:avLst/>
          </a:prstGeom>
          <a:solidFill>
            <a:schemeClr val="accent2">
              <a:lumMod val="40000"/>
              <a:lumOff val="60000"/>
              <a:alpha val="50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sv-SE"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223900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E8C08-D8D6-4873-884F-00E17338E362}"/>
              </a:ext>
            </a:extLst>
          </p:cNvPr>
          <p:cNvSpPr>
            <a:spLocks noGrp="1"/>
          </p:cNvSpPr>
          <p:nvPr>
            <p:ph type="title"/>
          </p:nvPr>
        </p:nvSpPr>
        <p:spPr/>
        <p:txBody>
          <a:bodyPr/>
          <a:lstStyle/>
          <a:p>
            <a:r>
              <a:rPr lang="sv-SE" dirty="0"/>
              <a:t>Contents</a:t>
            </a:r>
          </a:p>
        </p:txBody>
      </p:sp>
      <p:sp>
        <p:nvSpPr>
          <p:cNvPr id="7" name="Content Placeholder 1">
            <a:extLst>
              <a:ext uri="{FF2B5EF4-FFF2-40B4-BE49-F238E27FC236}">
                <a16:creationId xmlns:a16="http://schemas.microsoft.com/office/drawing/2014/main" id="{CE924233-727A-47A3-B009-C12350E0A1AC}"/>
              </a:ext>
            </a:extLst>
          </p:cNvPr>
          <p:cNvSpPr txBox="1">
            <a:spLocks/>
          </p:cNvSpPr>
          <p:nvPr/>
        </p:nvSpPr>
        <p:spPr>
          <a:xfrm>
            <a:off x="2606485" y="1340768"/>
            <a:ext cx="5713790" cy="4626428"/>
          </a:xfrm>
          <a:prstGeom prst="rect">
            <a:avLst/>
          </a:prstGeom>
        </p:spPr>
        <p:txBody>
          <a:bodyPr vert="horz" lIns="91440" tIns="45720" rIns="91440" bIns="45720" rtlCol="0" anchor="ctr">
            <a:normAutofit/>
          </a:bodyPr>
          <a:lstStyle>
            <a:lvl1pPr marL="3429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ea typeface="+mn-ea"/>
                <a:cs typeface="+mn-cs"/>
              </a:defRPr>
            </a:lvl1pPr>
            <a:lvl2pPr marL="712788"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2pPr>
            <a:lvl3pPr marL="10795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3pPr>
            <a:lvl4pPr marL="14351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4pPr>
            <a:lvl5pPr marL="1770063"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5pPr>
            <a:lvl6pPr marL="20716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9pPr>
          </a:lstStyle>
          <a:p>
            <a:pPr>
              <a:spcBef>
                <a:spcPts val="0"/>
              </a:spcBef>
              <a:spcAft>
                <a:spcPts val="600"/>
              </a:spcAft>
            </a:pPr>
            <a:r>
              <a:rPr lang="en-US" dirty="0">
                <a:solidFill>
                  <a:schemeClr val="tx1">
                    <a:lumMod val="95000"/>
                  </a:schemeClr>
                </a:solidFill>
              </a:rPr>
              <a:t>Introduction</a:t>
            </a:r>
          </a:p>
          <a:p>
            <a:pPr>
              <a:spcBef>
                <a:spcPts val="0"/>
              </a:spcBef>
              <a:spcAft>
                <a:spcPts val="600"/>
              </a:spcAft>
            </a:pPr>
            <a:r>
              <a:rPr lang="en-US" dirty="0">
                <a:solidFill>
                  <a:schemeClr val="tx1">
                    <a:lumMod val="95000"/>
                  </a:schemeClr>
                </a:solidFill>
              </a:rPr>
              <a:t>Objective </a:t>
            </a:r>
          </a:p>
          <a:p>
            <a:pPr>
              <a:spcBef>
                <a:spcPts val="0"/>
              </a:spcBef>
              <a:spcAft>
                <a:spcPts val="600"/>
              </a:spcAft>
            </a:pPr>
            <a:r>
              <a:rPr lang="en-US" dirty="0">
                <a:solidFill>
                  <a:schemeClr val="tx1">
                    <a:lumMod val="95000"/>
                  </a:schemeClr>
                </a:solidFill>
              </a:rPr>
              <a:t>Method</a:t>
            </a:r>
          </a:p>
          <a:p>
            <a:pPr>
              <a:spcBef>
                <a:spcPts val="0"/>
              </a:spcBef>
              <a:spcAft>
                <a:spcPts val="600"/>
              </a:spcAft>
            </a:pPr>
            <a:r>
              <a:rPr lang="en-US" dirty="0">
                <a:solidFill>
                  <a:schemeClr val="tx1">
                    <a:lumMod val="95000"/>
                  </a:schemeClr>
                </a:solidFill>
              </a:rPr>
              <a:t>Machine Learning</a:t>
            </a:r>
          </a:p>
          <a:p>
            <a:pPr>
              <a:spcBef>
                <a:spcPts val="0"/>
              </a:spcBef>
              <a:spcAft>
                <a:spcPts val="600"/>
              </a:spcAft>
            </a:pPr>
            <a:r>
              <a:rPr lang="en-US" dirty="0">
                <a:solidFill>
                  <a:schemeClr val="tx1">
                    <a:lumMod val="95000"/>
                  </a:schemeClr>
                </a:solidFill>
              </a:rPr>
              <a:t>Data</a:t>
            </a:r>
          </a:p>
          <a:p>
            <a:pPr>
              <a:spcBef>
                <a:spcPts val="0"/>
              </a:spcBef>
              <a:spcAft>
                <a:spcPts val="600"/>
              </a:spcAft>
            </a:pPr>
            <a:r>
              <a:rPr lang="en-US" dirty="0">
                <a:solidFill>
                  <a:schemeClr val="tx1">
                    <a:lumMod val="95000"/>
                  </a:schemeClr>
                </a:solidFill>
              </a:rPr>
              <a:t>Simulation</a:t>
            </a:r>
          </a:p>
          <a:p>
            <a:pPr>
              <a:spcBef>
                <a:spcPts val="0"/>
              </a:spcBef>
              <a:spcAft>
                <a:spcPts val="600"/>
              </a:spcAft>
            </a:pPr>
            <a:r>
              <a:rPr lang="en-US" dirty="0">
                <a:solidFill>
                  <a:schemeClr val="tx1">
                    <a:lumMod val="95000"/>
                  </a:schemeClr>
                </a:solidFill>
              </a:rPr>
              <a:t>Result</a:t>
            </a:r>
          </a:p>
          <a:p>
            <a:pPr marL="0" indent="0">
              <a:spcBef>
                <a:spcPts val="0"/>
              </a:spcBef>
              <a:spcAft>
                <a:spcPts val="600"/>
              </a:spcAft>
              <a:buNone/>
            </a:pPr>
            <a:endParaRPr lang="en-US" dirty="0">
              <a:solidFill>
                <a:schemeClr val="tx1">
                  <a:lumMod val="95000"/>
                </a:schemeClr>
              </a:solidFill>
            </a:endParaRPr>
          </a:p>
          <a:p>
            <a:pPr marL="0" indent="0">
              <a:spcBef>
                <a:spcPts val="0"/>
              </a:spcBef>
              <a:spcAft>
                <a:spcPts val="600"/>
              </a:spcAft>
              <a:buFont typeface="Ericsson Hilda Light" panose="00000400000000000000" pitchFamily="2" charset="0"/>
              <a:buNone/>
            </a:pPr>
            <a:endParaRPr lang="en-US" dirty="0">
              <a:solidFill>
                <a:schemeClr val="tx1">
                  <a:lumMod val="95000"/>
                </a:schemeClr>
              </a:solidFill>
            </a:endParaRPr>
          </a:p>
        </p:txBody>
      </p:sp>
    </p:spTree>
    <p:extLst>
      <p:ext uri="{BB962C8B-B14F-4D97-AF65-F5344CB8AC3E}">
        <p14:creationId xmlns:p14="http://schemas.microsoft.com/office/powerpoint/2010/main" val="2462305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BFBEA-EA2D-4DCE-8A46-481AFEFD1033}"/>
              </a:ext>
            </a:extLst>
          </p:cNvPr>
          <p:cNvSpPr>
            <a:spLocks noGrp="1"/>
          </p:cNvSpPr>
          <p:nvPr>
            <p:ph type="title"/>
          </p:nvPr>
        </p:nvSpPr>
        <p:spPr>
          <a:xfrm>
            <a:off x="1871893" y="274638"/>
            <a:ext cx="6096000" cy="1143000"/>
          </a:xfrm>
        </p:spPr>
        <p:txBody>
          <a:bodyPr/>
          <a:lstStyle/>
          <a:p>
            <a:r>
              <a:rPr lang="sv-SE" dirty="0"/>
              <a:t>Data collection for training the model</a:t>
            </a:r>
          </a:p>
        </p:txBody>
      </p:sp>
      <p:sp>
        <p:nvSpPr>
          <p:cNvPr id="3" name="Content Placeholder 2">
            <a:extLst>
              <a:ext uri="{FF2B5EF4-FFF2-40B4-BE49-F238E27FC236}">
                <a16:creationId xmlns:a16="http://schemas.microsoft.com/office/drawing/2014/main" id="{6120457D-4331-4C2A-B853-AC9AF73A0A44}"/>
              </a:ext>
            </a:extLst>
          </p:cNvPr>
          <p:cNvSpPr>
            <a:spLocks noGrp="1"/>
          </p:cNvSpPr>
          <p:nvPr>
            <p:ph sz="quarter" idx="13"/>
          </p:nvPr>
        </p:nvSpPr>
        <p:spPr>
          <a:xfrm>
            <a:off x="1182452" y="2276872"/>
            <a:ext cx="6779096" cy="3383632"/>
          </a:xfrm>
        </p:spPr>
        <p:txBody>
          <a:bodyPr/>
          <a:lstStyle/>
          <a:p>
            <a:pPr marL="285750" indent="-285750">
              <a:buFont typeface="Arial" panose="020B0604020202020204" pitchFamily="34" charset="0"/>
              <a:buChar char="•"/>
            </a:pPr>
            <a:r>
              <a:rPr lang="sv-SE" dirty="0"/>
              <a:t>Data is only collected for users having wide beam 8 active.</a:t>
            </a:r>
          </a:p>
          <a:p>
            <a:pPr marL="285750" indent="-285750">
              <a:buFont typeface="Arial" panose="020B0604020202020204" pitchFamily="34" charset="0"/>
              <a:buChar char="•"/>
            </a:pPr>
            <a:r>
              <a:rPr lang="sv-SE" dirty="0"/>
              <a:t>Necessary logs were enabled in the simulation run.</a:t>
            </a:r>
          </a:p>
          <a:p>
            <a:pPr marL="285750" indent="-285750">
              <a:buFont typeface="Arial" panose="020B0604020202020204" pitchFamily="34" charset="0"/>
              <a:buChar char="•"/>
            </a:pPr>
            <a:r>
              <a:rPr lang="sv-SE" dirty="0"/>
              <a:t>Simulation configurations are set.</a:t>
            </a:r>
          </a:p>
          <a:p>
            <a:pPr marL="285750" indent="-285750">
              <a:buFont typeface="Arial" panose="020B0604020202020204" pitchFamily="34" charset="0"/>
              <a:buChar char="•"/>
            </a:pPr>
            <a:r>
              <a:rPr lang="sv-SE" dirty="0"/>
              <a:t>All the UEs having wide beam 8 as active, are logged.</a:t>
            </a:r>
          </a:p>
          <a:p>
            <a:pPr marL="285750" indent="-285750">
              <a:buFont typeface="Arial" panose="020B0604020202020204" pitchFamily="34" charset="0"/>
              <a:buChar char="•"/>
            </a:pPr>
            <a:r>
              <a:rPr lang="sv-SE" dirty="0"/>
              <a:t>Different seeds are used to gather data.</a:t>
            </a:r>
          </a:p>
          <a:p>
            <a:pPr marL="285750" indent="-285750">
              <a:buFont typeface="Arial" panose="020B0604020202020204" pitchFamily="34" charset="0"/>
              <a:buChar char="•"/>
            </a:pPr>
            <a:endParaRPr lang="sv-SE" dirty="0"/>
          </a:p>
          <a:p>
            <a:pPr marL="285750" indent="-285750">
              <a:buFont typeface="Arial" panose="020B0604020202020204" pitchFamily="34" charset="0"/>
              <a:buChar char="•"/>
            </a:pPr>
            <a:endParaRPr lang="sv-SE" dirty="0"/>
          </a:p>
          <a:p>
            <a:pPr marL="285750" indent="-285750">
              <a:buFont typeface="Arial" panose="020B0604020202020204" pitchFamily="34" charset="0"/>
              <a:buChar char="•"/>
            </a:pPr>
            <a:endParaRPr lang="sv-SE" dirty="0"/>
          </a:p>
        </p:txBody>
      </p:sp>
    </p:spTree>
    <p:extLst>
      <p:ext uri="{BB962C8B-B14F-4D97-AF65-F5344CB8AC3E}">
        <p14:creationId xmlns:p14="http://schemas.microsoft.com/office/powerpoint/2010/main" val="1601020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5726D434-D13A-4735-ABC7-D1317588BBBF}"/>
              </a:ext>
            </a:extLst>
          </p:cNvPr>
          <p:cNvPicPr>
            <a:picLocks noChangeAspect="1"/>
          </p:cNvPicPr>
          <p:nvPr/>
        </p:nvPicPr>
        <p:blipFill>
          <a:blip r:embed="rId3"/>
          <a:stretch>
            <a:fillRect/>
          </a:stretch>
        </p:blipFill>
        <p:spPr>
          <a:xfrm>
            <a:off x="0" y="1772816"/>
            <a:ext cx="9144000" cy="4939229"/>
          </a:xfrm>
          <a:prstGeom prst="rect">
            <a:avLst/>
          </a:prstGeom>
        </p:spPr>
      </p:pic>
      <p:sp>
        <p:nvSpPr>
          <p:cNvPr id="19" name="TextBox 18">
            <a:extLst>
              <a:ext uri="{FF2B5EF4-FFF2-40B4-BE49-F238E27FC236}">
                <a16:creationId xmlns:a16="http://schemas.microsoft.com/office/drawing/2014/main" id="{7F536674-E0FE-4EBD-A1EA-AD5F2775E330}"/>
              </a:ext>
            </a:extLst>
          </p:cNvPr>
          <p:cNvSpPr txBox="1"/>
          <p:nvPr/>
        </p:nvSpPr>
        <p:spPr>
          <a:xfrm>
            <a:off x="2411760" y="476672"/>
            <a:ext cx="5976664" cy="646331"/>
          </a:xfrm>
          <a:prstGeom prst="rect">
            <a:avLst/>
          </a:prstGeom>
          <a:noFill/>
        </p:spPr>
        <p:txBody>
          <a:bodyPr wrap="square" rtlCol="0">
            <a:spAutoFit/>
          </a:bodyPr>
          <a:lstStyle/>
          <a:p>
            <a:r>
              <a:rPr lang="sv-SE" sz="3600" dirty="0"/>
              <a:t>Data description and model</a:t>
            </a:r>
          </a:p>
        </p:txBody>
      </p:sp>
    </p:spTree>
    <p:extLst>
      <p:ext uri="{BB962C8B-B14F-4D97-AF65-F5344CB8AC3E}">
        <p14:creationId xmlns:p14="http://schemas.microsoft.com/office/powerpoint/2010/main" val="844589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DFEA30F-307C-4A0B-AD06-7449BCB00D46}"/>
              </a:ext>
            </a:extLst>
          </p:cNvPr>
          <p:cNvSpPr>
            <a:spLocks noGrp="1"/>
          </p:cNvSpPr>
          <p:nvPr>
            <p:ph type="title"/>
          </p:nvPr>
        </p:nvSpPr>
        <p:spPr>
          <a:xfrm>
            <a:off x="479425" y="476250"/>
            <a:ext cx="8353426" cy="1081088"/>
          </a:xfrm>
        </p:spPr>
        <p:txBody>
          <a:bodyPr/>
          <a:lstStyle/>
          <a:p>
            <a:r>
              <a:rPr lang="sv-SE" dirty="0"/>
              <a:t>Training data</a:t>
            </a:r>
          </a:p>
        </p:txBody>
      </p:sp>
      <p:sp>
        <p:nvSpPr>
          <p:cNvPr id="6" name="Content Placeholder 2">
            <a:extLst>
              <a:ext uri="{FF2B5EF4-FFF2-40B4-BE49-F238E27FC236}">
                <a16:creationId xmlns:a16="http://schemas.microsoft.com/office/drawing/2014/main" id="{1CF4E60D-34A9-4927-BE82-D761768AF8B3}"/>
              </a:ext>
            </a:extLst>
          </p:cNvPr>
          <p:cNvSpPr txBox="1">
            <a:spLocks/>
          </p:cNvSpPr>
          <p:nvPr/>
        </p:nvSpPr>
        <p:spPr>
          <a:xfrm>
            <a:off x="479425" y="1844675"/>
            <a:ext cx="11233150" cy="1728341"/>
          </a:xfrm>
          <a:prstGeom prst="rect">
            <a:avLst/>
          </a:prstGeom>
        </p:spPr>
        <p:txBody>
          <a:bodyPr/>
          <a:lstStyle>
            <a:lvl1pPr marL="342900" indent="-342900" algn="l" defTabSz="457200" rtl="0" eaLnBrk="0" fontAlgn="base" hangingPunct="0">
              <a:spcBef>
                <a:spcPct val="20000"/>
              </a:spcBef>
              <a:spcAft>
                <a:spcPct val="0"/>
              </a:spcAft>
              <a:buFont typeface="Arial" pitchFamily="34" charset="0"/>
              <a:defRPr sz="2800" kern="1200">
                <a:solidFill>
                  <a:schemeClr val="tx1"/>
                </a:solidFill>
                <a:latin typeface="Gill Sans"/>
                <a:ea typeface="Gill Sans"/>
                <a:cs typeface="Gill Sans"/>
              </a:defRPr>
            </a:lvl1pPr>
            <a:lvl2pPr marL="742950" indent="-285750" algn="l" defTabSz="457200" rtl="0" eaLnBrk="0" fontAlgn="base" hangingPunct="0">
              <a:spcBef>
                <a:spcPct val="20000"/>
              </a:spcBef>
              <a:spcAft>
                <a:spcPct val="0"/>
              </a:spcAft>
              <a:buFont typeface="Arial" pitchFamily="34" charset="0"/>
              <a:buChar char="–"/>
              <a:defRPr sz="2400" b="1" kern="1200">
                <a:solidFill>
                  <a:schemeClr val="tx1"/>
                </a:solidFill>
                <a:latin typeface="Times New Roman"/>
                <a:ea typeface="Gill Sans"/>
                <a:cs typeface="Times New Roman"/>
              </a:defRPr>
            </a:lvl2pPr>
            <a:lvl3pPr marL="1143000" indent="-228600" algn="l" defTabSz="457200" rtl="0" eaLnBrk="0" fontAlgn="base" hangingPunct="0">
              <a:spcBef>
                <a:spcPct val="20000"/>
              </a:spcBef>
              <a:spcAft>
                <a:spcPct val="0"/>
              </a:spcAft>
              <a:buFont typeface="Arial" pitchFamily="34" charset="0"/>
              <a:buChar char="•"/>
              <a:defRPr sz="1600" kern="1200">
                <a:solidFill>
                  <a:schemeClr val="tx1"/>
                </a:solidFill>
                <a:latin typeface="Times New Roman"/>
                <a:ea typeface="Gill Sans"/>
                <a:cs typeface="Times New Roman"/>
              </a:defRPr>
            </a:lvl3pPr>
            <a:lvl4pPr marL="1600200" indent="-228600" algn="l" defTabSz="457200" rtl="0" eaLnBrk="0" fontAlgn="base" hangingPunct="0">
              <a:spcBef>
                <a:spcPct val="20000"/>
              </a:spcBef>
              <a:spcAft>
                <a:spcPct val="0"/>
              </a:spcAft>
              <a:buFont typeface="Arial" pitchFamily="34" charset="0"/>
              <a:buChar char="–"/>
              <a:defRPr sz="1600" kern="1200">
                <a:solidFill>
                  <a:schemeClr val="tx1"/>
                </a:solidFill>
                <a:latin typeface="Times New Roman"/>
                <a:ea typeface="Gill Sans"/>
                <a:cs typeface="Times New Roman"/>
              </a:defRPr>
            </a:lvl4pPr>
            <a:lvl5pPr marL="2057400" indent="-228600" algn="l" defTabSz="457200" rtl="0" eaLnBrk="0" fontAlgn="base" hangingPunct="0">
              <a:spcBef>
                <a:spcPct val="20000"/>
              </a:spcBef>
              <a:spcAft>
                <a:spcPct val="0"/>
              </a:spcAft>
              <a:buFont typeface="Arial" pitchFamily="34" charset="0"/>
              <a:buChar char="»"/>
              <a:defRPr sz="1600" kern="1200">
                <a:solidFill>
                  <a:schemeClr val="tx1"/>
                </a:solidFill>
                <a:latin typeface="Times New Roman"/>
                <a:ea typeface="Gill Sans"/>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panose="020B0604020202020204" pitchFamily="34" charset="0"/>
              <a:buChar char="•"/>
            </a:pPr>
            <a:r>
              <a:rPr lang="sv-SE" sz="1800" dirty="0"/>
              <a:t>More than 60,000 samples collected using 3GPP algorithm.</a:t>
            </a:r>
          </a:p>
          <a:p>
            <a:pPr>
              <a:buFont typeface="Arial" panose="020B0604020202020204" pitchFamily="34" charset="0"/>
              <a:buChar char="•"/>
            </a:pPr>
            <a:r>
              <a:rPr lang="sv-SE" sz="1800" dirty="0"/>
              <a:t>Using more than 5 different seeds.</a:t>
            </a:r>
          </a:p>
          <a:p>
            <a:pPr>
              <a:buFont typeface="Arial" panose="020B0604020202020204" pitchFamily="34" charset="0"/>
              <a:buChar char="•"/>
            </a:pPr>
            <a:r>
              <a:rPr lang="sv-SE" sz="1800" dirty="0"/>
              <a:t>User is stationary, when collecting the data.</a:t>
            </a:r>
          </a:p>
          <a:p>
            <a:pPr>
              <a:buFont typeface="Arial" panose="020B0604020202020204" pitchFamily="34" charset="0"/>
              <a:buChar char="•"/>
            </a:pPr>
            <a:r>
              <a:rPr lang="sv-SE" sz="1800" dirty="0"/>
              <a:t>80% training and 20% testing  </a:t>
            </a:r>
            <a:endParaRPr lang="sv-SE" dirty="0"/>
          </a:p>
        </p:txBody>
      </p:sp>
    </p:spTree>
    <p:extLst>
      <p:ext uri="{BB962C8B-B14F-4D97-AF65-F5344CB8AC3E}">
        <p14:creationId xmlns:p14="http://schemas.microsoft.com/office/powerpoint/2010/main" val="3214068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0626733-80B6-4343-8D5C-406E519B117B}"/>
              </a:ext>
            </a:extLst>
          </p:cNvPr>
          <p:cNvSpPr>
            <a:spLocks noGrp="1"/>
          </p:cNvSpPr>
          <p:nvPr>
            <p:ph type="title"/>
          </p:nvPr>
        </p:nvSpPr>
        <p:spPr>
          <a:xfrm>
            <a:off x="1547663" y="164376"/>
            <a:ext cx="7200801" cy="920145"/>
          </a:xfrm>
        </p:spPr>
        <p:txBody>
          <a:bodyPr/>
          <a:lstStyle/>
          <a:p>
            <a:r>
              <a:rPr lang="en-US" dirty="0">
                <a:latin typeface="Ericsson Hilda Light" panose="020B0604020202020204" charset="0"/>
              </a:rPr>
              <a:t>ML Algorithms explored in offline analysis after SLR</a:t>
            </a:r>
          </a:p>
        </p:txBody>
      </p:sp>
      <p:pic>
        <p:nvPicPr>
          <p:cNvPr id="6" name="Content Placeholder 6" descr="Chart, scatter chart&#10;&#10;Description automatically generated">
            <a:extLst>
              <a:ext uri="{FF2B5EF4-FFF2-40B4-BE49-F238E27FC236}">
                <a16:creationId xmlns:a16="http://schemas.microsoft.com/office/drawing/2014/main" id="{A6595A7B-F2E8-4CE2-AC5D-27BA2585F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2145" y="1462261"/>
            <a:ext cx="2946551" cy="1797142"/>
          </a:xfrm>
          <a:prstGeom prst="rect">
            <a:avLst/>
          </a:prstGeom>
        </p:spPr>
      </p:pic>
      <p:pic>
        <p:nvPicPr>
          <p:cNvPr id="7" name="Picture 6" descr="Chart, line chart&#10;&#10;Description automatically generated">
            <a:extLst>
              <a:ext uri="{FF2B5EF4-FFF2-40B4-BE49-F238E27FC236}">
                <a16:creationId xmlns:a16="http://schemas.microsoft.com/office/drawing/2014/main" id="{136E82F2-BDE7-4A99-888E-9893674D13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4562" y="1238465"/>
            <a:ext cx="3693901" cy="1866994"/>
          </a:xfrm>
          <a:prstGeom prst="rect">
            <a:avLst/>
          </a:prstGeom>
        </p:spPr>
      </p:pic>
      <p:pic>
        <p:nvPicPr>
          <p:cNvPr id="8" name="Picture 7" descr="Chart&#10;&#10;Description automatically generated">
            <a:extLst>
              <a:ext uri="{FF2B5EF4-FFF2-40B4-BE49-F238E27FC236}">
                <a16:creationId xmlns:a16="http://schemas.microsoft.com/office/drawing/2014/main" id="{75C8A405-8FEC-4AAF-9AFF-439A127C3D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62139" y="4042515"/>
            <a:ext cx="3819721" cy="2028929"/>
          </a:xfrm>
          <a:prstGeom prst="rect">
            <a:avLst/>
          </a:prstGeom>
        </p:spPr>
      </p:pic>
      <p:sp>
        <p:nvSpPr>
          <p:cNvPr id="10" name="TextBox 9">
            <a:extLst>
              <a:ext uri="{FF2B5EF4-FFF2-40B4-BE49-F238E27FC236}">
                <a16:creationId xmlns:a16="http://schemas.microsoft.com/office/drawing/2014/main" id="{76D2970C-67F4-4150-A8BD-FB26DEDBF2EC}"/>
              </a:ext>
            </a:extLst>
          </p:cNvPr>
          <p:cNvSpPr txBox="1"/>
          <p:nvPr/>
        </p:nvSpPr>
        <p:spPr bwMode="auto">
          <a:xfrm>
            <a:off x="1142927" y="3259403"/>
            <a:ext cx="4196226" cy="274320"/>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marL="344488" indent="-344488">
              <a:buClr>
                <a:schemeClr val="tx1"/>
              </a:buClr>
              <a:buFont typeface="Ericsson Hilda Light" panose="00000400000000000000" pitchFamily="2" charset="0"/>
              <a:buChar char="—"/>
            </a:pPr>
            <a:r>
              <a:rPr lang="sv-SE" sz="1600" dirty="0">
                <a:solidFill>
                  <a:schemeClr val="accent2"/>
                </a:solidFill>
              </a:rPr>
              <a:t>Support Vector Machines (SVM)</a:t>
            </a:r>
          </a:p>
          <a:p>
            <a:pPr marL="344488" indent="-344488">
              <a:buClr>
                <a:schemeClr val="tx1"/>
              </a:buClr>
              <a:buFont typeface="Ericsson Hilda Light" panose="00000400000000000000" pitchFamily="2" charset="0"/>
              <a:buChar char="—"/>
            </a:pPr>
            <a:r>
              <a:rPr lang="sv-SE" sz="1600" dirty="0"/>
              <a:t>Accuracy : 79%</a:t>
            </a:r>
          </a:p>
        </p:txBody>
      </p:sp>
      <p:sp>
        <p:nvSpPr>
          <p:cNvPr id="11" name="TextBox 10">
            <a:extLst>
              <a:ext uri="{FF2B5EF4-FFF2-40B4-BE49-F238E27FC236}">
                <a16:creationId xmlns:a16="http://schemas.microsoft.com/office/drawing/2014/main" id="{31CD0A0E-E9C7-4279-9875-FF1A087D8B72}"/>
              </a:ext>
            </a:extLst>
          </p:cNvPr>
          <p:cNvSpPr txBox="1"/>
          <p:nvPr/>
        </p:nvSpPr>
        <p:spPr bwMode="auto">
          <a:xfrm>
            <a:off x="4921470" y="3257403"/>
            <a:ext cx="3686993" cy="274320"/>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marL="344488" indent="-344488" algn="l">
              <a:buClr>
                <a:schemeClr val="tx1"/>
              </a:buClr>
              <a:buFont typeface="Ericsson Hilda Light" panose="00000400000000000000" pitchFamily="2" charset="0"/>
              <a:buChar char="—"/>
            </a:pPr>
            <a:r>
              <a:rPr lang="sv-SE" sz="1600" dirty="0">
                <a:solidFill>
                  <a:schemeClr val="accent5">
                    <a:lumMod val="75000"/>
                  </a:schemeClr>
                </a:solidFill>
              </a:rPr>
              <a:t>Logistic Regression (LR)</a:t>
            </a:r>
          </a:p>
          <a:p>
            <a:pPr marL="344488" indent="-344488" algn="l">
              <a:buClr>
                <a:schemeClr val="tx1"/>
              </a:buClr>
              <a:buFont typeface="Ericsson Hilda Light" panose="00000400000000000000" pitchFamily="2" charset="0"/>
              <a:buChar char="—"/>
            </a:pPr>
            <a:r>
              <a:rPr lang="sv-SE" sz="1600" dirty="0"/>
              <a:t>Accuracy : 65%</a:t>
            </a:r>
          </a:p>
        </p:txBody>
      </p:sp>
      <p:sp>
        <p:nvSpPr>
          <p:cNvPr id="12" name="TextBox 11">
            <a:extLst>
              <a:ext uri="{FF2B5EF4-FFF2-40B4-BE49-F238E27FC236}">
                <a16:creationId xmlns:a16="http://schemas.microsoft.com/office/drawing/2014/main" id="{3B192319-0F63-4FD1-ACB6-AFD9432BA69C}"/>
              </a:ext>
            </a:extLst>
          </p:cNvPr>
          <p:cNvSpPr txBox="1"/>
          <p:nvPr/>
        </p:nvSpPr>
        <p:spPr bwMode="auto">
          <a:xfrm>
            <a:off x="2788993" y="6165304"/>
            <a:ext cx="3439191" cy="528320"/>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marL="344488" indent="-344488" algn="l">
              <a:buClr>
                <a:schemeClr val="tx1"/>
              </a:buClr>
              <a:buFont typeface="Ericsson Hilda Light" panose="00000400000000000000" pitchFamily="2" charset="0"/>
              <a:buChar char="—"/>
            </a:pPr>
            <a:r>
              <a:rPr lang="sv-SE" sz="1600" dirty="0">
                <a:solidFill>
                  <a:schemeClr val="accent5">
                    <a:lumMod val="75000"/>
                  </a:schemeClr>
                </a:solidFill>
              </a:rPr>
              <a:t>K-Nearest Neighbor (KNN)</a:t>
            </a:r>
          </a:p>
          <a:p>
            <a:pPr marL="344488" indent="-344488" algn="l">
              <a:buClr>
                <a:schemeClr val="tx1"/>
              </a:buClr>
              <a:buFont typeface="Ericsson Hilda Light" panose="00000400000000000000" pitchFamily="2" charset="0"/>
              <a:buChar char="—"/>
            </a:pPr>
            <a:r>
              <a:rPr lang="sv-SE" sz="1600" dirty="0"/>
              <a:t>Accuracy : 71%</a:t>
            </a:r>
          </a:p>
        </p:txBody>
      </p:sp>
    </p:spTree>
    <p:extLst>
      <p:ext uri="{BB962C8B-B14F-4D97-AF65-F5344CB8AC3E}">
        <p14:creationId xmlns:p14="http://schemas.microsoft.com/office/powerpoint/2010/main" val="2935156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5182B-6CE1-4DA6-A86E-A9156E6122B5}"/>
              </a:ext>
            </a:extLst>
          </p:cNvPr>
          <p:cNvSpPr>
            <a:spLocks noGrp="1"/>
          </p:cNvSpPr>
          <p:nvPr>
            <p:ph type="title"/>
          </p:nvPr>
        </p:nvSpPr>
        <p:spPr>
          <a:xfrm>
            <a:off x="1979712" y="274638"/>
            <a:ext cx="6096000" cy="1143000"/>
          </a:xfrm>
        </p:spPr>
        <p:txBody>
          <a:bodyPr/>
          <a:lstStyle/>
          <a:p>
            <a:r>
              <a:rPr lang="sv-SE" dirty="0"/>
              <a:t>10-fold cross validation</a:t>
            </a:r>
          </a:p>
        </p:txBody>
      </p:sp>
      <p:graphicFrame>
        <p:nvGraphicFramePr>
          <p:cNvPr id="5" name="Table 5">
            <a:extLst>
              <a:ext uri="{FF2B5EF4-FFF2-40B4-BE49-F238E27FC236}">
                <a16:creationId xmlns:a16="http://schemas.microsoft.com/office/drawing/2014/main" id="{8D271368-6514-4865-ACC5-C3A37F83EB14}"/>
              </a:ext>
            </a:extLst>
          </p:cNvPr>
          <p:cNvGraphicFramePr>
            <a:graphicFrameLocks noGrp="1"/>
          </p:cNvGraphicFramePr>
          <p:nvPr>
            <p:extLst>
              <p:ext uri="{D42A27DB-BD31-4B8C-83A1-F6EECF244321}">
                <p14:modId xmlns:p14="http://schemas.microsoft.com/office/powerpoint/2010/main" val="288145628"/>
              </p:ext>
            </p:extLst>
          </p:nvPr>
        </p:nvGraphicFramePr>
        <p:xfrm>
          <a:off x="1619672" y="3140968"/>
          <a:ext cx="5395362" cy="1483360"/>
        </p:xfrm>
        <a:graphic>
          <a:graphicData uri="http://schemas.openxmlformats.org/drawingml/2006/table">
            <a:tbl>
              <a:tblPr firstRow="1" bandRow="1">
                <a:tableStyleId>{7DF18680-E054-41AD-8BC1-D1AEF772440D}</a:tableStyleId>
              </a:tblPr>
              <a:tblGrid>
                <a:gridCol w="811530">
                  <a:extLst>
                    <a:ext uri="{9D8B030D-6E8A-4147-A177-3AD203B41FA5}">
                      <a16:colId xmlns:a16="http://schemas.microsoft.com/office/drawing/2014/main" val="1742407791"/>
                    </a:ext>
                  </a:extLst>
                </a:gridCol>
                <a:gridCol w="2551832">
                  <a:extLst>
                    <a:ext uri="{9D8B030D-6E8A-4147-A177-3AD203B41FA5}">
                      <a16:colId xmlns:a16="http://schemas.microsoft.com/office/drawing/2014/main" val="598661339"/>
                    </a:ext>
                  </a:extLst>
                </a:gridCol>
                <a:gridCol w="2032000">
                  <a:extLst>
                    <a:ext uri="{9D8B030D-6E8A-4147-A177-3AD203B41FA5}">
                      <a16:colId xmlns:a16="http://schemas.microsoft.com/office/drawing/2014/main" val="2912283453"/>
                    </a:ext>
                  </a:extLst>
                </a:gridCol>
              </a:tblGrid>
              <a:tr h="370840">
                <a:tc>
                  <a:txBody>
                    <a:bodyPr/>
                    <a:lstStyle/>
                    <a:p>
                      <a:endParaRPr lang="sv-SE"/>
                    </a:p>
                  </a:txBody>
                  <a:tcPr/>
                </a:tc>
                <a:tc>
                  <a:txBody>
                    <a:bodyPr/>
                    <a:lstStyle/>
                    <a:p>
                      <a:pPr algn="ctr"/>
                      <a:r>
                        <a:rPr lang="sv-SE" dirty="0"/>
                        <a:t>Average beam accuracy</a:t>
                      </a:r>
                    </a:p>
                  </a:txBody>
                  <a:tcPr/>
                </a:tc>
                <a:tc>
                  <a:txBody>
                    <a:bodyPr/>
                    <a:lstStyle/>
                    <a:p>
                      <a:pPr algn="ctr"/>
                      <a:r>
                        <a:rPr lang="sv-SE" dirty="0"/>
                        <a:t>Neighbor beam</a:t>
                      </a:r>
                    </a:p>
                  </a:txBody>
                  <a:tcPr/>
                </a:tc>
                <a:extLst>
                  <a:ext uri="{0D108BD9-81ED-4DB2-BD59-A6C34878D82A}">
                    <a16:rowId xmlns:a16="http://schemas.microsoft.com/office/drawing/2014/main" val="4241807256"/>
                  </a:ext>
                </a:extLst>
              </a:tr>
              <a:tr h="370840">
                <a:tc>
                  <a:txBody>
                    <a:bodyPr/>
                    <a:lstStyle/>
                    <a:p>
                      <a:r>
                        <a:rPr lang="sv-SE" dirty="0"/>
                        <a:t>SVM</a:t>
                      </a:r>
                    </a:p>
                  </a:txBody>
                  <a:tcPr/>
                </a:tc>
                <a:tc>
                  <a:txBody>
                    <a:bodyPr/>
                    <a:lstStyle/>
                    <a:p>
                      <a:pPr algn="ctr"/>
                      <a:r>
                        <a:rPr lang="sv-SE" dirty="0"/>
                        <a:t>75.79%</a:t>
                      </a:r>
                    </a:p>
                  </a:txBody>
                  <a:tcPr/>
                </a:tc>
                <a:tc>
                  <a:txBody>
                    <a:bodyPr/>
                    <a:lstStyle/>
                    <a:p>
                      <a:pPr algn="ctr"/>
                      <a:r>
                        <a:rPr lang="sv-SE" dirty="0"/>
                        <a:t>18.95%</a:t>
                      </a:r>
                    </a:p>
                  </a:txBody>
                  <a:tcPr/>
                </a:tc>
                <a:extLst>
                  <a:ext uri="{0D108BD9-81ED-4DB2-BD59-A6C34878D82A}">
                    <a16:rowId xmlns:a16="http://schemas.microsoft.com/office/drawing/2014/main" val="4049988980"/>
                  </a:ext>
                </a:extLst>
              </a:tr>
              <a:tr h="370840">
                <a:tc>
                  <a:txBody>
                    <a:bodyPr/>
                    <a:lstStyle/>
                    <a:p>
                      <a:r>
                        <a:rPr lang="sv-SE" dirty="0"/>
                        <a:t>K-NN</a:t>
                      </a:r>
                    </a:p>
                  </a:txBody>
                  <a:tcPr/>
                </a:tc>
                <a:tc>
                  <a:txBody>
                    <a:bodyPr/>
                    <a:lstStyle/>
                    <a:p>
                      <a:pPr algn="ctr"/>
                      <a:r>
                        <a:rPr lang="sv-SE" dirty="0"/>
                        <a:t>66.62%</a:t>
                      </a:r>
                    </a:p>
                  </a:txBody>
                  <a:tcPr/>
                </a:tc>
                <a:tc>
                  <a:txBody>
                    <a:bodyPr/>
                    <a:lstStyle/>
                    <a:p>
                      <a:pPr algn="ctr"/>
                      <a:r>
                        <a:rPr lang="sv-SE" dirty="0"/>
                        <a:t>12.28%</a:t>
                      </a:r>
                    </a:p>
                  </a:txBody>
                  <a:tcPr/>
                </a:tc>
                <a:extLst>
                  <a:ext uri="{0D108BD9-81ED-4DB2-BD59-A6C34878D82A}">
                    <a16:rowId xmlns:a16="http://schemas.microsoft.com/office/drawing/2014/main" val="1999865912"/>
                  </a:ext>
                </a:extLst>
              </a:tr>
              <a:tr h="370840">
                <a:tc>
                  <a:txBody>
                    <a:bodyPr/>
                    <a:lstStyle/>
                    <a:p>
                      <a:r>
                        <a:rPr lang="sv-SE" dirty="0"/>
                        <a:t>LR</a:t>
                      </a:r>
                    </a:p>
                  </a:txBody>
                  <a:tcPr/>
                </a:tc>
                <a:tc>
                  <a:txBody>
                    <a:bodyPr/>
                    <a:lstStyle/>
                    <a:p>
                      <a:pPr algn="ctr"/>
                      <a:r>
                        <a:rPr lang="sv-SE" dirty="0"/>
                        <a:t>61.88%</a:t>
                      </a:r>
                    </a:p>
                  </a:txBody>
                  <a:tcPr/>
                </a:tc>
                <a:tc>
                  <a:txBody>
                    <a:bodyPr/>
                    <a:lstStyle/>
                    <a:p>
                      <a:pPr algn="ctr"/>
                      <a:r>
                        <a:rPr lang="sv-SE" dirty="0"/>
                        <a:t>24.81%</a:t>
                      </a:r>
                    </a:p>
                  </a:txBody>
                  <a:tcPr/>
                </a:tc>
                <a:extLst>
                  <a:ext uri="{0D108BD9-81ED-4DB2-BD59-A6C34878D82A}">
                    <a16:rowId xmlns:a16="http://schemas.microsoft.com/office/drawing/2014/main" val="4081697146"/>
                  </a:ext>
                </a:extLst>
              </a:tr>
            </a:tbl>
          </a:graphicData>
        </a:graphic>
      </p:graphicFrame>
    </p:spTree>
    <p:extLst>
      <p:ext uri="{BB962C8B-B14F-4D97-AF65-F5344CB8AC3E}">
        <p14:creationId xmlns:p14="http://schemas.microsoft.com/office/powerpoint/2010/main" val="28475710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B688E18-FDBE-4E8A-8159-7BE5538DCA1F}"/>
              </a:ext>
            </a:extLst>
          </p:cNvPr>
          <p:cNvSpPr>
            <a:spLocks noGrp="1"/>
          </p:cNvSpPr>
          <p:nvPr>
            <p:ph type="title"/>
          </p:nvPr>
        </p:nvSpPr>
        <p:spPr>
          <a:xfrm>
            <a:off x="1403648" y="476250"/>
            <a:ext cx="5964783" cy="939477"/>
          </a:xfrm>
        </p:spPr>
        <p:txBody>
          <a:bodyPr/>
          <a:lstStyle/>
          <a:p>
            <a:r>
              <a:rPr lang="en-US" dirty="0"/>
              <a:t>Simulation </a:t>
            </a:r>
            <a:endParaRPr lang="sv-SE" dirty="0"/>
          </a:p>
        </p:txBody>
      </p:sp>
      <p:sp>
        <p:nvSpPr>
          <p:cNvPr id="10" name="Content Placeholder 2">
            <a:extLst>
              <a:ext uri="{FF2B5EF4-FFF2-40B4-BE49-F238E27FC236}">
                <a16:creationId xmlns:a16="http://schemas.microsoft.com/office/drawing/2014/main" id="{C4DF9564-5DBA-47C3-ACB8-D9158FBB0915}"/>
              </a:ext>
            </a:extLst>
          </p:cNvPr>
          <p:cNvSpPr txBox="1">
            <a:spLocks/>
          </p:cNvSpPr>
          <p:nvPr/>
        </p:nvSpPr>
        <p:spPr>
          <a:xfrm>
            <a:off x="517925" y="2194640"/>
            <a:ext cx="8353425" cy="4462539"/>
          </a:xfrm>
          <a:prstGeom prst="rect">
            <a:avLst/>
          </a:prstGeom>
        </p:spPr>
        <p:txBody>
          <a:bodyPr/>
          <a:lstStyle>
            <a:lvl1pPr marL="342900" indent="-342900" algn="l" defTabSz="457200" rtl="0" eaLnBrk="0" fontAlgn="base" hangingPunct="0">
              <a:spcBef>
                <a:spcPct val="20000"/>
              </a:spcBef>
              <a:spcAft>
                <a:spcPct val="0"/>
              </a:spcAft>
              <a:buFont typeface="Arial" pitchFamily="34" charset="0"/>
              <a:defRPr sz="2800" kern="1200">
                <a:solidFill>
                  <a:schemeClr val="tx1"/>
                </a:solidFill>
                <a:latin typeface="Gill Sans"/>
                <a:ea typeface="Gill Sans"/>
                <a:cs typeface="Gill Sans"/>
              </a:defRPr>
            </a:lvl1pPr>
            <a:lvl2pPr marL="742950" indent="-285750" algn="l" defTabSz="457200" rtl="0" eaLnBrk="0" fontAlgn="base" hangingPunct="0">
              <a:spcBef>
                <a:spcPct val="20000"/>
              </a:spcBef>
              <a:spcAft>
                <a:spcPct val="0"/>
              </a:spcAft>
              <a:buFont typeface="Arial" pitchFamily="34" charset="0"/>
              <a:buChar char="–"/>
              <a:defRPr sz="2400" b="1" kern="1200">
                <a:solidFill>
                  <a:schemeClr val="tx1"/>
                </a:solidFill>
                <a:latin typeface="Times New Roman"/>
                <a:ea typeface="Gill Sans"/>
                <a:cs typeface="Times New Roman"/>
              </a:defRPr>
            </a:lvl2pPr>
            <a:lvl3pPr marL="1143000" indent="-228600" algn="l" defTabSz="457200" rtl="0" eaLnBrk="0" fontAlgn="base" hangingPunct="0">
              <a:spcBef>
                <a:spcPct val="20000"/>
              </a:spcBef>
              <a:spcAft>
                <a:spcPct val="0"/>
              </a:spcAft>
              <a:buFont typeface="Arial" pitchFamily="34" charset="0"/>
              <a:buChar char="•"/>
              <a:defRPr sz="1600" kern="1200">
                <a:solidFill>
                  <a:schemeClr val="tx1"/>
                </a:solidFill>
                <a:latin typeface="Times New Roman"/>
                <a:ea typeface="Gill Sans"/>
                <a:cs typeface="Times New Roman"/>
              </a:defRPr>
            </a:lvl3pPr>
            <a:lvl4pPr marL="1600200" indent="-228600" algn="l" defTabSz="457200" rtl="0" eaLnBrk="0" fontAlgn="base" hangingPunct="0">
              <a:spcBef>
                <a:spcPct val="20000"/>
              </a:spcBef>
              <a:spcAft>
                <a:spcPct val="0"/>
              </a:spcAft>
              <a:buFont typeface="Arial" pitchFamily="34" charset="0"/>
              <a:buChar char="–"/>
              <a:defRPr sz="1600" kern="1200">
                <a:solidFill>
                  <a:schemeClr val="tx1"/>
                </a:solidFill>
                <a:latin typeface="Times New Roman"/>
                <a:ea typeface="Gill Sans"/>
                <a:cs typeface="Times New Roman"/>
              </a:defRPr>
            </a:lvl4pPr>
            <a:lvl5pPr marL="2057400" indent="-228600" algn="l" defTabSz="457200" rtl="0" eaLnBrk="0" fontAlgn="base" hangingPunct="0">
              <a:spcBef>
                <a:spcPct val="20000"/>
              </a:spcBef>
              <a:spcAft>
                <a:spcPct val="0"/>
              </a:spcAft>
              <a:buFont typeface="Arial" pitchFamily="34" charset="0"/>
              <a:buChar char="»"/>
              <a:defRPr sz="1600" kern="1200">
                <a:solidFill>
                  <a:schemeClr val="tx1"/>
                </a:solidFill>
                <a:latin typeface="Times New Roman"/>
                <a:ea typeface="Gill Sans"/>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Arial" panose="020B0604020202020204" pitchFamily="34" charset="0"/>
                <a:cs typeface="Arial" panose="020B0604020202020204" pitchFamily="34" charset="0"/>
              </a:rPr>
              <a:t>Evaluate the accuracy of the machine learning algorithm</a:t>
            </a:r>
          </a:p>
          <a:p>
            <a:r>
              <a:rPr lang="en-US" sz="2000" dirty="0">
                <a:latin typeface="Arial" panose="020B0604020202020204" pitchFamily="34" charset="0"/>
                <a:cs typeface="Arial" panose="020B0604020202020204" pitchFamily="34" charset="0"/>
              </a:rPr>
              <a:t>Compare </a:t>
            </a:r>
            <a:r>
              <a:rPr lang="en-US" sz="2000" dirty="0">
                <a:solidFill>
                  <a:schemeClr val="accent1"/>
                </a:solidFill>
                <a:latin typeface="Arial" panose="020B0604020202020204" pitchFamily="34" charset="0"/>
                <a:cs typeface="Arial" panose="020B0604020202020204" pitchFamily="34" charset="0"/>
              </a:rPr>
              <a:t>Baseline </a:t>
            </a:r>
            <a:r>
              <a:rPr lang="en-US" sz="2000" dirty="0">
                <a:latin typeface="Arial" panose="020B0604020202020204" pitchFamily="34" charset="0"/>
                <a:cs typeface="Arial" panose="020B0604020202020204" pitchFamily="34" charset="0"/>
              </a:rPr>
              <a:t>and </a:t>
            </a:r>
            <a:r>
              <a:rPr lang="en-US" sz="2000" dirty="0">
                <a:solidFill>
                  <a:schemeClr val="accent2"/>
                </a:solidFill>
                <a:latin typeface="Arial" panose="020B0604020202020204" pitchFamily="34" charset="0"/>
                <a:cs typeface="Arial" panose="020B0604020202020204" pitchFamily="34" charset="0"/>
              </a:rPr>
              <a:t>SVM</a:t>
            </a:r>
            <a:r>
              <a:rPr lang="en-US" sz="2000" dirty="0">
                <a:latin typeface="Arial" panose="020B0604020202020204" pitchFamily="34" charset="0"/>
                <a:cs typeface="Arial" panose="020B0604020202020204" pitchFamily="34" charset="0"/>
              </a:rPr>
              <a:t> Prediction </a:t>
            </a:r>
          </a:p>
          <a:p>
            <a:pPr marL="0" indent="0"/>
            <a:r>
              <a:rPr lang="en-US" sz="2000" dirty="0">
                <a:latin typeface="Arial" panose="020B0604020202020204" pitchFamily="34" charset="0"/>
                <a:cs typeface="Arial" panose="020B0604020202020204" pitchFamily="34" charset="0"/>
              </a:rPr>
              <a:t>	</a:t>
            </a:r>
          </a:p>
          <a:p>
            <a:r>
              <a:rPr lang="en-US" sz="2400" dirty="0"/>
              <a:t>Testing configs (circular mover is used)</a:t>
            </a:r>
          </a:p>
        </p:txBody>
      </p:sp>
      <p:sp>
        <p:nvSpPr>
          <p:cNvPr id="11" name="TextBox 10">
            <a:extLst>
              <a:ext uri="{FF2B5EF4-FFF2-40B4-BE49-F238E27FC236}">
                <a16:creationId xmlns:a16="http://schemas.microsoft.com/office/drawing/2014/main" id="{2525F3DC-716C-4931-8A25-580424EEE25F}"/>
              </a:ext>
            </a:extLst>
          </p:cNvPr>
          <p:cNvSpPr txBox="1"/>
          <p:nvPr/>
        </p:nvSpPr>
        <p:spPr bwMode="auto">
          <a:xfrm>
            <a:off x="517925" y="5524325"/>
            <a:ext cx="6211945" cy="1243669"/>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marL="344488" indent="-344488" algn="l">
              <a:buClr>
                <a:schemeClr val="tx1"/>
              </a:buClr>
              <a:buFont typeface="Ericsson Hilda Light" panose="00000400000000000000" pitchFamily="2" charset="0"/>
              <a:buChar char="—"/>
            </a:pPr>
            <a:r>
              <a:rPr lang="sv-SE" i="1" dirty="0"/>
              <a:t>Limitations</a:t>
            </a:r>
          </a:p>
          <a:p>
            <a:pPr marL="801688" lvl="1" indent="-344488">
              <a:buClr>
                <a:schemeClr val="tx1"/>
              </a:buClr>
              <a:buFont typeface="Arial" panose="020B0604020202020204" pitchFamily="34" charset="0"/>
              <a:buChar char="•"/>
            </a:pPr>
            <a:r>
              <a:rPr lang="sv-SE" i="1" dirty="0"/>
              <a:t>Line of Sight (LoS)</a:t>
            </a:r>
          </a:p>
        </p:txBody>
      </p:sp>
      <p:graphicFrame>
        <p:nvGraphicFramePr>
          <p:cNvPr id="2" name="Table 2">
            <a:extLst>
              <a:ext uri="{FF2B5EF4-FFF2-40B4-BE49-F238E27FC236}">
                <a16:creationId xmlns:a16="http://schemas.microsoft.com/office/drawing/2014/main" id="{8C5CF4DC-A636-4A76-9FA5-F8A9AB989EFD}"/>
              </a:ext>
            </a:extLst>
          </p:cNvPr>
          <p:cNvGraphicFramePr>
            <a:graphicFrameLocks noGrp="1"/>
          </p:cNvGraphicFramePr>
          <p:nvPr>
            <p:extLst>
              <p:ext uri="{D42A27DB-BD31-4B8C-83A1-F6EECF244321}">
                <p14:modId xmlns:p14="http://schemas.microsoft.com/office/powerpoint/2010/main" val="2632902815"/>
              </p:ext>
            </p:extLst>
          </p:nvPr>
        </p:nvGraphicFramePr>
        <p:xfrm>
          <a:off x="1202248" y="3980152"/>
          <a:ext cx="6984777" cy="741680"/>
        </p:xfrm>
        <a:graphic>
          <a:graphicData uri="http://schemas.openxmlformats.org/drawingml/2006/table">
            <a:tbl>
              <a:tblPr firstRow="1" bandRow="1">
                <a:tableStyleId>{7DF18680-E054-41AD-8BC1-D1AEF772440D}</a:tableStyleId>
              </a:tblPr>
              <a:tblGrid>
                <a:gridCol w="2328259">
                  <a:extLst>
                    <a:ext uri="{9D8B030D-6E8A-4147-A177-3AD203B41FA5}">
                      <a16:colId xmlns:a16="http://schemas.microsoft.com/office/drawing/2014/main" val="3996479696"/>
                    </a:ext>
                  </a:extLst>
                </a:gridCol>
                <a:gridCol w="1992221">
                  <a:extLst>
                    <a:ext uri="{9D8B030D-6E8A-4147-A177-3AD203B41FA5}">
                      <a16:colId xmlns:a16="http://schemas.microsoft.com/office/drawing/2014/main" val="4060509931"/>
                    </a:ext>
                  </a:extLst>
                </a:gridCol>
                <a:gridCol w="2664297">
                  <a:extLst>
                    <a:ext uri="{9D8B030D-6E8A-4147-A177-3AD203B41FA5}">
                      <a16:colId xmlns:a16="http://schemas.microsoft.com/office/drawing/2014/main" val="1946290392"/>
                    </a:ext>
                  </a:extLst>
                </a:gridCol>
              </a:tblGrid>
              <a:tr h="370840">
                <a:tc>
                  <a:txBody>
                    <a:bodyPr/>
                    <a:lstStyle/>
                    <a:p>
                      <a:r>
                        <a:rPr lang="sv-SE" dirty="0"/>
                        <a:t>No. of users</a:t>
                      </a:r>
                    </a:p>
                  </a:txBody>
                  <a:tcPr/>
                </a:tc>
                <a:tc>
                  <a:txBody>
                    <a:bodyPr/>
                    <a:lstStyle/>
                    <a:p>
                      <a:r>
                        <a:rPr lang="sv-SE" dirty="0"/>
                        <a:t>Speeds (m/s)</a:t>
                      </a:r>
                    </a:p>
                  </a:txBody>
                  <a:tcPr/>
                </a:tc>
                <a:tc>
                  <a:txBody>
                    <a:bodyPr/>
                    <a:lstStyle/>
                    <a:p>
                      <a:r>
                        <a:rPr lang="sv-SE" dirty="0"/>
                        <a:t>Reporting intervals (ms)</a:t>
                      </a:r>
                    </a:p>
                  </a:txBody>
                  <a:tcPr/>
                </a:tc>
                <a:extLst>
                  <a:ext uri="{0D108BD9-81ED-4DB2-BD59-A6C34878D82A}">
                    <a16:rowId xmlns:a16="http://schemas.microsoft.com/office/drawing/2014/main" val="3555702864"/>
                  </a:ext>
                </a:extLst>
              </a:tr>
              <a:tr h="370840">
                <a:tc>
                  <a:txBody>
                    <a:bodyPr/>
                    <a:lstStyle/>
                    <a:p>
                      <a:r>
                        <a:rPr lang="sv-SE" dirty="0"/>
                        <a:t>5, 10, 20, 30 and 40</a:t>
                      </a:r>
                    </a:p>
                  </a:txBody>
                  <a:tcPr/>
                </a:tc>
                <a:tc>
                  <a:txBody>
                    <a:bodyPr/>
                    <a:lstStyle/>
                    <a:p>
                      <a:r>
                        <a:rPr lang="sv-SE" dirty="0"/>
                        <a:t>1, 5 and 10</a:t>
                      </a:r>
                    </a:p>
                  </a:txBody>
                  <a:tcPr/>
                </a:tc>
                <a:tc>
                  <a:txBody>
                    <a:bodyPr/>
                    <a:lstStyle/>
                    <a:p>
                      <a:r>
                        <a:rPr lang="sv-SE" dirty="0"/>
                        <a:t>20 and 40</a:t>
                      </a:r>
                    </a:p>
                  </a:txBody>
                  <a:tcPr/>
                </a:tc>
                <a:extLst>
                  <a:ext uri="{0D108BD9-81ED-4DB2-BD59-A6C34878D82A}">
                    <a16:rowId xmlns:a16="http://schemas.microsoft.com/office/drawing/2014/main" val="2395624801"/>
                  </a:ext>
                </a:extLst>
              </a:tr>
            </a:tbl>
          </a:graphicData>
        </a:graphic>
      </p:graphicFrame>
    </p:spTree>
    <p:extLst>
      <p:ext uri="{BB962C8B-B14F-4D97-AF65-F5344CB8AC3E}">
        <p14:creationId xmlns:p14="http://schemas.microsoft.com/office/powerpoint/2010/main" val="935388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3C98FC4E-22D4-4F1D-96FD-8D75467A946A}"/>
              </a:ext>
            </a:extLst>
          </p:cNvPr>
          <p:cNvPicPr>
            <a:picLocks noChangeAspect="1"/>
          </p:cNvPicPr>
          <p:nvPr/>
        </p:nvPicPr>
        <p:blipFill>
          <a:blip r:embed="rId3"/>
          <a:stretch>
            <a:fillRect/>
          </a:stretch>
        </p:blipFill>
        <p:spPr>
          <a:xfrm>
            <a:off x="1907704" y="1484784"/>
            <a:ext cx="5546536" cy="5265699"/>
          </a:xfrm>
          <a:prstGeom prst="rect">
            <a:avLst/>
          </a:prstGeom>
        </p:spPr>
      </p:pic>
      <p:sp>
        <p:nvSpPr>
          <p:cNvPr id="7" name="TextBox 6">
            <a:extLst>
              <a:ext uri="{FF2B5EF4-FFF2-40B4-BE49-F238E27FC236}">
                <a16:creationId xmlns:a16="http://schemas.microsoft.com/office/drawing/2014/main" id="{6E7170AB-9EC1-4D1B-85BC-3DC3292DFF94}"/>
              </a:ext>
            </a:extLst>
          </p:cNvPr>
          <p:cNvSpPr txBox="1"/>
          <p:nvPr/>
        </p:nvSpPr>
        <p:spPr>
          <a:xfrm>
            <a:off x="2123728" y="404664"/>
            <a:ext cx="5256584" cy="523220"/>
          </a:xfrm>
          <a:prstGeom prst="rect">
            <a:avLst/>
          </a:prstGeom>
          <a:noFill/>
        </p:spPr>
        <p:txBody>
          <a:bodyPr wrap="square" rtlCol="0">
            <a:spAutoFit/>
          </a:bodyPr>
          <a:lstStyle/>
          <a:p>
            <a:pPr algn="ctr"/>
            <a:r>
              <a:rPr lang="sv-SE" sz="2800" dirty="0"/>
              <a:t>Flow of simulation</a:t>
            </a:r>
          </a:p>
        </p:txBody>
      </p:sp>
    </p:spTree>
    <p:extLst>
      <p:ext uri="{BB962C8B-B14F-4D97-AF65-F5344CB8AC3E}">
        <p14:creationId xmlns:p14="http://schemas.microsoft.com/office/powerpoint/2010/main" val="8509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8F273-1A91-493A-A82C-198FA441D012}"/>
              </a:ext>
            </a:extLst>
          </p:cNvPr>
          <p:cNvSpPr>
            <a:spLocks noGrp="1"/>
          </p:cNvSpPr>
          <p:nvPr>
            <p:ph type="title"/>
          </p:nvPr>
        </p:nvSpPr>
        <p:spPr/>
        <p:txBody>
          <a:bodyPr/>
          <a:lstStyle/>
          <a:p>
            <a:r>
              <a:rPr lang="sv-SE" dirty="0"/>
              <a:t>SLR results</a:t>
            </a:r>
          </a:p>
        </p:txBody>
      </p:sp>
      <p:sp>
        <p:nvSpPr>
          <p:cNvPr id="5" name="TextBox 4">
            <a:extLst>
              <a:ext uri="{FF2B5EF4-FFF2-40B4-BE49-F238E27FC236}">
                <a16:creationId xmlns:a16="http://schemas.microsoft.com/office/drawing/2014/main" id="{0F4921CA-75CF-4660-BB68-BD8DD3985A40}"/>
              </a:ext>
            </a:extLst>
          </p:cNvPr>
          <p:cNvSpPr txBox="1"/>
          <p:nvPr/>
        </p:nvSpPr>
        <p:spPr>
          <a:xfrm>
            <a:off x="1763688" y="2060848"/>
            <a:ext cx="6480720" cy="1323439"/>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The amount of training data used for an algorithm. </a:t>
            </a:r>
          </a:p>
          <a:p>
            <a:pPr marL="285750" indent="-285750" algn="just">
              <a:buFont typeface="Arial" panose="020B0604020202020204" pitchFamily="34" charset="0"/>
              <a:buChar char="•"/>
            </a:pPr>
            <a:r>
              <a:rPr lang="en-US" sz="2000" dirty="0"/>
              <a:t>Features extracted from the data and their relevance. </a:t>
            </a:r>
          </a:p>
          <a:p>
            <a:pPr marL="285750" indent="-285750" algn="just">
              <a:buFont typeface="Arial" panose="020B0604020202020204" pitchFamily="34" charset="0"/>
              <a:buChar char="•"/>
            </a:pPr>
            <a:r>
              <a:rPr lang="en-US" sz="2000" dirty="0"/>
              <a:t>Quality/cleanness of input data (non-redundant) and tuning of parameters used.</a:t>
            </a:r>
            <a:endParaRPr lang="sv-SE" sz="2000" dirty="0"/>
          </a:p>
        </p:txBody>
      </p:sp>
    </p:spTree>
    <p:extLst>
      <p:ext uri="{BB962C8B-B14F-4D97-AF65-F5344CB8AC3E}">
        <p14:creationId xmlns:p14="http://schemas.microsoft.com/office/powerpoint/2010/main" val="30190548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155A873E-DDD6-4B84-90E4-483D86D6D8E3}"/>
              </a:ext>
            </a:extLst>
          </p:cNvPr>
          <p:cNvSpPr txBox="1">
            <a:spLocks/>
          </p:cNvSpPr>
          <p:nvPr/>
        </p:nvSpPr>
        <p:spPr bwMode="auto">
          <a:xfrm>
            <a:off x="1700819" y="479892"/>
            <a:ext cx="6828879" cy="6082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3600" kern="1200">
                <a:solidFill>
                  <a:schemeClr val="tx1"/>
                </a:solidFill>
                <a:latin typeface="Gill Sans"/>
                <a:ea typeface="Gill Sans"/>
                <a:cs typeface="Gill Sans"/>
              </a:defRPr>
            </a:lvl1pPr>
            <a:lvl2pPr algn="ctr" defTabSz="457200" rtl="0" eaLnBrk="0" fontAlgn="base" hangingPunct="0">
              <a:spcBef>
                <a:spcPct val="0"/>
              </a:spcBef>
              <a:spcAft>
                <a:spcPct val="0"/>
              </a:spcAft>
              <a:defRPr sz="3600">
                <a:solidFill>
                  <a:schemeClr val="tx1"/>
                </a:solidFill>
                <a:latin typeface="Gill Sans"/>
                <a:ea typeface="Gill Sans"/>
                <a:cs typeface="Gill Sans"/>
              </a:defRPr>
            </a:lvl2pPr>
            <a:lvl3pPr algn="ctr" defTabSz="457200" rtl="0" eaLnBrk="0" fontAlgn="base" hangingPunct="0">
              <a:spcBef>
                <a:spcPct val="0"/>
              </a:spcBef>
              <a:spcAft>
                <a:spcPct val="0"/>
              </a:spcAft>
              <a:defRPr sz="3600">
                <a:solidFill>
                  <a:schemeClr val="tx1"/>
                </a:solidFill>
                <a:latin typeface="Gill Sans"/>
                <a:ea typeface="Gill Sans"/>
                <a:cs typeface="Gill Sans"/>
              </a:defRPr>
            </a:lvl3pPr>
            <a:lvl4pPr algn="ctr" defTabSz="457200" rtl="0" eaLnBrk="0" fontAlgn="base" hangingPunct="0">
              <a:spcBef>
                <a:spcPct val="0"/>
              </a:spcBef>
              <a:spcAft>
                <a:spcPct val="0"/>
              </a:spcAft>
              <a:defRPr sz="3600">
                <a:solidFill>
                  <a:schemeClr val="tx1"/>
                </a:solidFill>
                <a:latin typeface="Gill Sans"/>
                <a:ea typeface="Gill Sans"/>
                <a:cs typeface="Gill Sans"/>
              </a:defRPr>
            </a:lvl4pPr>
            <a:lvl5pPr algn="ctr" defTabSz="457200" rtl="0" eaLnBrk="0" fontAlgn="base" hangingPunct="0">
              <a:spcBef>
                <a:spcPct val="0"/>
              </a:spcBef>
              <a:spcAft>
                <a:spcPct val="0"/>
              </a:spcAft>
              <a:defRPr sz="3600">
                <a:solidFill>
                  <a:schemeClr val="tx1"/>
                </a:solidFill>
                <a:latin typeface="Gill Sans"/>
                <a:ea typeface="Gill Sans"/>
                <a:cs typeface="Gill Sans"/>
              </a:defRPr>
            </a:lvl5pPr>
            <a:lvl6pPr marL="457200" algn="ctr" defTabSz="457200" rtl="0" fontAlgn="base">
              <a:spcBef>
                <a:spcPct val="0"/>
              </a:spcBef>
              <a:spcAft>
                <a:spcPct val="0"/>
              </a:spcAft>
              <a:defRPr sz="3600">
                <a:solidFill>
                  <a:schemeClr val="tx1"/>
                </a:solidFill>
                <a:latin typeface="Gill Sans"/>
                <a:ea typeface="Gill Sans"/>
                <a:cs typeface="Gill Sans"/>
              </a:defRPr>
            </a:lvl6pPr>
            <a:lvl7pPr marL="914400" algn="ctr" defTabSz="457200" rtl="0" fontAlgn="base">
              <a:spcBef>
                <a:spcPct val="0"/>
              </a:spcBef>
              <a:spcAft>
                <a:spcPct val="0"/>
              </a:spcAft>
              <a:defRPr sz="3600">
                <a:solidFill>
                  <a:schemeClr val="tx1"/>
                </a:solidFill>
                <a:latin typeface="Gill Sans"/>
                <a:ea typeface="Gill Sans"/>
                <a:cs typeface="Gill Sans"/>
              </a:defRPr>
            </a:lvl7pPr>
            <a:lvl8pPr marL="1371600" algn="ctr" defTabSz="457200" rtl="0" fontAlgn="base">
              <a:spcBef>
                <a:spcPct val="0"/>
              </a:spcBef>
              <a:spcAft>
                <a:spcPct val="0"/>
              </a:spcAft>
              <a:defRPr sz="3600">
                <a:solidFill>
                  <a:schemeClr val="tx1"/>
                </a:solidFill>
                <a:latin typeface="Gill Sans"/>
                <a:ea typeface="Gill Sans"/>
                <a:cs typeface="Gill Sans"/>
              </a:defRPr>
            </a:lvl8pPr>
            <a:lvl9pPr marL="1828800" algn="ctr" defTabSz="457200" rtl="0" fontAlgn="base">
              <a:spcBef>
                <a:spcPct val="0"/>
              </a:spcBef>
              <a:spcAft>
                <a:spcPct val="0"/>
              </a:spcAft>
              <a:defRPr sz="3600">
                <a:solidFill>
                  <a:schemeClr val="tx1"/>
                </a:solidFill>
                <a:latin typeface="Gill Sans"/>
                <a:ea typeface="Gill Sans"/>
                <a:cs typeface="Gill Sans"/>
              </a:defRPr>
            </a:lvl9pPr>
          </a:lstStyle>
          <a:p>
            <a:r>
              <a:rPr lang="en-US" dirty="0">
                <a:latin typeface="Ericsson Hilda Light" panose="020B0604020202020204" charset="0"/>
              </a:rPr>
              <a:t>Results: </a:t>
            </a:r>
            <a:r>
              <a:rPr lang="en-US" dirty="0"/>
              <a:t>Predicted Narrow Beam vs Baseline (1)</a:t>
            </a:r>
            <a:endParaRPr lang="en-US" dirty="0">
              <a:latin typeface="Ericsson Hilda Light" panose="020B0604020202020204" charset="0"/>
            </a:endParaRPr>
          </a:p>
        </p:txBody>
      </p:sp>
      <p:sp>
        <p:nvSpPr>
          <p:cNvPr id="13" name="TextBox 12">
            <a:extLst>
              <a:ext uri="{FF2B5EF4-FFF2-40B4-BE49-F238E27FC236}">
                <a16:creationId xmlns:a16="http://schemas.microsoft.com/office/drawing/2014/main" id="{2D0B954E-B553-4F28-8C13-FAD582709A00}"/>
              </a:ext>
            </a:extLst>
          </p:cNvPr>
          <p:cNvSpPr txBox="1"/>
          <p:nvPr/>
        </p:nvSpPr>
        <p:spPr bwMode="auto">
          <a:xfrm>
            <a:off x="5526773" y="5378964"/>
            <a:ext cx="3002925" cy="1298074"/>
          </a:xfrm>
          <a:prstGeom prst="rect">
            <a:avLst/>
          </a:prstGeom>
          <a:noFill/>
          <a:ln w="12700">
            <a:noFill/>
            <a:miter lim="800000"/>
            <a:headEnd/>
            <a:tailEnd/>
          </a:ln>
        </p:spPr>
        <p:txBody>
          <a:bodyPr vert="horz" wrap="none" lIns="72000" tIns="36000" rIns="73152" bIns="36576" numCol="1" rtlCol="0" anchor="t" anchorCtr="0" compatLnSpc="1">
            <a:prstTxWarp prst="textNoShape">
              <a:avLst/>
            </a:prstTxWarp>
            <a:noAutofit/>
          </a:bodyPr>
          <a:lstStyle/>
          <a:p>
            <a:pPr algn="l">
              <a:buClr>
                <a:schemeClr val="tx1"/>
              </a:buClr>
            </a:pPr>
            <a:endParaRPr lang="en-US" sz="2000" dirty="0"/>
          </a:p>
          <a:p>
            <a:pPr>
              <a:buClr>
                <a:schemeClr val="tx1"/>
              </a:buClr>
            </a:pPr>
            <a:endParaRPr lang="en-US" sz="1100" dirty="0"/>
          </a:p>
          <a:p>
            <a:pPr marL="344488" indent="-344488">
              <a:buClr>
                <a:schemeClr val="tx1"/>
              </a:buClr>
              <a:buFont typeface="Ericsson Hilda Light" panose="00000400000000000000" pitchFamily="2" charset="0"/>
              <a:buChar char="—"/>
            </a:pPr>
            <a:endParaRPr lang="en-US" sz="1100" dirty="0"/>
          </a:p>
          <a:p>
            <a:pPr marL="344488" indent="-344488">
              <a:buClr>
                <a:schemeClr val="tx1"/>
              </a:buClr>
              <a:buFont typeface="Ericsson Hilda Light" panose="00000400000000000000" pitchFamily="2" charset="0"/>
              <a:buChar char="—"/>
            </a:pPr>
            <a:endParaRPr lang="en-US" sz="1100" dirty="0"/>
          </a:p>
          <a:p>
            <a:pPr marL="344488" indent="-344488">
              <a:buClr>
                <a:schemeClr val="tx1"/>
              </a:buClr>
              <a:buFont typeface="Ericsson Hilda Light" panose="00000400000000000000" pitchFamily="2" charset="0"/>
              <a:buChar char="—"/>
            </a:pPr>
            <a:r>
              <a:rPr lang="en-US" sz="1100" dirty="0"/>
              <a:t> Cluster outliers are probably </a:t>
            </a:r>
            <a:r>
              <a:rPr lang="en-US" sz="1400" b="1" dirty="0"/>
              <a:t>side lobes</a:t>
            </a:r>
          </a:p>
          <a:p>
            <a:pPr marL="344488" indent="-344488" algn="l">
              <a:buClr>
                <a:schemeClr val="tx1"/>
              </a:buClr>
              <a:buFont typeface="Ericsson Hilda Light" panose="00000400000000000000" pitchFamily="2" charset="0"/>
              <a:buChar char="—"/>
            </a:pPr>
            <a:endParaRPr lang="en-US" sz="2000" dirty="0"/>
          </a:p>
          <a:p>
            <a:pPr marL="344488" indent="-344488" algn="l">
              <a:buClr>
                <a:schemeClr val="tx1"/>
              </a:buClr>
              <a:buFont typeface="Ericsson Hilda Light" panose="00000400000000000000" pitchFamily="2" charset="0"/>
              <a:buChar char="—"/>
            </a:pPr>
            <a:endParaRPr lang="en-US" sz="2000" dirty="0"/>
          </a:p>
          <a:p>
            <a:pPr marL="344488" indent="-344488" algn="l">
              <a:buClr>
                <a:schemeClr val="tx1"/>
              </a:buClr>
              <a:buFont typeface="Ericsson Hilda Light" panose="00000400000000000000" pitchFamily="2" charset="0"/>
              <a:buChar char="—"/>
            </a:pPr>
            <a:endParaRPr lang="en-US" sz="2000" dirty="0"/>
          </a:p>
          <a:p>
            <a:pPr marL="344488" indent="-344488" algn="l">
              <a:buClr>
                <a:schemeClr val="tx1"/>
              </a:buClr>
              <a:buFont typeface="Ericsson Hilda Light" panose="00000400000000000000" pitchFamily="2" charset="0"/>
              <a:buChar char="—"/>
            </a:pPr>
            <a:endParaRPr lang="sv-SE" sz="2000" dirty="0" err="1"/>
          </a:p>
        </p:txBody>
      </p:sp>
      <p:sp>
        <p:nvSpPr>
          <p:cNvPr id="14" name="TextBox 13">
            <a:extLst>
              <a:ext uri="{FF2B5EF4-FFF2-40B4-BE49-F238E27FC236}">
                <a16:creationId xmlns:a16="http://schemas.microsoft.com/office/drawing/2014/main" id="{874147A5-3C0B-40C1-8302-9FB4EA87C822}"/>
              </a:ext>
            </a:extLst>
          </p:cNvPr>
          <p:cNvSpPr txBox="1"/>
          <p:nvPr/>
        </p:nvSpPr>
        <p:spPr bwMode="auto">
          <a:xfrm>
            <a:off x="601183" y="6312887"/>
            <a:ext cx="3979234" cy="469318"/>
          </a:xfrm>
          <a:prstGeom prst="rect">
            <a:avLst/>
          </a:prstGeom>
          <a:noFill/>
          <a:ln w="12700">
            <a:noFill/>
            <a:miter lim="800000"/>
            <a:headEnd/>
            <a:tailEnd/>
          </a:ln>
        </p:spPr>
        <p:txBody>
          <a:bodyPr vert="horz" wrap="none" lIns="72000" tIns="36000" rIns="73152" bIns="36576" numCol="1" rtlCol="0" anchor="t" anchorCtr="0" compatLnSpc="1">
            <a:prstTxWarp prst="textNoShape">
              <a:avLst/>
            </a:prstTxWarp>
            <a:noAutofit/>
          </a:bodyPr>
          <a:lstStyle/>
          <a:p>
            <a:pPr>
              <a:buClr>
                <a:schemeClr val="tx1"/>
              </a:buClr>
            </a:pPr>
            <a:r>
              <a:rPr lang="en-US" sz="2000" dirty="0"/>
              <a:t>               </a:t>
            </a:r>
            <a:r>
              <a:rPr lang="en-US" sz="1600" dirty="0"/>
              <a:t>Baseline vs SVM (Single UE)</a:t>
            </a:r>
            <a:endParaRPr lang="sv-SE" sz="1600" strike="sngStrike" dirty="0" err="1"/>
          </a:p>
        </p:txBody>
      </p:sp>
      <p:graphicFrame>
        <p:nvGraphicFramePr>
          <p:cNvPr id="15" name="Table 11">
            <a:extLst>
              <a:ext uri="{FF2B5EF4-FFF2-40B4-BE49-F238E27FC236}">
                <a16:creationId xmlns:a16="http://schemas.microsoft.com/office/drawing/2014/main" id="{471AF41A-195E-461C-814F-04A45D9BCB06}"/>
              </a:ext>
            </a:extLst>
          </p:cNvPr>
          <p:cNvGraphicFramePr>
            <a:graphicFrameLocks noGrp="1"/>
          </p:cNvGraphicFramePr>
          <p:nvPr>
            <p:extLst>
              <p:ext uri="{D42A27DB-BD31-4B8C-83A1-F6EECF244321}">
                <p14:modId xmlns:p14="http://schemas.microsoft.com/office/powerpoint/2010/main" val="620697592"/>
              </p:ext>
            </p:extLst>
          </p:nvPr>
        </p:nvGraphicFramePr>
        <p:xfrm>
          <a:off x="5755473" y="2806094"/>
          <a:ext cx="3139755" cy="1498442"/>
        </p:xfrm>
        <a:graphic>
          <a:graphicData uri="http://schemas.openxmlformats.org/drawingml/2006/table">
            <a:tbl>
              <a:tblPr firstRow="1" bandRow="1">
                <a:tableStyleId>{8799B23B-EC83-4686-B30A-512413B5E67A}</a:tableStyleId>
              </a:tblPr>
              <a:tblGrid>
                <a:gridCol w="2304896">
                  <a:extLst>
                    <a:ext uri="{9D8B030D-6E8A-4147-A177-3AD203B41FA5}">
                      <a16:colId xmlns:a16="http://schemas.microsoft.com/office/drawing/2014/main" val="2149899878"/>
                    </a:ext>
                  </a:extLst>
                </a:gridCol>
                <a:gridCol w="834859">
                  <a:extLst>
                    <a:ext uri="{9D8B030D-6E8A-4147-A177-3AD203B41FA5}">
                      <a16:colId xmlns:a16="http://schemas.microsoft.com/office/drawing/2014/main" val="4196542702"/>
                    </a:ext>
                  </a:extLst>
                </a:gridCol>
              </a:tblGrid>
              <a:tr h="325358">
                <a:tc>
                  <a:txBody>
                    <a:bodyPr/>
                    <a:lstStyle/>
                    <a:p>
                      <a:endParaRPr lang="sv-SE" dirty="0"/>
                    </a:p>
                  </a:txBody>
                  <a:tcPr/>
                </a:tc>
                <a:tc>
                  <a:txBody>
                    <a:bodyPr/>
                    <a:lstStyle/>
                    <a:p>
                      <a:r>
                        <a:rPr lang="sv-SE" b="0" dirty="0"/>
                        <a:t>SVM</a:t>
                      </a:r>
                    </a:p>
                  </a:txBody>
                  <a:tcPr/>
                </a:tc>
                <a:extLst>
                  <a:ext uri="{0D108BD9-81ED-4DB2-BD59-A6C34878D82A}">
                    <a16:rowId xmlns:a16="http://schemas.microsoft.com/office/drawing/2014/main" val="644089760"/>
                  </a:ext>
                </a:extLst>
              </a:tr>
              <a:tr h="401162">
                <a:tc>
                  <a:txBody>
                    <a:bodyPr/>
                    <a:lstStyle/>
                    <a:p>
                      <a:r>
                        <a:rPr lang="en-US" sz="1400" dirty="0"/>
                        <a:t>Correct Beam Prediction</a:t>
                      </a:r>
                      <a:r>
                        <a:rPr lang="en-US" sz="1400" b="1" dirty="0"/>
                        <a:t> </a:t>
                      </a:r>
                      <a:endParaRPr lang="sv-SE" sz="1400" dirty="0"/>
                    </a:p>
                  </a:txBody>
                  <a:tcPr/>
                </a:tc>
                <a:tc>
                  <a:txBody>
                    <a:bodyPr/>
                    <a:lstStyle/>
                    <a:p>
                      <a:r>
                        <a:rPr lang="sv-SE" b="1" dirty="0">
                          <a:solidFill>
                            <a:schemeClr val="accent1"/>
                          </a:solidFill>
                        </a:rPr>
                        <a:t>78.3%</a:t>
                      </a:r>
                    </a:p>
                  </a:txBody>
                  <a:tcPr/>
                </a:tc>
                <a:extLst>
                  <a:ext uri="{0D108BD9-81ED-4DB2-BD59-A6C34878D82A}">
                    <a16:rowId xmlns:a16="http://schemas.microsoft.com/office/drawing/2014/main" val="2095653745"/>
                  </a:ext>
                </a:extLst>
              </a:tr>
              <a:tr h="325358">
                <a:tc>
                  <a:txBody>
                    <a:bodyPr/>
                    <a:lstStyle/>
                    <a:p>
                      <a:r>
                        <a:rPr lang="en-US" sz="1400" dirty="0"/>
                        <a:t>Neighbor Beam Prediction </a:t>
                      </a:r>
                      <a:endParaRPr lang="sv-SE" sz="1400" dirty="0"/>
                    </a:p>
                  </a:txBody>
                  <a:tcPr/>
                </a:tc>
                <a:tc>
                  <a:txBody>
                    <a:bodyPr/>
                    <a:lstStyle/>
                    <a:p>
                      <a:r>
                        <a:rPr lang="sv-SE" dirty="0">
                          <a:solidFill>
                            <a:schemeClr val="accent2"/>
                          </a:solidFill>
                        </a:rPr>
                        <a:t>19.6%</a:t>
                      </a:r>
                    </a:p>
                  </a:txBody>
                  <a:tcPr/>
                </a:tc>
                <a:extLst>
                  <a:ext uri="{0D108BD9-81ED-4DB2-BD59-A6C34878D82A}">
                    <a16:rowId xmlns:a16="http://schemas.microsoft.com/office/drawing/2014/main" val="906056041"/>
                  </a:ext>
                </a:extLst>
              </a:tr>
              <a:tr h="325358">
                <a:tc>
                  <a:txBody>
                    <a:bodyPr/>
                    <a:lstStyle/>
                    <a:p>
                      <a:r>
                        <a:rPr lang="en-US" sz="1400" dirty="0"/>
                        <a:t>Bad Beam Prediction </a:t>
                      </a:r>
                      <a:endParaRPr lang="sv-SE" sz="1400" dirty="0"/>
                    </a:p>
                  </a:txBody>
                  <a:tcPr/>
                </a:tc>
                <a:tc>
                  <a:txBody>
                    <a:bodyPr/>
                    <a:lstStyle/>
                    <a:p>
                      <a:r>
                        <a:rPr lang="sv-SE" dirty="0">
                          <a:solidFill>
                            <a:schemeClr val="accent6"/>
                          </a:solidFill>
                        </a:rPr>
                        <a:t>2.1%</a:t>
                      </a:r>
                    </a:p>
                  </a:txBody>
                  <a:tcPr/>
                </a:tc>
                <a:extLst>
                  <a:ext uri="{0D108BD9-81ED-4DB2-BD59-A6C34878D82A}">
                    <a16:rowId xmlns:a16="http://schemas.microsoft.com/office/drawing/2014/main" val="3847217922"/>
                  </a:ext>
                </a:extLst>
              </a:tr>
            </a:tbl>
          </a:graphicData>
        </a:graphic>
      </p:graphicFrame>
      <p:pic>
        <p:nvPicPr>
          <p:cNvPr id="16" name="Picture 15">
            <a:extLst>
              <a:ext uri="{FF2B5EF4-FFF2-40B4-BE49-F238E27FC236}">
                <a16:creationId xmlns:a16="http://schemas.microsoft.com/office/drawing/2014/main" id="{7D347C3D-0EC4-4859-BEF4-E725E058CF45}"/>
              </a:ext>
            </a:extLst>
          </p:cNvPr>
          <p:cNvPicPr>
            <a:picLocks noChangeAspect="1"/>
          </p:cNvPicPr>
          <p:nvPr/>
        </p:nvPicPr>
        <p:blipFill rotWithShape="1">
          <a:blip r:embed="rId3"/>
          <a:srcRect l="6642" t="3809" r="6642" b="4286"/>
          <a:stretch/>
        </p:blipFill>
        <p:spPr>
          <a:xfrm>
            <a:off x="248772" y="1929512"/>
            <a:ext cx="5331340" cy="4237723"/>
          </a:xfrm>
          <a:prstGeom prst="rect">
            <a:avLst/>
          </a:prstGeom>
        </p:spPr>
      </p:pic>
    </p:spTree>
    <p:extLst>
      <p:ext uri="{BB962C8B-B14F-4D97-AF65-F5344CB8AC3E}">
        <p14:creationId xmlns:p14="http://schemas.microsoft.com/office/powerpoint/2010/main" val="3673646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50EC69-1256-4738-899F-097C34987ECC}"/>
              </a:ext>
            </a:extLst>
          </p:cNvPr>
          <p:cNvPicPr>
            <a:picLocks noChangeAspect="1"/>
          </p:cNvPicPr>
          <p:nvPr/>
        </p:nvPicPr>
        <p:blipFill rotWithShape="1">
          <a:blip r:embed="rId2"/>
          <a:srcRect l="5788" t="3920" r="5838" b="3514"/>
          <a:stretch/>
        </p:blipFill>
        <p:spPr>
          <a:xfrm>
            <a:off x="130049" y="1987784"/>
            <a:ext cx="4231475" cy="3672408"/>
          </a:xfrm>
          <a:prstGeom prst="rect">
            <a:avLst/>
          </a:prstGeom>
        </p:spPr>
      </p:pic>
      <p:sp>
        <p:nvSpPr>
          <p:cNvPr id="3" name="TextBox 2">
            <a:extLst>
              <a:ext uri="{FF2B5EF4-FFF2-40B4-BE49-F238E27FC236}">
                <a16:creationId xmlns:a16="http://schemas.microsoft.com/office/drawing/2014/main" id="{28EB0455-4B67-4FFA-A325-7AC81ED81E97}"/>
              </a:ext>
            </a:extLst>
          </p:cNvPr>
          <p:cNvSpPr txBox="1"/>
          <p:nvPr/>
        </p:nvSpPr>
        <p:spPr bwMode="auto">
          <a:xfrm>
            <a:off x="827584" y="5787823"/>
            <a:ext cx="3011556" cy="506895"/>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algn="ctr">
              <a:buClr>
                <a:schemeClr val="tx1"/>
              </a:buClr>
            </a:pPr>
            <a:r>
              <a:rPr lang="sv-SE" sz="2000" dirty="0"/>
              <a:t>Baseline</a:t>
            </a:r>
          </a:p>
        </p:txBody>
      </p:sp>
      <p:sp>
        <p:nvSpPr>
          <p:cNvPr id="4" name="TextBox 3">
            <a:extLst>
              <a:ext uri="{FF2B5EF4-FFF2-40B4-BE49-F238E27FC236}">
                <a16:creationId xmlns:a16="http://schemas.microsoft.com/office/drawing/2014/main" id="{32A96044-0CFB-4D2E-A929-E46B36812352}"/>
              </a:ext>
            </a:extLst>
          </p:cNvPr>
          <p:cNvSpPr txBox="1"/>
          <p:nvPr/>
        </p:nvSpPr>
        <p:spPr bwMode="auto">
          <a:xfrm>
            <a:off x="5356011" y="5787823"/>
            <a:ext cx="3011556" cy="506895"/>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algn="ctr">
              <a:buClr>
                <a:schemeClr val="tx1"/>
              </a:buClr>
            </a:pPr>
            <a:r>
              <a:rPr lang="sv-SE" sz="2000" dirty="0"/>
              <a:t>SVM</a:t>
            </a:r>
          </a:p>
        </p:txBody>
      </p:sp>
      <p:pic>
        <p:nvPicPr>
          <p:cNvPr id="5" name="Picture 4">
            <a:extLst>
              <a:ext uri="{FF2B5EF4-FFF2-40B4-BE49-F238E27FC236}">
                <a16:creationId xmlns:a16="http://schemas.microsoft.com/office/drawing/2014/main" id="{FD887B66-F961-4E8A-8AE0-883EBC09D75B}"/>
              </a:ext>
            </a:extLst>
          </p:cNvPr>
          <p:cNvPicPr>
            <a:picLocks noChangeAspect="1"/>
          </p:cNvPicPr>
          <p:nvPr/>
        </p:nvPicPr>
        <p:blipFill rotWithShape="1">
          <a:blip r:embed="rId3"/>
          <a:srcRect l="7363" r="7526" b="4279"/>
          <a:stretch/>
        </p:blipFill>
        <p:spPr>
          <a:xfrm>
            <a:off x="4684922" y="1961315"/>
            <a:ext cx="4353734" cy="3672409"/>
          </a:xfrm>
          <a:prstGeom prst="rect">
            <a:avLst/>
          </a:prstGeom>
        </p:spPr>
      </p:pic>
      <p:sp>
        <p:nvSpPr>
          <p:cNvPr id="6" name="Title 1">
            <a:extLst>
              <a:ext uri="{FF2B5EF4-FFF2-40B4-BE49-F238E27FC236}">
                <a16:creationId xmlns:a16="http://schemas.microsoft.com/office/drawing/2014/main" id="{950AC0B8-E864-4BF0-AE39-809B6EBC505F}"/>
              </a:ext>
            </a:extLst>
          </p:cNvPr>
          <p:cNvSpPr>
            <a:spLocks noGrp="1"/>
          </p:cNvSpPr>
          <p:nvPr>
            <p:ph type="title"/>
          </p:nvPr>
        </p:nvSpPr>
        <p:spPr>
          <a:xfrm>
            <a:off x="1626548" y="469998"/>
            <a:ext cx="7116912" cy="608271"/>
          </a:xfrm>
        </p:spPr>
        <p:txBody>
          <a:bodyPr/>
          <a:lstStyle/>
          <a:p>
            <a:r>
              <a:rPr lang="en-US" dirty="0">
                <a:latin typeface="Ericsson Hilda Light" panose="020B0604020202020204" charset="0"/>
              </a:rPr>
              <a:t>Results: </a:t>
            </a:r>
            <a:r>
              <a:rPr lang="en-US" dirty="0"/>
              <a:t>Predicted Narrow Beam vs Baseline (2)</a:t>
            </a:r>
            <a:r>
              <a:rPr lang="en-US" dirty="0">
                <a:latin typeface="Ericsson Hilda Light" panose="020B0604020202020204" charset="0"/>
              </a:rPr>
              <a:t> </a:t>
            </a:r>
          </a:p>
        </p:txBody>
      </p:sp>
      <p:sp>
        <p:nvSpPr>
          <p:cNvPr id="7" name="TextBox 6">
            <a:extLst>
              <a:ext uri="{FF2B5EF4-FFF2-40B4-BE49-F238E27FC236}">
                <a16:creationId xmlns:a16="http://schemas.microsoft.com/office/drawing/2014/main" id="{A40FA09D-25F9-4BE1-8ABD-02783EB8F742}"/>
              </a:ext>
            </a:extLst>
          </p:cNvPr>
          <p:cNvSpPr txBox="1"/>
          <p:nvPr/>
        </p:nvSpPr>
        <p:spPr bwMode="auto">
          <a:xfrm>
            <a:off x="400539" y="6239667"/>
            <a:ext cx="8342921" cy="506895"/>
          </a:xfrm>
          <a:prstGeom prst="rect">
            <a:avLst/>
          </a:prstGeom>
          <a:noFill/>
          <a:ln w="12700">
            <a:noFill/>
            <a:miter lim="800000"/>
            <a:headEnd/>
            <a:tailEnd/>
          </a:ln>
        </p:spPr>
        <p:txBody>
          <a:bodyPr vert="horz" wrap="none" lIns="72000" tIns="36000" rIns="73152" bIns="36576" numCol="1" rtlCol="0" anchor="t" anchorCtr="0" compatLnSpc="1">
            <a:prstTxWarp prst="textNoShape">
              <a:avLst/>
            </a:prstTxWarp>
            <a:noAutofit/>
          </a:bodyPr>
          <a:lstStyle/>
          <a:p>
            <a:pPr algn="ctr">
              <a:buClr>
                <a:schemeClr val="tx1"/>
              </a:buClr>
            </a:pPr>
            <a:r>
              <a:rPr lang="en-US" sz="2000" dirty="0"/>
              <a:t>Baseline vs SVM (Single UE)</a:t>
            </a:r>
            <a:endParaRPr lang="sv-SE" sz="2000" strike="sngStrike" dirty="0" err="1"/>
          </a:p>
        </p:txBody>
      </p:sp>
    </p:spTree>
    <p:extLst>
      <p:ext uri="{BB962C8B-B14F-4D97-AF65-F5344CB8AC3E}">
        <p14:creationId xmlns:p14="http://schemas.microsoft.com/office/powerpoint/2010/main" val="389954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imeline&#10;&#10;Description automatically generated">
            <a:extLst>
              <a:ext uri="{FF2B5EF4-FFF2-40B4-BE49-F238E27FC236}">
                <a16:creationId xmlns:a16="http://schemas.microsoft.com/office/drawing/2014/main" id="{CA0CC418-2B00-41C6-ABA9-A2D8BECF935B}"/>
              </a:ext>
            </a:extLst>
          </p:cNvPr>
          <p:cNvPicPr>
            <a:picLocks noChangeAspect="1"/>
          </p:cNvPicPr>
          <p:nvPr/>
        </p:nvPicPr>
        <p:blipFill>
          <a:blip r:embed="rId3"/>
          <a:stretch>
            <a:fillRect/>
          </a:stretch>
        </p:blipFill>
        <p:spPr>
          <a:xfrm>
            <a:off x="125987" y="1752218"/>
            <a:ext cx="8892026" cy="3353564"/>
          </a:xfrm>
          <a:prstGeom prst="rect">
            <a:avLst/>
          </a:prstGeom>
        </p:spPr>
      </p:pic>
    </p:spTree>
    <p:extLst>
      <p:ext uri="{BB962C8B-B14F-4D97-AF65-F5344CB8AC3E}">
        <p14:creationId xmlns:p14="http://schemas.microsoft.com/office/powerpoint/2010/main" val="38742473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F43329-5BA1-454E-84ED-3919992F2119}"/>
              </a:ext>
            </a:extLst>
          </p:cNvPr>
          <p:cNvSpPr/>
          <p:nvPr/>
        </p:nvSpPr>
        <p:spPr>
          <a:xfrm>
            <a:off x="3131840" y="6339535"/>
            <a:ext cx="3575801" cy="369332"/>
          </a:xfrm>
          <a:prstGeom prst="rect">
            <a:avLst/>
          </a:prstGeom>
        </p:spPr>
        <p:txBody>
          <a:bodyPr wrap="square">
            <a:spAutoFit/>
          </a:bodyPr>
          <a:lstStyle/>
          <a:p>
            <a:pPr algn="ctr">
              <a:buClr>
                <a:schemeClr val="tx1"/>
              </a:buClr>
            </a:pPr>
            <a:r>
              <a:rPr lang="en-US" dirty="0"/>
              <a:t>Baseline vs SVM (Single UE)</a:t>
            </a:r>
            <a:endParaRPr lang="sv-SE" strike="sngStrike" dirty="0" err="1"/>
          </a:p>
        </p:txBody>
      </p:sp>
      <p:pic>
        <p:nvPicPr>
          <p:cNvPr id="3" name="Picture 2">
            <a:extLst>
              <a:ext uri="{FF2B5EF4-FFF2-40B4-BE49-F238E27FC236}">
                <a16:creationId xmlns:a16="http://schemas.microsoft.com/office/drawing/2014/main" id="{04C95B8C-24F2-4BBE-BAE0-B835CA7B100E}"/>
              </a:ext>
            </a:extLst>
          </p:cNvPr>
          <p:cNvPicPr>
            <a:picLocks noChangeAspect="1"/>
          </p:cNvPicPr>
          <p:nvPr/>
        </p:nvPicPr>
        <p:blipFill rotWithShape="1">
          <a:blip r:embed="rId3">
            <a:extLst>
              <a:ext uri="{28A0092B-C50C-407E-A947-70E740481C1C}">
                <a14:useLocalDpi xmlns:a14="http://schemas.microsoft.com/office/drawing/2010/main" val="0"/>
              </a:ext>
            </a:extLst>
          </a:blip>
          <a:srcRect l="6922" t="7267" r="9211"/>
          <a:stretch/>
        </p:blipFill>
        <p:spPr>
          <a:xfrm>
            <a:off x="1619672" y="1361691"/>
            <a:ext cx="6366243" cy="4977844"/>
          </a:xfrm>
          <a:prstGeom prst="rect">
            <a:avLst/>
          </a:prstGeom>
        </p:spPr>
      </p:pic>
      <p:sp>
        <p:nvSpPr>
          <p:cNvPr id="4" name="TextBox 3">
            <a:extLst>
              <a:ext uri="{FF2B5EF4-FFF2-40B4-BE49-F238E27FC236}">
                <a16:creationId xmlns:a16="http://schemas.microsoft.com/office/drawing/2014/main" id="{C64BC792-7801-4F61-A55B-2F5E965182C8}"/>
              </a:ext>
            </a:extLst>
          </p:cNvPr>
          <p:cNvSpPr txBox="1"/>
          <p:nvPr/>
        </p:nvSpPr>
        <p:spPr>
          <a:xfrm>
            <a:off x="1763688" y="260648"/>
            <a:ext cx="6366242" cy="523220"/>
          </a:xfrm>
          <a:prstGeom prst="rect">
            <a:avLst/>
          </a:prstGeom>
          <a:noFill/>
        </p:spPr>
        <p:txBody>
          <a:bodyPr wrap="square" rtlCol="0">
            <a:spAutoFit/>
          </a:bodyPr>
          <a:lstStyle/>
          <a:p>
            <a:r>
              <a:rPr lang="sv-SE" sz="2800" dirty="0"/>
              <a:t>RSRP distribution inside wide beam</a:t>
            </a:r>
          </a:p>
        </p:txBody>
      </p:sp>
    </p:spTree>
    <p:extLst>
      <p:ext uri="{BB962C8B-B14F-4D97-AF65-F5344CB8AC3E}">
        <p14:creationId xmlns:p14="http://schemas.microsoft.com/office/powerpoint/2010/main" val="6731082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C1249-6BDB-4415-B871-322BDAA69BB7}"/>
              </a:ext>
            </a:extLst>
          </p:cNvPr>
          <p:cNvSpPr>
            <a:spLocks noGrp="1"/>
          </p:cNvSpPr>
          <p:nvPr>
            <p:ph type="title"/>
          </p:nvPr>
        </p:nvSpPr>
        <p:spPr>
          <a:xfrm>
            <a:off x="1526520" y="-60649"/>
            <a:ext cx="7142069" cy="2060848"/>
          </a:xfrm>
        </p:spPr>
        <p:txBody>
          <a:bodyPr/>
          <a:lstStyle/>
          <a:p>
            <a:r>
              <a:rPr lang="en-US" dirty="0">
                <a:latin typeface="Ericsson Hilda Light" panose="020B0604020202020204" charset="0"/>
              </a:rPr>
              <a:t>Results: Total throughput for user speed 10m/s (1)</a:t>
            </a:r>
            <a:endParaRPr lang="sv-SE" dirty="0"/>
          </a:p>
        </p:txBody>
      </p:sp>
      <p:graphicFrame>
        <p:nvGraphicFramePr>
          <p:cNvPr id="3" name="Content Placeholder 9">
            <a:extLst>
              <a:ext uri="{FF2B5EF4-FFF2-40B4-BE49-F238E27FC236}">
                <a16:creationId xmlns:a16="http://schemas.microsoft.com/office/drawing/2014/main" id="{F3F89313-C56B-4BDB-B8C7-B6E65BFC961C}"/>
              </a:ext>
            </a:extLst>
          </p:cNvPr>
          <p:cNvGraphicFramePr>
            <a:graphicFrameLocks/>
          </p:cNvGraphicFramePr>
          <p:nvPr>
            <p:extLst>
              <p:ext uri="{D42A27DB-BD31-4B8C-83A1-F6EECF244321}">
                <p14:modId xmlns:p14="http://schemas.microsoft.com/office/powerpoint/2010/main" val="4270301361"/>
              </p:ext>
            </p:extLst>
          </p:nvPr>
        </p:nvGraphicFramePr>
        <p:xfrm>
          <a:off x="1801160" y="2420888"/>
          <a:ext cx="5977901" cy="3467337"/>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62957556-0E11-4843-9944-3C08A0E5C8C1}"/>
              </a:ext>
            </a:extLst>
          </p:cNvPr>
          <p:cNvSpPr txBox="1"/>
          <p:nvPr/>
        </p:nvSpPr>
        <p:spPr bwMode="auto">
          <a:xfrm>
            <a:off x="3019740" y="7324247"/>
            <a:ext cx="4155631" cy="306787"/>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algn="ctr">
              <a:buClr>
                <a:schemeClr val="tx1"/>
              </a:buClr>
            </a:pPr>
            <a:r>
              <a:rPr lang="sv-SE" sz="1600" dirty="0"/>
              <a:t> Throughput[Mbps] for SSB 40ms and user speed 10m/s</a:t>
            </a:r>
          </a:p>
        </p:txBody>
      </p:sp>
    </p:spTree>
    <p:extLst>
      <p:ext uri="{BB962C8B-B14F-4D97-AF65-F5344CB8AC3E}">
        <p14:creationId xmlns:p14="http://schemas.microsoft.com/office/powerpoint/2010/main" val="8679499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5EC68-FADE-4B2A-8061-ABE0D6204D86}"/>
              </a:ext>
            </a:extLst>
          </p:cNvPr>
          <p:cNvSpPr>
            <a:spLocks noGrp="1"/>
          </p:cNvSpPr>
          <p:nvPr>
            <p:ph type="title"/>
          </p:nvPr>
        </p:nvSpPr>
        <p:spPr>
          <a:xfrm>
            <a:off x="1547664" y="-110254"/>
            <a:ext cx="6856254" cy="1494347"/>
          </a:xfrm>
        </p:spPr>
        <p:txBody>
          <a:bodyPr/>
          <a:lstStyle/>
          <a:p>
            <a:r>
              <a:rPr lang="en-US" dirty="0">
                <a:latin typeface="Ericsson Hilda Light" panose="020B0604020202020204" charset="0"/>
              </a:rPr>
              <a:t>Results: Total throughput for user speed 10m/s (2)</a:t>
            </a:r>
            <a:endParaRPr lang="sv-SE" dirty="0"/>
          </a:p>
        </p:txBody>
      </p:sp>
      <p:graphicFrame>
        <p:nvGraphicFramePr>
          <p:cNvPr id="3" name="Content Placeholder 3">
            <a:extLst>
              <a:ext uri="{FF2B5EF4-FFF2-40B4-BE49-F238E27FC236}">
                <a16:creationId xmlns:a16="http://schemas.microsoft.com/office/drawing/2014/main" id="{CE640D1B-64B3-4C3B-8D4A-CFFD7C6C05D1}"/>
              </a:ext>
            </a:extLst>
          </p:cNvPr>
          <p:cNvGraphicFramePr>
            <a:graphicFrameLocks/>
          </p:cNvGraphicFramePr>
          <p:nvPr>
            <p:extLst>
              <p:ext uri="{D42A27DB-BD31-4B8C-83A1-F6EECF244321}">
                <p14:modId xmlns:p14="http://schemas.microsoft.com/office/powerpoint/2010/main" val="26114016"/>
              </p:ext>
            </p:extLst>
          </p:nvPr>
        </p:nvGraphicFramePr>
        <p:xfrm>
          <a:off x="362862" y="1854406"/>
          <a:ext cx="8601626" cy="4392613"/>
        </p:xfrm>
        <a:graphic>
          <a:graphicData uri="http://schemas.openxmlformats.org/drawingml/2006/chart">
            <c:chart xmlns:c="http://schemas.openxmlformats.org/drawingml/2006/chart" xmlns:r="http://schemas.openxmlformats.org/officeDocument/2006/relationships" r:id="rId2"/>
          </a:graphicData>
        </a:graphic>
      </p:graphicFrame>
      <p:cxnSp>
        <p:nvCxnSpPr>
          <p:cNvPr id="4" name="Straight Connector 3">
            <a:extLst>
              <a:ext uri="{FF2B5EF4-FFF2-40B4-BE49-F238E27FC236}">
                <a16:creationId xmlns:a16="http://schemas.microsoft.com/office/drawing/2014/main" id="{45F85CF5-3072-4000-9C90-BF1BB89FBD9C}"/>
              </a:ext>
            </a:extLst>
          </p:cNvPr>
          <p:cNvCxnSpPr>
            <a:cxnSpLocks/>
          </p:cNvCxnSpPr>
          <p:nvPr/>
        </p:nvCxnSpPr>
        <p:spPr bwMode="auto">
          <a:xfrm>
            <a:off x="2699792" y="2165681"/>
            <a:ext cx="0" cy="3616806"/>
          </a:xfrm>
          <a:prstGeom prst="line">
            <a:avLst/>
          </a:prstGeom>
          <a:ln>
            <a:headEnd type="none" w="med" len="med"/>
            <a:tailEnd type="non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C1302458-065F-47EF-BF0E-4F1673666464}"/>
              </a:ext>
            </a:extLst>
          </p:cNvPr>
          <p:cNvSpPr txBox="1"/>
          <p:nvPr/>
        </p:nvSpPr>
        <p:spPr bwMode="auto">
          <a:xfrm>
            <a:off x="2267744" y="5853130"/>
            <a:ext cx="1366784" cy="240632"/>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a:buClr>
                <a:schemeClr val="tx1"/>
              </a:buClr>
            </a:pPr>
            <a:r>
              <a:rPr lang="sv-SE" sz="1600" dirty="0">
                <a:solidFill>
                  <a:schemeClr val="bg1"/>
                </a:solidFill>
              </a:rPr>
              <a:t>Baseline</a:t>
            </a:r>
          </a:p>
        </p:txBody>
      </p:sp>
      <p:sp>
        <p:nvSpPr>
          <p:cNvPr id="6" name="TextBox 5">
            <a:extLst>
              <a:ext uri="{FF2B5EF4-FFF2-40B4-BE49-F238E27FC236}">
                <a16:creationId xmlns:a16="http://schemas.microsoft.com/office/drawing/2014/main" id="{B7E80A99-BD69-4553-B5C1-AF820ABF7EFE}"/>
              </a:ext>
            </a:extLst>
          </p:cNvPr>
          <p:cNvSpPr txBox="1"/>
          <p:nvPr/>
        </p:nvSpPr>
        <p:spPr bwMode="auto">
          <a:xfrm>
            <a:off x="1025091" y="1448034"/>
            <a:ext cx="7093818" cy="253115"/>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algn="ctr">
              <a:buClr>
                <a:schemeClr val="tx1"/>
              </a:buClr>
            </a:pPr>
            <a:r>
              <a:rPr lang="sv-SE" sz="1600" dirty="0"/>
              <a:t>SSB 40ms interval user speed 10m/s</a:t>
            </a:r>
          </a:p>
        </p:txBody>
      </p:sp>
    </p:spTree>
    <p:extLst>
      <p:ext uri="{BB962C8B-B14F-4D97-AF65-F5344CB8AC3E}">
        <p14:creationId xmlns:p14="http://schemas.microsoft.com/office/powerpoint/2010/main" val="18039385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8E9C3-2542-4D8C-B9CD-4E7B3B597F52}"/>
              </a:ext>
            </a:extLst>
          </p:cNvPr>
          <p:cNvSpPr>
            <a:spLocks noGrp="1"/>
          </p:cNvSpPr>
          <p:nvPr>
            <p:ph type="title"/>
          </p:nvPr>
        </p:nvSpPr>
        <p:spPr>
          <a:xfrm>
            <a:off x="1435199" y="188640"/>
            <a:ext cx="7188919" cy="1081088"/>
          </a:xfrm>
        </p:spPr>
        <p:txBody>
          <a:bodyPr/>
          <a:lstStyle/>
          <a:p>
            <a:r>
              <a:rPr lang="en-US" dirty="0">
                <a:latin typeface="Ericsson Hilda Light" panose="020B0604020202020204" charset="0"/>
              </a:rPr>
              <a:t>Results: Total throughput for SSB interval 20ms (1)</a:t>
            </a:r>
            <a:endParaRPr lang="sv-SE" dirty="0"/>
          </a:p>
        </p:txBody>
      </p:sp>
      <p:graphicFrame>
        <p:nvGraphicFramePr>
          <p:cNvPr id="3" name="Content Placeholder 9">
            <a:extLst>
              <a:ext uri="{FF2B5EF4-FFF2-40B4-BE49-F238E27FC236}">
                <a16:creationId xmlns:a16="http://schemas.microsoft.com/office/drawing/2014/main" id="{CE8F3C9E-54F9-42E5-9F8B-17FE536806FE}"/>
              </a:ext>
            </a:extLst>
          </p:cNvPr>
          <p:cNvGraphicFramePr>
            <a:graphicFrameLocks/>
          </p:cNvGraphicFramePr>
          <p:nvPr>
            <p:extLst>
              <p:ext uri="{D42A27DB-BD31-4B8C-83A1-F6EECF244321}">
                <p14:modId xmlns:p14="http://schemas.microsoft.com/office/powerpoint/2010/main" val="857837353"/>
              </p:ext>
            </p:extLst>
          </p:nvPr>
        </p:nvGraphicFramePr>
        <p:xfrm>
          <a:off x="1043608" y="1554948"/>
          <a:ext cx="7972103" cy="4731709"/>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B5DF7FF3-69A5-4D60-BD01-7541725816D8}"/>
              </a:ext>
            </a:extLst>
          </p:cNvPr>
          <p:cNvSpPr txBox="1"/>
          <p:nvPr/>
        </p:nvSpPr>
        <p:spPr bwMode="auto">
          <a:xfrm>
            <a:off x="2191316" y="6381141"/>
            <a:ext cx="5676686" cy="384810"/>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algn="ctr">
              <a:buClr>
                <a:schemeClr val="tx1"/>
              </a:buClr>
            </a:pPr>
            <a:r>
              <a:rPr lang="sv-SE" sz="1600" dirty="0"/>
              <a:t> Throughput[Mbps] for SSB 20ms and user speed 10m/s</a:t>
            </a:r>
          </a:p>
        </p:txBody>
      </p:sp>
    </p:spTree>
    <p:extLst>
      <p:ext uri="{BB962C8B-B14F-4D97-AF65-F5344CB8AC3E}">
        <p14:creationId xmlns:p14="http://schemas.microsoft.com/office/powerpoint/2010/main" val="3895675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C71ED-5184-43A2-89B4-425007FFC35F}"/>
              </a:ext>
            </a:extLst>
          </p:cNvPr>
          <p:cNvSpPr>
            <a:spLocks noGrp="1"/>
          </p:cNvSpPr>
          <p:nvPr>
            <p:ph type="title"/>
          </p:nvPr>
        </p:nvSpPr>
        <p:spPr>
          <a:xfrm>
            <a:off x="1691680" y="190735"/>
            <a:ext cx="6831720" cy="1081088"/>
          </a:xfrm>
        </p:spPr>
        <p:txBody>
          <a:bodyPr/>
          <a:lstStyle/>
          <a:p>
            <a:r>
              <a:rPr lang="en-US" dirty="0">
                <a:latin typeface="Ericsson Hilda Light" panose="020B0604020202020204" charset="0"/>
              </a:rPr>
              <a:t>Results: Total throughput for SSB interval 20ms (2)</a:t>
            </a:r>
            <a:endParaRPr lang="sv-SE" dirty="0"/>
          </a:p>
        </p:txBody>
      </p:sp>
      <p:graphicFrame>
        <p:nvGraphicFramePr>
          <p:cNvPr id="3" name="Content Placeholder 3">
            <a:extLst>
              <a:ext uri="{FF2B5EF4-FFF2-40B4-BE49-F238E27FC236}">
                <a16:creationId xmlns:a16="http://schemas.microsoft.com/office/drawing/2014/main" id="{AE90CFDB-4A1D-407A-AD82-9C16230A8B54}"/>
              </a:ext>
            </a:extLst>
          </p:cNvPr>
          <p:cNvGraphicFramePr>
            <a:graphicFrameLocks/>
          </p:cNvGraphicFramePr>
          <p:nvPr>
            <p:extLst>
              <p:ext uri="{D42A27DB-BD31-4B8C-83A1-F6EECF244321}">
                <p14:modId xmlns:p14="http://schemas.microsoft.com/office/powerpoint/2010/main" val="1194204635"/>
              </p:ext>
            </p:extLst>
          </p:nvPr>
        </p:nvGraphicFramePr>
        <p:xfrm>
          <a:off x="409161" y="1836212"/>
          <a:ext cx="8504019" cy="4392613"/>
        </p:xfrm>
        <a:graphic>
          <a:graphicData uri="http://schemas.openxmlformats.org/drawingml/2006/chart">
            <c:chart xmlns:c="http://schemas.openxmlformats.org/drawingml/2006/chart" xmlns:r="http://schemas.openxmlformats.org/officeDocument/2006/relationships" r:id="rId2"/>
          </a:graphicData>
        </a:graphic>
      </p:graphicFrame>
      <p:cxnSp>
        <p:nvCxnSpPr>
          <p:cNvPr id="4" name="Straight Connector 3">
            <a:extLst>
              <a:ext uri="{FF2B5EF4-FFF2-40B4-BE49-F238E27FC236}">
                <a16:creationId xmlns:a16="http://schemas.microsoft.com/office/drawing/2014/main" id="{327E9479-C399-4E2D-8E0B-176E0E8483A8}"/>
              </a:ext>
            </a:extLst>
          </p:cNvPr>
          <p:cNvCxnSpPr>
            <a:cxnSpLocks/>
          </p:cNvCxnSpPr>
          <p:nvPr/>
        </p:nvCxnSpPr>
        <p:spPr bwMode="auto">
          <a:xfrm>
            <a:off x="3203848" y="2168476"/>
            <a:ext cx="0" cy="3616806"/>
          </a:xfrm>
          <a:prstGeom prst="line">
            <a:avLst/>
          </a:prstGeom>
          <a:ln>
            <a:headEnd type="none" w="med" len="med"/>
            <a:tailEnd type="non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868EB120-75CB-4FFE-AC90-AAE80AE4216A}"/>
              </a:ext>
            </a:extLst>
          </p:cNvPr>
          <p:cNvSpPr txBox="1"/>
          <p:nvPr/>
        </p:nvSpPr>
        <p:spPr bwMode="auto">
          <a:xfrm>
            <a:off x="2843808" y="5820603"/>
            <a:ext cx="1034719" cy="240632"/>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a:buClr>
                <a:schemeClr val="tx1"/>
              </a:buClr>
            </a:pPr>
            <a:r>
              <a:rPr lang="sv-SE" sz="1600" dirty="0">
                <a:solidFill>
                  <a:schemeClr val="bg1"/>
                </a:solidFill>
              </a:rPr>
              <a:t>Baseline</a:t>
            </a:r>
          </a:p>
        </p:txBody>
      </p:sp>
      <p:sp>
        <p:nvSpPr>
          <p:cNvPr id="6" name="TextBox 5">
            <a:extLst>
              <a:ext uri="{FF2B5EF4-FFF2-40B4-BE49-F238E27FC236}">
                <a16:creationId xmlns:a16="http://schemas.microsoft.com/office/drawing/2014/main" id="{66FC416F-224C-40DA-BAB3-28C783C3E0C9}"/>
              </a:ext>
            </a:extLst>
          </p:cNvPr>
          <p:cNvSpPr txBox="1"/>
          <p:nvPr/>
        </p:nvSpPr>
        <p:spPr bwMode="auto">
          <a:xfrm>
            <a:off x="2123728" y="1427460"/>
            <a:ext cx="5370351" cy="253115"/>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algn="ctr">
              <a:buClr>
                <a:schemeClr val="tx1"/>
              </a:buClr>
            </a:pPr>
            <a:r>
              <a:rPr lang="sv-SE" sz="1600" dirty="0"/>
              <a:t>SSB 20ms interval user speed 10m/s</a:t>
            </a:r>
          </a:p>
        </p:txBody>
      </p:sp>
    </p:spTree>
    <p:extLst>
      <p:ext uri="{BB962C8B-B14F-4D97-AF65-F5344CB8AC3E}">
        <p14:creationId xmlns:p14="http://schemas.microsoft.com/office/powerpoint/2010/main" val="30364123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4C179C8-4C2B-44FE-B20B-55E8F2337E60}"/>
              </a:ext>
            </a:extLst>
          </p:cNvPr>
          <p:cNvSpPr txBox="1"/>
          <p:nvPr/>
        </p:nvSpPr>
        <p:spPr bwMode="auto">
          <a:xfrm>
            <a:off x="1399679" y="279790"/>
            <a:ext cx="6484690" cy="647700"/>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algn="ctr">
              <a:buClr>
                <a:schemeClr val="tx1"/>
              </a:buClr>
            </a:pPr>
            <a:r>
              <a:rPr lang="sv-SE" sz="2400" dirty="0"/>
              <a:t>Baseline vs SVM comparison for different number of users and speeds (40ms)</a:t>
            </a:r>
          </a:p>
        </p:txBody>
      </p:sp>
      <p:pic>
        <p:nvPicPr>
          <p:cNvPr id="3" name="Picture 2" descr="Chart, line chart&#10;&#10;Description automatically generated">
            <a:extLst>
              <a:ext uri="{FF2B5EF4-FFF2-40B4-BE49-F238E27FC236}">
                <a16:creationId xmlns:a16="http://schemas.microsoft.com/office/drawing/2014/main" id="{DD180BE1-5D0F-4A66-A2F8-996078F12981}"/>
              </a:ext>
            </a:extLst>
          </p:cNvPr>
          <p:cNvPicPr>
            <a:picLocks noChangeAspect="1"/>
          </p:cNvPicPr>
          <p:nvPr/>
        </p:nvPicPr>
        <p:blipFill>
          <a:blip r:embed="rId2"/>
          <a:stretch>
            <a:fillRect/>
          </a:stretch>
        </p:blipFill>
        <p:spPr>
          <a:xfrm>
            <a:off x="1461705" y="1559961"/>
            <a:ext cx="6220589" cy="5196273"/>
          </a:xfrm>
          <a:prstGeom prst="rect">
            <a:avLst/>
          </a:prstGeom>
        </p:spPr>
      </p:pic>
    </p:spTree>
    <p:extLst>
      <p:ext uri="{BB962C8B-B14F-4D97-AF65-F5344CB8AC3E}">
        <p14:creationId xmlns:p14="http://schemas.microsoft.com/office/powerpoint/2010/main" val="33489354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hart, line chart&#10;&#10;Description automatically generated">
            <a:extLst>
              <a:ext uri="{FF2B5EF4-FFF2-40B4-BE49-F238E27FC236}">
                <a16:creationId xmlns:a16="http://schemas.microsoft.com/office/drawing/2014/main" id="{7EA704A1-88BB-48EE-B945-B39FF57939AD}"/>
              </a:ext>
            </a:extLst>
          </p:cNvPr>
          <p:cNvPicPr>
            <a:picLocks noChangeAspect="1"/>
          </p:cNvPicPr>
          <p:nvPr/>
        </p:nvPicPr>
        <p:blipFill>
          <a:blip r:embed="rId2"/>
          <a:stretch>
            <a:fillRect/>
          </a:stretch>
        </p:blipFill>
        <p:spPr>
          <a:xfrm>
            <a:off x="1487473" y="1764944"/>
            <a:ext cx="6169053" cy="5093056"/>
          </a:xfrm>
          <a:prstGeom prst="rect">
            <a:avLst/>
          </a:prstGeom>
        </p:spPr>
      </p:pic>
      <p:sp>
        <p:nvSpPr>
          <p:cNvPr id="11" name="TextBox 10">
            <a:extLst>
              <a:ext uri="{FF2B5EF4-FFF2-40B4-BE49-F238E27FC236}">
                <a16:creationId xmlns:a16="http://schemas.microsoft.com/office/drawing/2014/main" id="{E28234DD-A565-420F-B597-A452573CBFBE}"/>
              </a:ext>
            </a:extLst>
          </p:cNvPr>
          <p:cNvSpPr txBox="1"/>
          <p:nvPr/>
        </p:nvSpPr>
        <p:spPr>
          <a:xfrm>
            <a:off x="1403648" y="202775"/>
            <a:ext cx="6984776" cy="1107996"/>
          </a:xfrm>
          <a:prstGeom prst="rect">
            <a:avLst/>
          </a:prstGeom>
          <a:noFill/>
        </p:spPr>
        <p:txBody>
          <a:bodyPr wrap="square" rtlCol="0">
            <a:spAutoFit/>
          </a:bodyPr>
          <a:lstStyle/>
          <a:p>
            <a:pPr algn="ctr"/>
            <a:r>
              <a:rPr lang="sv-SE" sz="2400" dirty="0"/>
              <a:t>Baseline vs SVM comparison for different number of users and speeds (20ms) </a:t>
            </a:r>
          </a:p>
          <a:p>
            <a:endParaRPr lang="sv-SE" dirty="0"/>
          </a:p>
        </p:txBody>
      </p:sp>
    </p:spTree>
    <p:extLst>
      <p:ext uri="{BB962C8B-B14F-4D97-AF65-F5344CB8AC3E}">
        <p14:creationId xmlns:p14="http://schemas.microsoft.com/office/powerpoint/2010/main" val="36586728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3D76B46-713C-4A08-B05F-C40BE7D5C52A}"/>
              </a:ext>
            </a:extLst>
          </p:cNvPr>
          <p:cNvSpPr>
            <a:spLocks noGrp="1"/>
          </p:cNvSpPr>
          <p:nvPr>
            <p:ph type="title"/>
          </p:nvPr>
        </p:nvSpPr>
        <p:spPr>
          <a:xfrm>
            <a:off x="467394" y="273084"/>
            <a:ext cx="8353426" cy="1081088"/>
          </a:xfrm>
        </p:spPr>
        <p:txBody>
          <a:bodyPr/>
          <a:lstStyle/>
          <a:p>
            <a:r>
              <a:rPr lang="sv-SE" dirty="0"/>
              <a:t>Summary</a:t>
            </a:r>
          </a:p>
        </p:txBody>
      </p:sp>
      <p:sp>
        <p:nvSpPr>
          <p:cNvPr id="10" name="Content Placeholder 2">
            <a:extLst>
              <a:ext uri="{FF2B5EF4-FFF2-40B4-BE49-F238E27FC236}">
                <a16:creationId xmlns:a16="http://schemas.microsoft.com/office/drawing/2014/main" id="{0F020D5D-D26C-481A-B475-8FF43DE3774A}"/>
              </a:ext>
            </a:extLst>
          </p:cNvPr>
          <p:cNvSpPr txBox="1">
            <a:spLocks/>
          </p:cNvSpPr>
          <p:nvPr/>
        </p:nvSpPr>
        <p:spPr>
          <a:xfrm>
            <a:off x="479425" y="2006281"/>
            <a:ext cx="8664575" cy="4461426"/>
          </a:xfrm>
          <a:prstGeom prst="rect">
            <a:avLst/>
          </a:prstGeom>
        </p:spPr>
        <p:txBody>
          <a:bodyPr/>
          <a:lstStyle>
            <a:lvl1pPr marL="342900" indent="-342900" algn="l" defTabSz="457200" rtl="0" eaLnBrk="0" fontAlgn="base" hangingPunct="0">
              <a:spcBef>
                <a:spcPct val="20000"/>
              </a:spcBef>
              <a:spcAft>
                <a:spcPct val="0"/>
              </a:spcAft>
              <a:buFont typeface="Arial" pitchFamily="34" charset="0"/>
              <a:defRPr sz="2800" kern="1200">
                <a:solidFill>
                  <a:schemeClr val="tx1"/>
                </a:solidFill>
                <a:latin typeface="Gill Sans"/>
                <a:ea typeface="Gill Sans"/>
                <a:cs typeface="Gill Sans"/>
              </a:defRPr>
            </a:lvl1pPr>
            <a:lvl2pPr marL="742950" indent="-285750" algn="l" defTabSz="457200" rtl="0" eaLnBrk="0" fontAlgn="base" hangingPunct="0">
              <a:spcBef>
                <a:spcPct val="20000"/>
              </a:spcBef>
              <a:spcAft>
                <a:spcPct val="0"/>
              </a:spcAft>
              <a:buFont typeface="Arial" pitchFamily="34" charset="0"/>
              <a:buChar char="–"/>
              <a:defRPr sz="2400" b="1" kern="1200">
                <a:solidFill>
                  <a:schemeClr val="tx1"/>
                </a:solidFill>
                <a:latin typeface="Times New Roman"/>
                <a:ea typeface="Gill Sans"/>
                <a:cs typeface="Times New Roman"/>
              </a:defRPr>
            </a:lvl2pPr>
            <a:lvl3pPr marL="1143000" indent="-228600" algn="l" defTabSz="457200" rtl="0" eaLnBrk="0" fontAlgn="base" hangingPunct="0">
              <a:spcBef>
                <a:spcPct val="20000"/>
              </a:spcBef>
              <a:spcAft>
                <a:spcPct val="0"/>
              </a:spcAft>
              <a:buFont typeface="Arial" pitchFamily="34" charset="0"/>
              <a:buChar char="•"/>
              <a:defRPr sz="1600" kern="1200">
                <a:solidFill>
                  <a:schemeClr val="tx1"/>
                </a:solidFill>
                <a:latin typeface="Times New Roman"/>
                <a:ea typeface="Gill Sans"/>
                <a:cs typeface="Times New Roman"/>
              </a:defRPr>
            </a:lvl3pPr>
            <a:lvl4pPr marL="1600200" indent="-228600" algn="l" defTabSz="457200" rtl="0" eaLnBrk="0" fontAlgn="base" hangingPunct="0">
              <a:spcBef>
                <a:spcPct val="20000"/>
              </a:spcBef>
              <a:spcAft>
                <a:spcPct val="0"/>
              </a:spcAft>
              <a:buFont typeface="Arial" pitchFamily="34" charset="0"/>
              <a:buChar char="–"/>
              <a:defRPr sz="1600" kern="1200">
                <a:solidFill>
                  <a:schemeClr val="tx1"/>
                </a:solidFill>
                <a:latin typeface="Times New Roman"/>
                <a:ea typeface="Gill Sans"/>
                <a:cs typeface="Times New Roman"/>
              </a:defRPr>
            </a:lvl4pPr>
            <a:lvl5pPr marL="2057400" indent="-228600" algn="l" defTabSz="457200" rtl="0" eaLnBrk="0" fontAlgn="base" hangingPunct="0">
              <a:spcBef>
                <a:spcPct val="20000"/>
              </a:spcBef>
              <a:spcAft>
                <a:spcPct val="0"/>
              </a:spcAft>
              <a:buFont typeface="Arial" pitchFamily="34" charset="0"/>
              <a:buChar char="»"/>
              <a:defRPr sz="1600" kern="1200">
                <a:solidFill>
                  <a:schemeClr val="tx1"/>
                </a:solidFill>
                <a:latin typeface="Times New Roman"/>
                <a:ea typeface="Gill Sans"/>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sv-SE" sz="1800" dirty="0"/>
              <a:t>Increase in average throughput for multiple users.</a:t>
            </a:r>
          </a:p>
          <a:p>
            <a:r>
              <a:rPr lang="sv-SE" sz="1800" dirty="0"/>
              <a:t>Better performance at high user speed.</a:t>
            </a:r>
          </a:p>
          <a:p>
            <a:r>
              <a:rPr lang="sv-SE" sz="1800" dirty="0"/>
              <a:t>Support for more connected users.</a:t>
            </a:r>
          </a:p>
          <a:p>
            <a:r>
              <a:rPr lang="sv-SE" sz="1800" dirty="0"/>
              <a:t>Works well for static environment.</a:t>
            </a:r>
          </a:p>
          <a:p>
            <a:endParaRPr lang="sv-SE" sz="1800" dirty="0"/>
          </a:p>
          <a:p>
            <a:endParaRPr lang="sv-SE" sz="1800" dirty="0"/>
          </a:p>
          <a:p>
            <a:endParaRPr lang="sv-SE" sz="1800" dirty="0"/>
          </a:p>
          <a:p>
            <a:r>
              <a:rPr lang="sv-SE" sz="1800" dirty="0"/>
              <a:t>Average throughput less than baseline for less users depending on transmitting conditions.</a:t>
            </a:r>
          </a:p>
          <a:p>
            <a:r>
              <a:rPr lang="sv-SE" sz="1800" dirty="0"/>
              <a:t>Model training: </a:t>
            </a:r>
          </a:p>
          <a:p>
            <a:pPr lvl="1">
              <a:buFont typeface="Wingdings" panose="05000000000000000000" pitchFamily="2" charset="2"/>
              <a:buChar char="§"/>
            </a:pPr>
            <a:r>
              <a:rPr lang="sv-SE" sz="1800" dirty="0"/>
              <a:t>Complex calculations required to be done beforehand</a:t>
            </a:r>
          </a:p>
          <a:p>
            <a:pPr lvl="1">
              <a:buFont typeface="Wingdings" panose="05000000000000000000" pitchFamily="2" charset="2"/>
              <a:buChar char="§"/>
            </a:pPr>
            <a:r>
              <a:rPr lang="sv-SE" sz="1800" dirty="0"/>
              <a:t>Need to be retrained if channel model changes</a:t>
            </a:r>
          </a:p>
          <a:p>
            <a:pPr marL="457200" lvl="1" indent="0">
              <a:buNone/>
            </a:pPr>
            <a:r>
              <a:rPr lang="sv-SE" sz="1800" dirty="0"/>
              <a:t> (e.g. moving environment, new obstacles)</a:t>
            </a:r>
          </a:p>
        </p:txBody>
      </p:sp>
      <p:pic>
        <p:nvPicPr>
          <p:cNvPr id="11" name="Graphic 10" descr="Smiling face with no fill">
            <a:extLst>
              <a:ext uri="{FF2B5EF4-FFF2-40B4-BE49-F238E27FC236}">
                <a16:creationId xmlns:a16="http://schemas.microsoft.com/office/drawing/2014/main" id="{625E7ED1-F66D-49C4-9776-D2BDF1C002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65609" y="1932723"/>
            <a:ext cx="914400" cy="914400"/>
          </a:xfrm>
          <a:prstGeom prst="rect">
            <a:avLst/>
          </a:prstGeom>
        </p:spPr>
      </p:pic>
      <p:pic>
        <p:nvPicPr>
          <p:cNvPr id="12" name="Graphic 11" descr="Sad face with no fill">
            <a:extLst>
              <a:ext uri="{FF2B5EF4-FFF2-40B4-BE49-F238E27FC236}">
                <a16:creationId xmlns:a16="http://schemas.microsoft.com/office/drawing/2014/main" id="{21BBC97C-F4D6-47AD-BAFF-8DFE7F447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65609" y="4851133"/>
            <a:ext cx="914400" cy="914400"/>
          </a:xfrm>
          <a:prstGeom prst="rect">
            <a:avLst/>
          </a:prstGeom>
        </p:spPr>
      </p:pic>
    </p:spTree>
    <p:extLst>
      <p:ext uri="{BB962C8B-B14F-4D97-AF65-F5344CB8AC3E}">
        <p14:creationId xmlns:p14="http://schemas.microsoft.com/office/powerpoint/2010/main" val="26077722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CD2FF49-0118-4413-B7CB-07D71F4345E7}"/>
              </a:ext>
            </a:extLst>
          </p:cNvPr>
          <p:cNvSpPr>
            <a:spLocks noGrp="1"/>
          </p:cNvSpPr>
          <p:nvPr>
            <p:ph type="title"/>
          </p:nvPr>
        </p:nvSpPr>
        <p:spPr>
          <a:xfrm>
            <a:off x="479425" y="476250"/>
            <a:ext cx="8353426" cy="1081088"/>
          </a:xfrm>
        </p:spPr>
        <p:txBody>
          <a:bodyPr/>
          <a:lstStyle/>
          <a:p>
            <a:r>
              <a:rPr lang="sv-SE" dirty="0"/>
              <a:t>Future scope</a:t>
            </a:r>
          </a:p>
        </p:txBody>
      </p:sp>
      <p:sp>
        <p:nvSpPr>
          <p:cNvPr id="6" name="Content Placeholder 2">
            <a:extLst>
              <a:ext uri="{FF2B5EF4-FFF2-40B4-BE49-F238E27FC236}">
                <a16:creationId xmlns:a16="http://schemas.microsoft.com/office/drawing/2014/main" id="{691EA87B-17B4-4E70-B1A9-6DB6C0E923D4}"/>
              </a:ext>
            </a:extLst>
          </p:cNvPr>
          <p:cNvSpPr txBox="1">
            <a:spLocks/>
          </p:cNvSpPr>
          <p:nvPr/>
        </p:nvSpPr>
        <p:spPr>
          <a:xfrm>
            <a:off x="1619672" y="2060848"/>
            <a:ext cx="5544616" cy="2736304"/>
          </a:xfrm>
          <a:prstGeom prst="rect">
            <a:avLst/>
          </a:prstGeom>
        </p:spPr>
        <p:txBody>
          <a:bodyPr/>
          <a:lstStyle>
            <a:lvl1pPr marL="342900" indent="-342900" algn="l" defTabSz="457200" rtl="0" eaLnBrk="0" fontAlgn="base" hangingPunct="0">
              <a:spcBef>
                <a:spcPct val="20000"/>
              </a:spcBef>
              <a:spcAft>
                <a:spcPct val="0"/>
              </a:spcAft>
              <a:buFont typeface="Arial" pitchFamily="34" charset="0"/>
              <a:defRPr sz="2800" kern="1200">
                <a:solidFill>
                  <a:schemeClr val="tx1"/>
                </a:solidFill>
                <a:latin typeface="Gill Sans"/>
                <a:ea typeface="Gill Sans"/>
                <a:cs typeface="Gill Sans"/>
              </a:defRPr>
            </a:lvl1pPr>
            <a:lvl2pPr marL="742950" indent="-285750" algn="l" defTabSz="457200" rtl="0" eaLnBrk="0" fontAlgn="base" hangingPunct="0">
              <a:spcBef>
                <a:spcPct val="20000"/>
              </a:spcBef>
              <a:spcAft>
                <a:spcPct val="0"/>
              </a:spcAft>
              <a:buFont typeface="Arial" pitchFamily="34" charset="0"/>
              <a:buChar char="–"/>
              <a:defRPr sz="2400" b="1" kern="1200">
                <a:solidFill>
                  <a:schemeClr val="tx1"/>
                </a:solidFill>
                <a:latin typeface="Times New Roman"/>
                <a:ea typeface="Gill Sans"/>
                <a:cs typeface="Times New Roman"/>
              </a:defRPr>
            </a:lvl2pPr>
            <a:lvl3pPr marL="1143000" indent="-228600" algn="l" defTabSz="457200" rtl="0" eaLnBrk="0" fontAlgn="base" hangingPunct="0">
              <a:spcBef>
                <a:spcPct val="20000"/>
              </a:spcBef>
              <a:spcAft>
                <a:spcPct val="0"/>
              </a:spcAft>
              <a:buFont typeface="Arial" pitchFamily="34" charset="0"/>
              <a:buChar char="•"/>
              <a:defRPr sz="1600" kern="1200">
                <a:solidFill>
                  <a:schemeClr val="tx1"/>
                </a:solidFill>
                <a:latin typeface="Times New Roman"/>
                <a:ea typeface="Gill Sans"/>
                <a:cs typeface="Times New Roman"/>
              </a:defRPr>
            </a:lvl3pPr>
            <a:lvl4pPr marL="1600200" indent="-228600" algn="l" defTabSz="457200" rtl="0" eaLnBrk="0" fontAlgn="base" hangingPunct="0">
              <a:spcBef>
                <a:spcPct val="20000"/>
              </a:spcBef>
              <a:spcAft>
                <a:spcPct val="0"/>
              </a:spcAft>
              <a:buFont typeface="Arial" pitchFamily="34" charset="0"/>
              <a:buChar char="–"/>
              <a:defRPr sz="1600" kern="1200">
                <a:solidFill>
                  <a:schemeClr val="tx1"/>
                </a:solidFill>
                <a:latin typeface="Times New Roman"/>
                <a:ea typeface="Gill Sans"/>
                <a:cs typeface="Times New Roman"/>
              </a:defRPr>
            </a:lvl4pPr>
            <a:lvl5pPr marL="2057400" indent="-228600" algn="l" defTabSz="457200" rtl="0" eaLnBrk="0" fontAlgn="base" hangingPunct="0">
              <a:spcBef>
                <a:spcPct val="20000"/>
              </a:spcBef>
              <a:spcAft>
                <a:spcPct val="0"/>
              </a:spcAft>
              <a:buFont typeface="Arial" pitchFamily="34" charset="0"/>
              <a:buChar char="»"/>
              <a:defRPr sz="1600" kern="1200">
                <a:solidFill>
                  <a:schemeClr val="tx1"/>
                </a:solidFill>
                <a:latin typeface="Times New Roman"/>
                <a:ea typeface="Gill Sans"/>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panose="020B0604020202020204" pitchFamily="34" charset="0"/>
              <a:buChar char="•"/>
            </a:pPr>
            <a:r>
              <a:rPr lang="sv-SE" sz="1800" dirty="0"/>
              <a:t>Consider NLOS scenario.</a:t>
            </a:r>
          </a:p>
          <a:p>
            <a:pPr>
              <a:buFont typeface="Arial" panose="020B0604020202020204" pitchFamily="34" charset="0"/>
              <a:buChar char="•"/>
            </a:pPr>
            <a:r>
              <a:rPr lang="sv-SE" sz="1800" dirty="0"/>
              <a:t>Test for beam reflections. </a:t>
            </a:r>
          </a:p>
          <a:p>
            <a:pPr>
              <a:buFont typeface="Arial" panose="020B0604020202020204" pitchFamily="34" charset="0"/>
              <a:buChar char="•"/>
            </a:pPr>
            <a:r>
              <a:rPr lang="sv-SE" sz="1800" dirty="0"/>
              <a:t>Figure out way to handle side lobes using ML.</a:t>
            </a:r>
          </a:p>
          <a:p>
            <a:pPr>
              <a:buFont typeface="Arial" panose="020B0604020202020204" pitchFamily="34" charset="0"/>
              <a:buChar char="•"/>
            </a:pPr>
            <a:r>
              <a:rPr lang="sv-SE" sz="1800" dirty="0"/>
              <a:t>Deep learning algorithms can be used to further enhance the performance.</a:t>
            </a:r>
          </a:p>
          <a:p>
            <a:pPr>
              <a:buFont typeface="Arial" panose="020B0604020202020204" pitchFamily="34" charset="0"/>
              <a:buChar char="•"/>
            </a:pPr>
            <a:r>
              <a:rPr lang="sv-SE" sz="1800" dirty="0"/>
              <a:t>Train the models using data collected in the field.</a:t>
            </a:r>
          </a:p>
          <a:p>
            <a:pPr>
              <a:buFont typeface="Arial" panose="020B0604020202020204" pitchFamily="34" charset="0"/>
              <a:buChar char="•"/>
            </a:pPr>
            <a:endParaRPr lang="sv-SE" dirty="0"/>
          </a:p>
        </p:txBody>
      </p:sp>
    </p:spTree>
    <p:extLst>
      <p:ext uri="{BB962C8B-B14F-4D97-AF65-F5344CB8AC3E}">
        <p14:creationId xmlns:p14="http://schemas.microsoft.com/office/powerpoint/2010/main" val="5500552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989F27A-6623-482E-8A27-4E48942AF196}"/>
              </a:ext>
            </a:extLst>
          </p:cNvPr>
          <p:cNvSpPr>
            <a:spLocks noGrp="1"/>
          </p:cNvSpPr>
          <p:nvPr>
            <p:ph type="title"/>
          </p:nvPr>
        </p:nvSpPr>
        <p:spPr>
          <a:xfrm>
            <a:off x="395287" y="2121424"/>
            <a:ext cx="8353426" cy="1081088"/>
          </a:xfrm>
        </p:spPr>
        <p:txBody>
          <a:bodyPr/>
          <a:lstStyle/>
          <a:p>
            <a:pPr algn="ctr"/>
            <a:r>
              <a:rPr lang="sv-SE" dirty="0"/>
              <a:t>Thank you!</a:t>
            </a:r>
          </a:p>
        </p:txBody>
      </p:sp>
      <p:pic>
        <p:nvPicPr>
          <p:cNvPr id="6" name="Graphic 5" descr="Confused person">
            <a:extLst>
              <a:ext uri="{FF2B5EF4-FFF2-40B4-BE49-F238E27FC236}">
                <a16:creationId xmlns:a16="http://schemas.microsoft.com/office/drawing/2014/main" id="{9C5A3315-EB8C-4E1C-B9F8-96BDBAE623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94760" y="3573016"/>
            <a:ext cx="1554480" cy="1630680"/>
          </a:xfrm>
          <a:prstGeom prst="rect">
            <a:avLst/>
          </a:prstGeom>
        </p:spPr>
      </p:pic>
    </p:spTree>
    <p:extLst>
      <p:ext uri="{BB962C8B-B14F-4D97-AF65-F5344CB8AC3E}">
        <p14:creationId xmlns:p14="http://schemas.microsoft.com/office/powerpoint/2010/main" val="580748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8C117-2FC0-4F2C-ADC0-E2CFAF9876E2}"/>
              </a:ext>
            </a:extLst>
          </p:cNvPr>
          <p:cNvSpPr>
            <a:spLocks noGrp="1"/>
          </p:cNvSpPr>
          <p:nvPr>
            <p:ph type="title"/>
          </p:nvPr>
        </p:nvSpPr>
        <p:spPr>
          <a:xfrm>
            <a:off x="1835696" y="274638"/>
            <a:ext cx="6059487" cy="1282154"/>
          </a:xfrm>
        </p:spPr>
        <p:txBody>
          <a:bodyPr/>
          <a:lstStyle/>
          <a:p>
            <a:r>
              <a:rPr lang="sv-SE" dirty="0"/>
              <a:t>3rd Generation Partnership Project (3GPP)</a:t>
            </a:r>
          </a:p>
        </p:txBody>
      </p:sp>
      <p:sp>
        <p:nvSpPr>
          <p:cNvPr id="6" name="Content Placeholder 5">
            <a:extLst>
              <a:ext uri="{FF2B5EF4-FFF2-40B4-BE49-F238E27FC236}">
                <a16:creationId xmlns:a16="http://schemas.microsoft.com/office/drawing/2014/main" id="{DFAEF425-47C0-4DB0-BF33-5204D26911DD}"/>
              </a:ext>
            </a:extLst>
          </p:cNvPr>
          <p:cNvSpPr>
            <a:spLocks noGrp="1"/>
          </p:cNvSpPr>
          <p:nvPr>
            <p:ph sz="quarter" idx="14"/>
          </p:nvPr>
        </p:nvSpPr>
        <p:spPr>
          <a:xfrm>
            <a:off x="2267744" y="2822344"/>
            <a:ext cx="6059487" cy="1440755"/>
          </a:xfrm>
        </p:spPr>
        <p:txBody>
          <a:bodyPr/>
          <a:lstStyle/>
          <a:p>
            <a:pPr>
              <a:buFont typeface="Arial" panose="020B0604020202020204" pitchFamily="34" charset="0"/>
              <a:buChar char="•"/>
            </a:pPr>
            <a:r>
              <a:rPr lang="sv-SE" dirty="0"/>
              <a:t>Unity of organizations</a:t>
            </a:r>
          </a:p>
          <a:p>
            <a:pPr>
              <a:buFont typeface="Arial" panose="020B0604020202020204" pitchFamily="34" charset="0"/>
              <a:buChar char="•"/>
            </a:pPr>
            <a:r>
              <a:rPr lang="sv-SE" dirty="0"/>
              <a:t>Defines the protocol</a:t>
            </a:r>
          </a:p>
          <a:p>
            <a:pPr>
              <a:buFont typeface="Arial" panose="020B0604020202020204" pitchFamily="34" charset="0"/>
              <a:buChar char="•"/>
            </a:pPr>
            <a:endParaRPr lang="sv-SE" dirty="0"/>
          </a:p>
        </p:txBody>
      </p:sp>
    </p:spTree>
    <p:extLst>
      <p:ext uri="{BB962C8B-B14F-4D97-AF65-F5344CB8AC3E}">
        <p14:creationId xmlns:p14="http://schemas.microsoft.com/office/powerpoint/2010/main" val="3245335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2133A9-657C-4484-B9C7-E76C5C65B3E4}"/>
              </a:ext>
            </a:extLst>
          </p:cNvPr>
          <p:cNvPicPr>
            <a:picLocks noChangeAspect="1"/>
          </p:cNvPicPr>
          <p:nvPr/>
        </p:nvPicPr>
        <p:blipFill>
          <a:blip r:embed="rId3"/>
          <a:stretch>
            <a:fillRect/>
          </a:stretch>
        </p:blipFill>
        <p:spPr>
          <a:xfrm>
            <a:off x="792536" y="2310268"/>
            <a:ext cx="7558928" cy="3481085"/>
          </a:xfrm>
          <a:prstGeom prst="rect">
            <a:avLst/>
          </a:prstGeom>
        </p:spPr>
      </p:pic>
      <p:sp>
        <p:nvSpPr>
          <p:cNvPr id="6" name="TextBox 5">
            <a:extLst>
              <a:ext uri="{FF2B5EF4-FFF2-40B4-BE49-F238E27FC236}">
                <a16:creationId xmlns:a16="http://schemas.microsoft.com/office/drawing/2014/main" id="{0651A513-861C-4AF8-9947-A38697C15088}"/>
              </a:ext>
            </a:extLst>
          </p:cNvPr>
          <p:cNvSpPr txBox="1"/>
          <p:nvPr/>
        </p:nvSpPr>
        <p:spPr>
          <a:xfrm>
            <a:off x="3059832" y="614492"/>
            <a:ext cx="5544616" cy="646331"/>
          </a:xfrm>
          <a:prstGeom prst="rect">
            <a:avLst/>
          </a:prstGeom>
          <a:noFill/>
        </p:spPr>
        <p:txBody>
          <a:bodyPr wrap="square" rtlCol="0">
            <a:spAutoFit/>
          </a:bodyPr>
          <a:lstStyle/>
          <a:p>
            <a:r>
              <a:rPr lang="sv-SE" sz="3600" dirty="0"/>
              <a:t>Beamforming</a:t>
            </a:r>
            <a:r>
              <a:rPr lang="sv-SE" dirty="0"/>
              <a:t> </a:t>
            </a:r>
          </a:p>
        </p:txBody>
      </p:sp>
      <p:pic>
        <p:nvPicPr>
          <p:cNvPr id="7" name="Picture 6" descr="Icon&#10;&#10;Description automatically generated">
            <a:extLst>
              <a:ext uri="{FF2B5EF4-FFF2-40B4-BE49-F238E27FC236}">
                <a16:creationId xmlns:a16="http://schemas.microsoft.com/office/drawing/2014/main" id="{097C7169-C90F-4BBB-BD7B-0AC7E91F6778}"/>
              </a:ext>
            </a:extLst>
          </p:cNvPr>
          <p:cNvPicPr>
            <a:picLocks noChangeAspect="1"/>
          </p:cNvPicPr>
          <p:nvPr/>
        </p:nvPicPr>
        <p:blipFill>
          <a:blip r:embed="rId4"/>
          <a:stretch>
            <a:fillRect/>
          </a:stretch>
        </p:blipFill>
        <p:spPr>
          <a:xfrm>
            <a:off x="4716016" y="1988840"/>
            <a:ext cx="469924" cy="927148"/>
          </a:xfrm>
          <a:prstGeom prst="rect">
            <a:avLst/>
          </a:prstGeom>
        </p:spPr>
      </p:pic>
    </p:spTree>
    <p:extLst>
      <p:ext uri="{BB962C8B-B14F-4D97-AF65-F5344CB8AC3E}">
        <p14:creationId xmlns:p14="http://schemas.microsoft.com/office/powerpoint/2010/main" val="2763335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chart&#10;&#10;Description automatically generated">
            <a:extLst>
              <a:ext uri="{FF2B5EF4-FFF2-40B4-BE49-F238E27FC236}">
                <a16:creationId xmlns:a16="http://schemas.microsoft.com/office/drawing/2014/main" id="{3831E0B2-8CC7-45B0-845D-37FC3BE6AA81}"/>
              </a:ext>
            </a:extLst>
          </p:cNvPr>
          <p:cNvPicPr>
            <a:picLocks noChangeAspect="1"/>
          </p:cNvPicPr>
          <p:nvPr/>
        </p:nvPicPr>
        <p:blipFill rotWithShape="1">
          <a:blip r:embed="rId3"/>
          <a:srcRect l="52113"/>
          <a:stretch/>
        </p:blipFill>
        <p:spPr>
          <a:xfrm>
            <a:off x="2195736" y="1844824"/>
            <a:ext cx="4752528" cy="4267032"/>
          </a:xfrm>
          <a:prstGeom prst="rect">
            <a:avLst/>
          </a:prstGeom>
        </p:spPr>
      </p:pic>
      <p:sp>
        <p:nvSpPr>
          <p:cNvPr id="7" name="TextBox 6">
            <a:extLst>
              <a:ext uri="{FF2B5EF4-FFF2-40B4-BE49-F238E27FC236}">
                <a16:creationId xmlns:a16="http://schemas.microsoft.com/office/drawing/2014/main" id="{62C47F9A-0D1F-4270-A207-24412DEA2F0C}"/>
              </a:ext>
            </a:extLst>
          </p:cNvPr>
          <p:cNvSpPr txBox="1"/>
          <p:nvPr/>
        </p:nvSpPr>
        <p:spPr>
          <a:xfrm>
            <a:off x="2411760" y="404664"/>
            <a:ext cx="5256584" cy="646331"/>
          </a:xfrm>
          <a:prstGeom prst="rect">
            <a:avLst/>
          </a:prstGeom>
          <a:noFill/>
        </p:spPr>
        <p:txBody>
          <a:bodyPr wrap="square" rtlCol="0">
            <a:spAutoFit/>
          </a:bodyPr>
          <a:lstStyle/>
          <a:p>
            <a:r>
              <a:rPr lang="sv-SE" sz="3600" dirty="0"/>
              <a:t>Beam sweep procedure</a:t>
            </a:r>
          </a:p>
        </p:txBody>
      </p:sp>
      <p:pic>
        <p:nvPicPr>
          <p:cNvPr id="8" name="Picture 7" descr="Icon&#10;&#10;Description automatically generated">
            <a:extLst>
              <a:ext uri="{FF2B5EF4-FFF2-40B4-BE49-F238E27FC236}">
                <a16:creationId xmlns:a16="http://schemas.microsoft.com/office/drawing/2014/main" id="{951B044E-DEE0-46B7-A618-5A6B87242946}"/>
              </a:ext>
            </a:extLst>
          </p:cNvPr>
          <p:cNvPicPr>
            <a:picLocks noChangeAspect="1"/>
          </p:cNvPicPr>
          <p:nvPr/>
        </p:nvPicPr>
        <p:blipFill>
          <a:blip r:embed="rId4"/>
          <a:stretch>
            <a:fillRect/>
          </a:stretch>
        </p:blipFill>
        <p:spPr>
          <a:xfrm>
            <a:off x="6905419" y="2038278"/>
            <a:ext cx="469924" cy="927148"/>
          </a:xfrm>
          <a:prstGeom prst="rect">
            <a:avLst/>
          </a:prstGeom>
        </p:spPr>
      </p:pic>
      <p:pic>
        <p:nvPicPr>
          <p:cNvPr id="9" name="Picture 8" descr="Icon&#10;&#10;Description automatically generated">
            <a:extLst>
              <a:ext uri="{FF2B5EF4-FFF2-40B4-BE49-F238E27FC236}">
                <a16:creationId xmlns:a16="http://schemas.microsoft.com/office/drawing/2014/main" id="{473B034D-726C-4676-912C-B75F16AEED6C}"/>
              </a:ext>
            </a:extLst>
          </p:cNvPr>
          <p:cNvPicPr>
            <a:picLocks noChangeAspect="1"/>
          </p:cNvPicPr>
          <p:nvPr/>
        </p:nvPicPr>
        <p:blipFill>
          <a:blip r:embed="rId4"/>
          <a:stretch>
            <a:fillRect/>
          </a:stretch>
        </p:blipFill>
        <p:spPr>
          <a:xfrm>
            <a:off x="1746071" y="2501852"/>
            <a:ext cx="469924" cy="927148"/>
          </a:xfrm>
          <a:prstGeom prst="rect">
            <a:avLst/>
          </a:prstGeom>
        </p:spPr>
      </p:pic>
    </p:spTree>
    <p:extLst>
      <p:ext uri="{BB962C8B-B14F-4D97-AF65-F5344CB8AC3E}">
        <p14:creationId xmlns:p14="http://schemas.microsoft.com/office/powerpoint/2010/main" val="4202516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0C65D-973D-4225-9D2E-C0C3F2303CB6}"/>
              </a:ext>
            </a:extLst>
          </p:cNvPr>
          <p:cNvSpPr>
            <a:spLocks noGrp="1"/>
          </p:cNvSpPr>
          <p:nvPr>
            <p:ph type="title"/>
          </p:nvPr>
        </p:nvSpPr>
        <p:spPr>
          <a:xfrm>
            <a:off x="1907704" y="291997"/>
            <a:ext cx="6096000" cy="1143000"/>
          </a:xfrm>
        </p:spPr>
        <p:txBody>
          <a:bodyPr/>
          <a:lstStyle/>
          <a:p>
            <a:r>
              <a:rPr lang="sv-SE" dirty="0"/>
              <a:t>Terminologies</a:t>
            </a:r>
          </a:p>
        </p:txBody>
      </p:sp>
      <p:pic>
        <p:nvPicPr>
          <p:cNvPr id="8" name="Picture 7" descr="Icon&#10;&#10;Description automatically generated">
            <a:extLst>
              <a:ext uri="{FF2B5EF4-FFF2-40B4-BE49-F238E27FC236}">
                <a16:creationId xmlns:a16="http://schemas.microsoft.com/office/drawing/2014/main" id="{4522D890-D231-43B5-A254-04DC1432B6BA}"/>
              </a:ext>
            </a:extLst>
          </p:cNvPr>
          <p:cNvPicPr>
            <a:picLocks noChangeAspect="1"/>
          </p:cNvPicPr>
          <p:nvPr/>
        </p:nvPicPr>
        <p:blipFill>
          <a:blip r:embed="rId3"/>
          <a:stretch>
            <a:fillRect/>
          </a:stretch>
        </p:blipFill>
        <p:spPr>
          <a:xfrm>
            <a:off x="2464830" y="3265034"/>
            <a:ext cx="469924" cy="927148"/>
          </a:xfrm>
          <a:prstGeom prst="rect">
            <a:avLst/>
          </a:prstGeom>
        </p:spPr>
      </p:pic>
      <p:pic>
        <p:nvPicPr>
          <p:cNvPr id="10" name="Picture 9" descr="A picture containing text, furniture&#10;&#10;Description automatically generated">
            <a:extLst>
              <a:ext uri="{FF2B5EF4-FFF2-40B4-BE49-F238E27FC236}">
                <a16:creationId xmlns:a16="http://schemas.microsoft.com/office/drawing/2014/main" id="{584827FA-5DC6-443A-B682-F3B729490620}"/>
              </a:ext>
            </a:extLst>
          </p:cNvPr>
          <p:cNvPicPr>
            <a:picLocks noChangeAspect="1"/>
          </p:cNvPicPr>
          <p:nvPr/>
        </p:nvPicPr>
        <p:blipFill rotWithShape="1">
          <a:blip r:embed="rId4"/>
          <a:srcRect b="22682"/>
          <a:stretch/>
        </p:blipFill>
        <p:spPr>
          <a:xfrm>
            <a:off x="683568" y="3059668"/>
            <a:ext cx="1104537" cy="1368152"/>
          </a:xfrm>
          <a:prstGeom prst="rect">
            <a:avLst/>
          </a:prstGeom>
        </p:spPr>
      </p:pic>
      <p:sp>
        <p:nvSpPr>
          <p:cNvPr id="11" name="TextBox 10">
            <a:extLst>
              <a:ext uri="{FF2B5EF4-FFF2-40B4-BE49-F238E27FC236}">
                <a16:creationId xmlns:a16="http://schemas.microsoft.com/office/drawing/2014/main" id="{B78A7994-0D91-415F-9F9B-B17D65582255}"/>
              </a:ext>
            </a:extLst>
          </p:cNvPr>
          <p:cNvSpPr txBox="1"/>
          <p:nvPr/>
        </p:nvSpPr>
        <p:spPr>
          <a:xfrm>
            <a:off x="539552" y="4243154"/>
            <a:ext cx="1584176" cy="369332"/>
          </a:xfrm>
          <a:prstGeom prst="rect">
            <a:avLst/>
          </a:prstGeom>
          <a:noFill/>
        </p:spPr>
        <p:txBody>
          <a:bodyPr wrap="square" rtlCol="0">
            <a:spAutoFit/>
          </a:bodyPr>
          <a:lstStyle/>
          <a:p>
            <a:r>
              <a:rPr lang="sv-SE" dirty="0"/>
              <a:t>Base station</a:t>
            </a:r>
          </a:p>
        </p:txBody>
      </p:sp>
      <p:pic>
        <p:nvPicPr>
          <p:cNvPr id="12" name="Picture 11">
            <a:extLst>
              <a:ext uri="{FF2B5EF4-FFF2-40B4-BE49-F238E27FC236}">
                <a16:creationId xmlns:a16="http://schemas.microsoft.com/office/drawing/2014/main" id="{EE5DA79B-BCCD-407C-A767-646856683190}"/>
              </a:ext>
            </a:extLst>
          </p:cNvPr>
          <p:cNvPicPr>
            <a:picLocks noChangeAspect="1"/>
          </p:cNvPicPr>
          <p:nvPr/>
        </p:nvPicPr>
        <p:blipFill>
          <a:blip r:embed="rId5"/>
          <a:stretch>
            <a:fillRect/>
          </a:stretch>
        </p:blipFill>
        <p:spPr>
          <a:xfrm>
            <a:off x="4788024" y="1857141"/>
            <a:ext cx="3390900" cy="4772025"/>
          </a:xfrm>
          <a:prstGeom prst="rect">
            <a:avLst/>
          </a:prstGeom>
        </p:spPr>
      </p:pic>
    </p:spTree>
    <p:extLst>
      <p:ext uri="{BB962C8B-B14F-4D97-AF65-F5344CB8AC3E}">
        <p14:creationId xmlns:p14="http://schemas.microsoft.com/office/powerpoint/2010/main" val="3573181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10;&#10;Description automatically generated">
            <a:extLst>
              <a:ext uri="{FF2B5EF4-FFF2-40B4-BE49-F238E27FC236}">
                <a16:creationId xmlns:a16="http://schemas.microsoft.com/office/drawing/2014/main" id="{A809B205-734E-4DAA-8307-1D514AC7CA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809311"/>
            <a:ext cx="8064896" cy="4572017"/>
          </a:xfrm>
          <a:prstGeom prst="rect">
            <a:avLst/>
          </a:prstGeom>
          <a:noFill/>
        </p:spPr>
      </p:pic>
      <p:sp>
        <p:nvSpPr>
          <p:cNvPr id="3" name="Title 1">
            <a:extLst>
              <a:ext uri="{FF2B5EF4-FFF2-40B4-BE49-F238E27FC236}">
                <a16:creationId xmlns:a16="http://schemas.microsoft.com/office/drawing/2014/main" id="{D6FABC15-2F59-4CE4-A1C7-86B82820D364}"/>
              </a:ext>
            </a:extLst>
          </p:cNvPr>
          <p:cNvSpPr>
            <a:spLocks noGrp="1"/>
          </p:cNvSpPr>
          <p:nvPr>
            <p:ph type="title"/>
          </p:nvPr>
        </p:nvSpPr>
        <p:spPr>
          <a:xfrm>
            <a:off x="1547664" y="260648"/>
            <a:ext cx="6840760" cy="1081088"/>
          </a:xfrm>
        </p:spPr>
        <p:txBody>
          <a:bodyPr wrap="square" anchor="t">
            <a:normAutofit/>
          </a:bodyPr>
          <a:lstStyle/>
          <a:p>
            <a:r>
              <a:rPr lang="en-US" dirty="0"/>
              <a:t>Method: Wide Beam simulation</a:t>
            </a:r>
            <a:endParaRPr lang="sv-SE" dirty="0"/>
          </a:p>
        </p:txBody>
      </p:sp>
    </p:spTree>
    <p:extLst>
      <p:ext uri="{BB962C8B-B14F-4D97-AF65-F5344CB8AC3E}">
        <p14:creationId xmlns:p14="http://schemas.microsoft.com/office/powerpoint/2010/main" val="966866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F57137-0291-4D29-9D86-C92D0986A92C}"/>
              </a:ext>
            </a:extLst>
          </p:cNvPr>
          <p:cNvSpPr>
            <a:spLocks noGrp="1"/>
          </p:cNvSpPr>
          <p:nvPr>
            <p:ph type="title"/>
          </p:nvPr>
        </p:nvSpPr>
        <p:spPr>
          <a:xfrm>
            <a:off x="479425" y="476250"/>
            <a:ext cx="8353426" cy="1081088"/>
          </a:xfrm>
        </p:spPr>
        <p:txBody>
          <a:bodyPr/>
          <a:lstStyle/>
          <a:p>
            <a:r>
              <a:rPr lang="en-US" dirty="0"/>
              <a:t>3GPP Baseline</a:t>
            </a:r>
          </a:p>
        </p:txBody>
      </p:sp>
      <p:pic>
        <p:nvPicPr>
          <p:cNvPr id="6" name="Picture 2">
            <a:extLst>
              <a:ext uri="{FF2B5EF4-FFF2-40B4-BE49-F238E27FC236}">
                <a16:creationId xmlns:a16="http://schemas.microsoft.com/office/drawing/2014/main" id="{9E459AD4-A5AA-4BB6-87F8-73E1B021B53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895" r="16667"/>
          <a:stretch/>
        </p:blipFill>
        <p:spPr bwMode="auto">
          <a:xfrm>
            <a:off x="1559794" y="1772816"/>
            <a:ext cx="6192688" cy="4784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566631"/>
      </p:ext>
    </p:extLst>
  </p:cSld>
  <p:clrMapOvr>
    <a:masterClrMapping/>
  </p:clrMapOvr>
</p:sld>
</file>

<file path=ppt/theme/theme1.xml><?xml version="1.0" encoding="utf-8"?>
<a:theme xmlns:a="http://schemas.openxmlformats.org/drawingml/2006/main" name="New loo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TH fulefel">
      <a:majorFont>
        <a:latin typeface="Gill Sans MT"/>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1078126A239C46A0B8C167E5FA5FC2" ma:contentTypeVersion="7" ma:contentTypeDescription="Create a new document." ma:contentTypeScope="" ma:versionID="d81399d2d761e4178fa8aef63d265261">
  <xsd:schema xmlns:xsd="http://www.w3.org/2001/XMLSchema" xmlns:xs="http://www.w3.org/2001/XMLSchema" xmlns:p="http://schemas.microsoft.com/office/2006/metadata/properties" xmlns:ns3="3e975e21-e9be-4bf6-b230-c66f5c204a23" xmlns:ns4="6df8d0fe-eb0d-48bf-87be-d0ca1feac293" targetNamespace="http://schemas.microsoft.com/office/2006/metadata/properties" ma:root="true" ma:fieldsID="163d79d0b20619345a3da7ed7a1b5853" ns3:_="" ns4:_="">
    <xsd:import namespace="3e975e21-e9be-4bf6-b230-c66f5c204a23"/>
    <xsd:import namespace="6df8d0fe-eb0d-48bf-87be-d0ca1feac29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975e21-e9be-4bf6-b230-c66f5c204a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f8d0fe-eb0d-48bf-87be-d0ca1feac29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D11EF20-D151-4142-B7F5-FE141862FE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975e21-e9be-4bf6-b230-c66f5c204a23"/>
    <ds:schemaRef ds:uri="6df8d0fe-eb0d-48bf-87be-d0ca1feac2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8C54DF-B255-446F-A5BD-E64C1CB2D700}">
  <ds:schemaRefs>
    <ds:schemaRef ds:uri="http://schemas.microsoft.com/sharepoint/v3/contenttype/forms"/>
  </ds:schemaRefs>
</ds:datastoreItem>
</file>

<file path=customXml/itemProps3.xml><?xml version="1.0" encoding="utf-8"?>
<ds:datastoreItem xmlns:ds="http://schemas.openxmlformats.org/officeDocument/2006/customXml" ds:itemID="{5718B9E2-7266-4A19-9CDC-87A91E8EE8A7}">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6df8d0fe-eb0d-48bf-87be-d0ca1feac293"/>
    <ds:schemaRef ds:uri="3e975e21-e9be-4bf6-b230-c66f5c204a2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4207</TotalTime>
  <Words>2330</Words>
  <Application>Microsoft Office PowerPoint</Application>
  <PresentationFormat>On-screen Show (4:3)</PresentationFormat>
  <Paragraphs>272</Paragraphs>
  <Slides>39</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Ericsson Hilda</vt:lpstr>
      <vt:lpstr>Ericsson Hilda Light</vt:lpstr>
      <vt:lpstr>Gill Sans</vt:lpstr>
      <vt:lpstr>Times New Roman</vt:lpstr>
      <vt:lpstr>Wingdings</vt:lpstr>
      <vt:lpstr>New look</vt:lpstr>
      <vt:lpstr>Beam reﬁnement and beam tracking using Machine Learning Techniques in 5G NR RAN</vt:lpstr>
      <vt:lpstr>Contents</vt:lpstr>
      <vt:lpstr>PowerPoint Presentation</vt:lpstr>
      <vt:lpstr>3rd Generation Partnership Project (3GPP)</vt:lpstr>
      <vt:lpstr>PowerPoint Presentation</vt:lpstr>
      <vt:lpstr>PowerPoint Presentation</vt:lpstr>
      <vt:lpstr>Terminologies</vt:lpstr>
      <vt:lpstr>Method: Wide Beam simulation</vt:lpstr>
      <vt:lpstr>3GPP Baseline</vt:lpstr>
      <vt:lpstr>Problem addressed</vt:lpstr>
      <vt:lpstr>3GPP Baseline</vt:lpstr>
      <vt:lpstr>Aim</vt:lpstr>
      <vt:lpstr>Objective</vt:lpstr>
      <vt:lpstr>Research questions</vt:lpstr>
      <vt:lpstr>Method overview</vt:lpstr>
      <vt:lpstr>Method</vt:lpstr>
      <vt:lpstr>Method</vt:lpstr>
      <vt:lpstr>SLR</vt:lpstr>
      <vt:lpstr>Method: Find data that correlates to Narrow Beams</vt:lpstr>
      <vt:lpstr>Data collection for training the model</vt:lpstr>
      <vt:lpstr>PowerPoint Presentation</vt:lpstr>
      <vt:lpstr>Training data</vt:lpstr>
      <vt:lpstr>ML Algorithms explored in offline analysis after SLR</vt:lpstr>
      <vt:lpstr>10-fold cross validation</vt:lpstr>
      <vt:lpstr>Simulation </vt:lpstr>
      <vt:lpstr>PowerPoint Presentation</vt:lpstr>
      <vt:lpstr>SLR results</vt:lpstr>
      <vt:lpstr>PowerPoint Presentation</vt:lpstr>
      <vt:lpstr>Results: Predicted Narrow Beam vs Baseline (2) </vt:lpstr>
      <vt:lpstr>PowerPoint Presentation</vt:lpstr>
      <vt:lpstr>Results: Total throughput for user speed 10m/s (1)</vt:lpstr>
      <vt:lpstr>Results: Total throughput for user speed 10m/s (2)</vt:lpstr>
      <vt:lpstr>Results: Total throughput for SSB interval 20ms (1)</vt:lpstr>
      <vt:lpstr>Results: Total throughput for SSB interval 20ms (2)</vt:lpstr>
      <vt:lpstr>PowerPoint Presentation</vt:lpstr>
      <vt:lpstr>PowerPoint Presentation</vt:lpstr>
      <vt:lpstr>Summary</vt:lpstr>
      <vt:lpstr>Future scope</vt:lpstr>
      <vt:lpstr>Thank you!</vt:lpstr>
    </vt:vector>
  </TitlesOfParts>
  <Company>Blekinge Tekniska Högskola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Maria Agnesson</dc:creator>
  <cp:lastModifiedBy>Harshal Patel A</cp:lastModifiedBy>
  <cp:revision>400</cp:revision>
  <cp:lastPrinted>2015-11-10T14:37:38Z</cp:lastPrinted>
  <dcterms:created xsi:type="dcterms:W3CDTF">2011-08-01T11:18:44Z</dcterms:created>
  <dcterms:modified xsi:type="dcterms:W3CDTF">2021-01-26T02:41:07Z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0x010100B71078126A239C46A0B8C167E5FA5FC2</vt:lpwstr>
  </property>
</Properties>
</file>