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PT Sans Narrow" panose="020B050602020302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4ff50170b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4ff50170b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695D46"/>
                </a:solidFill>
                <a:latin typeface="Open Sans"/>
                <a:ea typeface="Open Sans"/>
                <a:cs typeface="Open Sans"/>
                <a:sym typeface="Open Sans"/>
              </a:rPr>
              <a:t>Other Stakeholders:</a:t>
            </a:r>
            <a:r>
              <a:rPr lang="en" sz="1800">
                <a:solidFill>
                  <a:srgbClr val="695D46"/>
                </a:solidFill>
                <a:latin typeface="Open Sans"/>
                <a:ea typeface="Open Sans"/>
                <a:cs typeface="Open Sans"/>
                <a:sym typeface="Open Sans"/>
              </a:rPr>
              <a:t> There will be marketing experts to help promote website. There will be business analysts that help identify needs for developers and client. There will be web developers who create the website. There will be a legal team helping the developers.</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800" b="1">
                <a:solidFill>
                  <a:srgbClr val="695D46"/>
                </a:solidFill>
                <a:latin typeface="Open Sans"/>
                <a:ea typeface="Open Sans"/>
                <a:cs typeface="Open Sans"/>
                <a:sym typeface="Open Sans"/>
              </a:rPr>
              <a:t>User Participation:</a:t>
            </a:r>
            <a:r>
              <a:rPr lang="en" sz="1800">
                <a:solidFill>
                  <a:srgbClr val="695D46"/>
                </a:solidFill>
                <a:latin typeface="Open Sans"/>
                <a:ea typeface="Open Sans"/>
                <a:cs typeface="Open Sans"/>
                <a:sym typeface="Open Sans"/>
              </a:rPr>
              <a:t> Users will participate throughout the development of the project. They will provide feedback to features they'd like us to implement. They will also give feedback on each version of the website.</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None/>
            </a:pPr>
            <a:r>
              <a:rPr lang="en" sz="1800" b="1">
                <a:solidFill>
                  <a:srgbClr val="695D46"/>
                </a:solidFill>
                <a:latin typeface="Open Sans"/>
                <a:ea typeface="Open Sans"/>
                <a:cs typeface="Open Sans"/>
                <a:sym typeface="Open Sans"/>
              </a:rPr>
              <a:t>Priorities assigned to users:</a:t>
            </a:r>
            <a:r>
              <a:rPr lang="en" sz="1800">
                <a:solidFill>
                  <a:srgbClr val="695D46"/>
                </a:solidFill>
                <a:latin typeface="Open Sans"/>
                <a:ea typeface="Open Sans"/>
                <a:cs typeface="Open Sans"/>
                <a:sym typeface="Open Sans"/>
              </a:rPr>
              <a:t> Key users are people who provide feedback and use the website regularly and the developers. The secondary users are less frequent users who do not provide feedback. The unimportant users are users who do not user the website so do not have valid feedback.</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endParaRPr sz="1800" b="1">
              <a:solidFill>
                <a:srgbClr val="695D46"/>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23946fc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23946fc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services - will reduce the cost of data storage and give performance benefits in terms of calculations, improve security rather than creating our own system of keeping the data secure. Allows use to scale the application to manage multiple airlines</a:t>
            </a:r>
            <a:endParaRPr/>
          </a:p>
          <a:p>
            <a:pPr marL="0" lvl="0" indent="0" algn="l" rtl="0">
              <a:spcBef>
                <a:spcPts val="0"/>
              </a:spcBef>
              <a:spcAft>
                <a:spcPts val="0"/>
              </a:spcAft>
              <a:buNone/>
            </a:pPr>
            <a:r>
              <a:rPr lang="en"/>
              <a:t>Collaborate with airline- for sponsored listings to provide advertising for competitor airlines</a:t>
            </a:r>
            <a:endParaRPr/>
          </a:p>
          <a:p>
            <a:pPr marL="0" lvl="0" indent="0" algn="l" rtl="0">
              <a:spcBef>
                <a:spcPts val="0"/>
              </a:spcBef>
              <a:spcAft>
                <a:spcPts val="0"/>
              </a:spcAft>
              <a:buNone/>
            </a:pPr>
            <a:r>
              <a:rPr lang="en"/>
              <a:t> must give score based on customer preference</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3946fcb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3946fc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4ff50170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4ff50170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4c40ce9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4c40ce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22fbaffb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22fbaffb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22fbaffb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22fbaffb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946fcb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946fcb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23946fcb7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23946fcb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23946fcb7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23946fcb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23946fcb7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23946fcb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23946fcb7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23946fcb7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4ff50170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4ff50170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695D46"/>
                </a:solidFill>
                <a:latin typeface="Open Sans"/>
                <a:ea typeface="Open Sans"/>
                <a:cs typeface="Open Sans"/>
                <a:sym typeface="Open Sans"/>
              </a:rPr>
              <a:t>The Client:</a:t>
            </a:r>
            <a:r>
              <a:rPr lang="en" sz="1800">
                <a:solidFill>
                  <a:srgbClr val="695D46"/>
                </a:solidFill>
                <a:latin typeface="Open Sans"/>
                <a:ea typeface="Open Sans"/>
                <a:cs typeface="Open Sans"/>
                <a:sym typeface="Open Sans"/>
              </a:rPr>
              <a:t> The client will pay for the website to be developed. The programmers will work directly with the client so they can receive feedback on the website and possible features added.</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800" b="1">
                <a:solidFill>
                  <a:srgbClr val="695D46"/>
                </a:solidFill>
                <a:latin typeface="Open Sans"/>
                <a:ea typeface="Open Sans"/>
                <a:cs typeface="Open Sans"/>
                <a:sym typeface="Open Sans"/>
              </a:rPr>
              <a:t>The Customer:</a:t>
            </a:r>
            <a:r>
              <a:rPr lang="en" sz="1800">
                <a:solidFill>
                  <a:srgbClr val="695D46"/>
                </a:solidFill>
                <a:latin typeface="Open Sans"/>
                <a:ea typeface="Open Sans"/>
                <a:cs typeface="Open Sans"/>
                <a:sym typeface="Open Sans"/>
              </a:rPr>
              <a:t> Customers that will use this product will be people who are flying and want to find the best price. It will also attract more people who want certain accommodations, like more leg room.</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800" b="1">
                <a:solidFill>
                  <a:srgbClr val="695D46"/>
                </a:solidFill>
                <a:latin typeface="Open Sans"/>
                <a:ea typeface="Open Sans"/>
                <a:cs typeface="Open Sans"/>
                <a:sym typeface="Open Sans"/>
              </a:rPr>
              <a:t>Hands on users of the product:</a:t>
            </a:r>
            <a:r>
              <a:rPr lang="en" sz="1800">
                <a:solidFill>
                  <a:srgbClr val="695D46"/>
                </a:solidFill>
                <a:latin typeface="Open Sans"/>
                <a:ea typeface="Open Sans"/>
                <a:cs typeface="Open Sans"/>
                <a:sym typeface="Open Sans"/>
              </a:rPr>
              <a:t> The customers who use this will primarily be adults/young adults. The user will not need much knowledge to use this website as it will be straight forward. The users who regularly use this service will be the ones who frequently fly.</a:t>
            </a:r>
            <a:endParaRPr sz="1800">
              <a:solidFill>
                <a:srgbClr val="695D46"/>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r>
              <a:rPr lang="en" sz="1800" b="1">
                <a:solidFill>
                  <a:srgbClr val="695D46"/>
                </a:solidFill>
                <a:latin typeface="Open Sans"/>
                <a:ea typeface="Open Sans"/>
                <a:cs typeface="Open Sans"/>
                <a:sym typeface="Open Sans"/>
              </a:rPr>
              <a:t>Maintenance users and Service Technicians:</a:t>
            </a:r>
            <a:r>
              <a:rPr lang="en" sz="1800">
                <a:solidFill>
                  <a:srgbClr val="695D46"/>
                </a:solidFill>
                <a:latin typeface="Open Sans"/>
                <a:ea typeface="Open Sans"/>
                <a:cs typeface="Open Sans"/>
                <a:sym typeface="Open Sans"/>
              </a:rPr>
              <a:t> The developers will provide any updates or bug fixes throughout the life of the product. There will also be technical service support via email through the website.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 Id="rId1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490432" y="-1"/>
            <a:ext cx="9704758" cy="5143500"/>
          </a:xfrm>
          <a:prstGeom prst="rect">
            <a:avLst/>
          </a:prstGeom>
          <a:noFill/>
          <a:ln>
            <a:noFill/>
          </a:ln>
        </p:spPr>
      </p:pic>
      <p:sp>
        <p:nvSpPr>
          <p:cNvPr id="67" name="Google Shape;67;p13"/>
          <p:cNvSpPr txBox="1">
            <a:spLocks noGrp="1"/>
          </p:cNvSpPr>
          <p:nvPr>
            <p:ph type="ctrTitle"/>
          </p:nvPr>
        </p:nvSpPr>
        <p:spPr>
          <a:xfrm>
            <a:off x="923775" y="30095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Dreamline</a:t>
            </a:r>
            <a:endParaRPr/>
          </a:p>
        </p:txBody>
      </p:sp>
      <p:sp>
        <p:nvSpPr>
          <p:cNvPr id="68" name="Google Shape;68;p13"/>
          <p:cNvSpPr txBox="1">
            <a:spLocks noGrp="1"/>
          </p:cNvSpPr>
          <p:nvPr>
            <p:ph type="subTitle" idx="1"/>
          </p:nvPr>
        </p:nvSpPr>
        <p:spPr>
          <a:xfrm>
            <a:off x="2207075" y="3985239"/>
            <a:ext cx="4870500" cy="79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solidFill>
                  <a:srgbClr val="000000"/>
                </a:solidFill>
              </a:rPr>
              <a:t>Finding the Cheapest and Most Comfortable Flight</a:t>
            </a:r>
            <a:endParaRPr>
              <a:solidFill>
                <a:srgbClr val="000000"/>
              </a:solidFill>
            </a:endParaRPr>
          </a:p>
        </p:txBody>
      </p:sp>
      <p:sp>
        <p:nvSpPr>
          <p:cNvPr id="69" name="Google Shape;69;p13"/>
          <p:cNvSpPr txBox="1">
            <a:spLocks noGrp="1"/>
          </p:cNvSpPr>
          <p:nvPr>
            <p:ph type="subTitle" idx="1"/>
          </p:nvPr>
        </p:nvSpPr>
        <p:spPr>
          <a:xfrm>
            <a:off x="382025" y="46641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00000"/>
                </a:solidFill>
              </a:rPr>
              <a:t>Group 26- Brain Kopec, Cole Pearson, Harshal Patel, Nausherwan Tirmizi</a:t>
            </a:r>
            <a:endParaRPr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Stakeholders (cont)</a:t>
            </a:r>
            <a:endParaRPr/>
          </a:p>
        </p:txBody>
      </p:sp>
      <p:sp>
        <p:nvSpPr>
          <p:cNvPr id="148" name="Google Shape;148;p22"/>
          <p:cNvSpPr txBox="1">
            <a:spLocks noGrp="1"/>
          </p:cNvSpPr>
          <p:nvPr>
            <p:ph type="body" idx="1"/>
          </p:nvPr>
        </p:nvSpPr>
        <p:spPr>
          <a:xfrm>
            <a:off x="364175" y="1023600"/>
            <a:ext cx="8520600" cy="367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Other Stakeholders</a:t>
            </a:r>
            <a:endParaRPr b="1"/>
          </a:p>
          <a:p>
            <a:pPr marL="914400" lvl="1" indent="-317500" algn="l" rtl="0">
              <a:spcBef>
                <a:spcPts val="0"/>
              </a:spcBef>
              <a:spcAft>
                <a:spcPts val="0"/>
              </a:spcAft>
              <a:buSzPts val="1400"/>
              <a:buChar char="○"/>
            </a:pPr>
            <a:r>
              <a:rPr lang="en"/>
              <a:t>Marketing experts promoting website</a:t>
            </a:r>
            <a:endParaRPr/>
          </a:p>
          <a:p>
            <a:pPr marL="914400" lvl="1" indent="-317500" algn="l" rtl="0">
              <a:spcBef>
                <a:spcPts val="0"/>
              </a:spcBef>
              <a:spcAft>
                <a:spcPts val="0"/>
              </a:spcAft>
              <a:buSzPts val="1400"/>
              <a:buChar char="○"/>
            </a:pPr>
            <a:r>
              <a:rPr lang="en"/>
              <a:t>Business analysts - identifying needs</a:t>
            </a:r>
            <a:endParaRPr/>
          </a:p>
          <a:p>
            <a:pPr marL="914400" lvl="1" indent="-317500" algn="l" rtl="0">
              <a:spcBef>
                <a:spcPts val="0"/>
              </a:spcBef>
              <a:spcAft>
                <a:spcPts val="0"/>
              </a:spcAft>
              <a:buSzPts val="1400"/>
              <a:buChar char="○"/>
            </a:pPr>
            <a:r>
              <a:rPr lang="en"/>
              <a:t>Web developers</a:t>
            </a:r>
            <a:endParaRPr/>
          </a:p>
          <a:p>
            <a:pPr marL="914400" lvl="1" indent="-317500" algn="l" rtl="0">
              <a:spcBef>
                <a:spcPts val="0"/>
              </a:spcBef>
              <a:spcAft>
                <a:spcPts val="0"/>
              </a:spcAft>
              <a:buSzPts val="1400"/>
              <a:buChar char="○"/>
            </a:pPr>
            <a:r>
              <a:rPr lang="en"/>
              <a:t>Legal team</a:t>
            </a:r>
            <a:endParaRPr/>
          </a:p>
          <a:p>
            <a:pPr marL="457200" lvl="0" indent="-342900" algn="l" rtl="0">
              <a:spcBef>
                <a:spcPts val="0"/>
              </a:spcBef>
              <a:spcAft>
                <a:spcPts val="0"/>
              </a:spcAft>
              <a:buSzPts val="1800"/>
              <a:buChar char="●"/>
            </a:pPr>
            <a:r>
              <a:rPr lang="en" b="1"/>
              <a:t>User Participation</a:t>
            </a:r>
            <a:endParaRPr b="1"/>
          </a:p>
          <a:p>
            <a:pPr marL="914400" lvl="1" indent="-317500" algn="l" rtl="0">
              <a:spcBef>
                <a:spcPts val="0"/>
              </a:spcBef>
              <a:spcAft>
                <a:spcPts val="0"/>
              </a:spcAft>
              <a:buSzPts val="1400"/>
              <a:buChar char="○"/>
            </a:pPr>
            <a:r>
              <a:rPr lang="en"/>
              <a:t>User feedback</a:t>
            </a:r>
            <a:endParaRPr/>
          </a:p>
          <a:p>
            <a:pPr marL="914400" lvl="1" indent="-317500" algn="l" rtl="0">
              <a:spcBef>
                <a:spcPts val="0"/>
              </a:spcBef>
              <a:spcAft>
                <a:spcPts val="0"/>
              </a:spcAft>
              <a:buSzPts val="1400"/>
              <a:buChar char="○"/>
            </a:pPr>
            <a:r>
              <a:rPr lang="en"/>
              <a:t>Reviews</a:t>
            </a:r>
            <a:endParaRPr/>
          </a:p>
          <a:p>
            <a:pPr marL="457200" lvl="0" indent="-342900" algn="l" rtl="0">
              <a:spcBef>
                <a:spcPts val="0"/>
              </a:spcBef>
              <a:spcAft>
                <a:spcPts val="0"/>
              </a:spcAft>
              <a:buSzPts val="1800"/>
              <a:buChar char="●"/>
            </a:pPr>
            <a:r>
              <a:rPr lang="en" b="1"/>
              <a:t>Priorities assigned to users</a:t>
            </a:r>
            <a:endParaRPr b="1"/>
          </a:p>
          <a:p>
            <a:pPr marL="914400" lvl="1" indent="-317500" algn="l" rtl="0">
              <a:spcBef>
                <a:spcPts val="0"/>
              </a:spcBef>
              <a:spcAft>
                <a:spcPts val="0"/>
              </a:spcAft>
              <a:buSzPts val="1400"/>
              <a:buChar char="○"/>
            </a:pPr>
            <a:r>
              <a:rPr lang="en"/>
              <a:t>Frequent users</a:t>
            </a:r>
            <a:endParaRPr/>
          </a:p>
          <a:p>
            <a:pPr marL="914400" lvl="1" indent="-317500" algn="l" rtl="0">
              <a:spcBef>
                <a:spcPts val="0"/>
              </a:spcBef>
              <a:spcAft>
                <a:spcPts val="0"/>
              </a:spcAft>
              <a:buSzPts val="1400"/>
              <a:buChar char="○"/>
            </a:pPr>
            <a:r>
              <a:rPr lang="en"/>
              <a:t>Secondary users</a:t>
            </a:r>
            <a:endParaRPr/>
          </a:p>
          <a:p>
            <a:pPr marL="914400" lvl="1" indent="-317500" algn="l" rtl="0">
              <a:spcBef>
                <a:spcPts val="0"/>
              </a:spcBef>
              <a:spcAft>
                <a:spcPts val="0"/>
              </a:spcAft>
              <a:buSzPts val="1400"/>
              <a:buChar char="○"/>
            </a:pPr>
            <a:r>
              <a:rPr lang="en"/>
              <a:t>Providing feedback</a:t>
            </a:r>
            <a:endParaRPr/>
          </a:p>
        </p:txBody>
      </p:sp>
      <p:pic>
        <p:nvPicPr>
          <p:cNvPr id="149" name="Google Shape;149;p22"/>
          <p:cNvPicPr preferRelativeResize="0"/>
          <p:nvPr/>
        </p:nvPicPr>
        <p:blipFill>
          <a:blip r:embed="rId3">
            <a:alphaModFix/>
          </a:blip>
          <a:stretch>
            <a:fillRect/>
          </a:stretch>
        </p:blipFill>
        <p:spPr>
          <a:xfrm>
            <a:off x="4170175" y="2013300"/>
            <a:ext cx="4854549" cy="288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Constraints</a:t>
            </a:r>
            <a:endParaRPr/>
          </a:p>
        </p:txBody>
      </p:sp>
      <p:sp>
        <p:nvSpPr>
          <p:cNvPr id="155" name="Google Shape;155;p23"/>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Solution Constraint</a:t>
            </a:r>
            <a:endParaRPr b="1"/>
          </a:p>
          <a:p>
            <a:pPr marL="457200" lvl="0" indent="-342900" algn="l" rtl="0">
              <a:lnSpc>
                <a:spcPct val="100000"/>
              </a:lnSpc>
              <a:spcBef>
                <a:spcPts val="1200"/>
              </a:spcBef>
              <a:spcAft>
                <a:spcPts val="0"/>
              </a:spcAft>
              <a:buSzPts val="1800"/>
              <a:buChar char="●"/>
            </a:pPr>
            <a:r>
              <a:rPr lang="en"/>
              <a:t>Web based application</a:t>
            </a:r>
            <a:endParaRPr/>
          </a:p>
          <a:p>
            <a:pPr marL="914400" lvl="1" indent="-317500" algn="l" rtl="0">
              <a:lnSpc>
                <a:spcPct val="100000"/>
              </a:lnSpc>
              <a:spcBef>
                <a:spcPts val="0"/>
              </a:spcBef>
              <a:spcAft>
                <a:spcPts val="0"/>
              </a:spcAft>
              <a:buSzPts val="1400"/>
              <a:buChar char="○"/>
            </a:pPr>
            <a:r>
              <a:rPr lang="en"/>
              <a:t>Better accessibility</a:t>
            </a:r>
            <a:endParaRPr/>
          </a:p>
          <a:p>
            <a:pPr marL="914400" lvl="1" indent="-317500" algn="l" rtl="0">
              <a:lnSpc>
                <a:spcPct val="100000"/>
              </a:lnSpc>
              <a:spcBef>
                <a:spcPts val="0"/>
              </a:spcBef>
              <a:spcAft>
                <a:spcPts val="0"/>
              </a:spcAft>
              <a:buSzPts val="1400"/>
              <a:buChar char="○"/>
            </a:pPr>
            <a:r>
              <a:rPr lang="en"/>
              <a:t>Better user interface</a:t>
            </a:r>
            <a:endParaRPr/>
          </a:p>
          <a:p>
            <a:pPr marL="457200" lvl="0" indent="0" algn="l" rtl="0">
              <a:lnSpc>
                <a:spcPct val="100000"/>
              </a:lnSpc>
              <a:spcBef>
                <a:spcPts val="0"/>
              </a:spcBef>
              <a:spcAft>
                <a:spcPts val="0"/>
              </a:spcAft>
              <a:buNone/>
            </a:pPr>
            <a:endParaRPr/>
          </a:p>
          <a:p>
            <a:pPr marL="0" lvl="0" indent="0" algn="l" rtl="0">
              <a:spcBef>
                <a:spcPts val="0"/>
              </a:spcBef>
              <a:spcAft>
                <a:spcPts val="0"/>
              </a:spcAft>
              <a:buNone/>
            </a:pPr>
            <a:r>
              <a:rPr lang="en" b="1"/>
              <a:t>Collaborative Applications:</a:t>
            </a:r>
            <a:r>
              <a:rPr lang="en"/>
              <a:t> </a:t>
            </a:r>
            <a:endParaRPr/>
          </a:p>
          <a:p>
            <a:pPr marL="457200" lvl="0" indent="-342900" algn="l" rtl="0">
              <a:spcBef>
                <a:spcPts val="1200"/>
              </a:spcBef>
              <a:spcAft>
                <a:spcPts val="0"/>
              </a:spcAft>
              <a:buSzPts val="1800"/>
              <a:buChar char="●"/>
            </a:pPr>
            <a:r>
              <a:rPr lang="en"/>
              <a:t>Collaborate with Google Ads</a:t>
            </a:r>
            <a:endParaRPr/>
          </a:p>
          <a:p>
            <a:pPr marL="914400" lvl="1" indent="-317500" algn="l" rtl="0">
              <a:spcBef>
                <a:spcPts val="0"/>
              </a:spcBef>
              <a:spcAft>
                <a:spcPts val="0"/>
              </a:spcAft>
              <a:buSzPts val="1400"/>
              <a:buChar char="○"/>
            </a:pPr>
            <a:r>
              <a:rPr lang="en"/>
              <a:t>Source of revenue</a:t>
            </a:r>
            <a:endParaRPr/>
          </a:p>
          <a:p>
            <a:pPr marL="457200" lvl="0" indent="-342900" algn="l" rtl="0">
              <a:spcBef>
                <a:spcPts val="0"/>
              </a:spcBef>
              <a:spcAft>
                <a:spcPts val="0"/>
              </a:spcAft>
              <a:buSzPts val="1800"/>
              <a:buChar char="●"/>
            </a:pPr>
            <a:r>
              <a:rPr lang="en"/>
              <a:t>Use of cloud services</a:t>
            </a:r>
            <a:endParaRPr/>
          </a:p>
          <a:p>
            <a:pPr marL="914400" lvl="1" indent="-317500" algn="l" rtl="0">
              <a:spcBef>
                <a:spcPts val="0"/>
              </a:spcBef>
              <a:spcAft>
                <a:spcPts val="0"/>
              </a:spcAft>
              <a:buSzPts val="1400"/>
              <a:buChar char="○"/>
            </a:pPr>
            <a:r>
              <a:rPr lang="en"/>
              <a:t>Cost/Performance/Security</a:t>
            </a:r>
            <a:endParaRPr/>
          </a:p>
          <a:p>
            <a:pPr marL="457200" lvl="0" indent="-342900" algn="l" rtl="0">
              <a:lnSpc>
                <a:spcPct val="100000"/>
              </a:lnSpc>
              <a:spcBef>
                <a:spcPts val="0"/>
              </a:spcBef>
              <a:spcAft>
                <a:spcPts val="0"/>
              </a:spcAft>
              <a:buSzPts val="1800"/>
              <a:buChar char="●"/>
            </a:pPr>
            <a:r>
              <a:rPr lang="en"/>
              <a:t>Collaborate with airlines</a:t>
            </a:r>
            <a:endParaRPr/>
          </a:p>
          <a:p>
            <a:pPr marL="914400" lvl="1" indent="-317500" algn="l" rtl="0">
              <a:lnSpc>
                <a:spcPct val="100000"/>
              </a:lnSpc>
              <a:spcBef>
                <a:spcPts val="0"/>
              </a:spcBef>
              <a:spcAft>
                <a:spcPts val="0"/>
              </a:spcAft>
              <a:buSzPts val="1400"/>
              <a:buChar char="○"/>
            </a:pPr>
            <a:r>
              <a:rPr lang="en"/>
              <a:t>sponsorship from competitors</a:t>
            </a:r>
            <a:endParaRPr/>
          </a:p>
          <a:p>
            <a:pPr marL="0" lvl="0" indent="0" algn="l" rtl="0">
              <a:spcBef>
                <a:spcPts val="0"/>
              </a:spcBef>
              <a:spcAft>
                <a:spcPts val="1200"/>
              </a:spcAft>
              <a:buNone/>
            </a:pPr>
            <a:endParaRPr/>
          </a:p>
        </p:txBody>
      </p:sp>
      <p:pic>
        <p:nvPicPr>
          <p:cNvPr id="156" name="Google Shape;156;p23"/>
          <p:cNvPicPr preferRelativeResize="0"/>
          <p:nvPr/>
        </p:nvPicPr>
        <p:blipFill rotWithShape="1">
          <a:blip r:embed="rId3">
            <a:alphaModFix/>
          </a:blip>
          <a:srcRect l="1478" r="1874"/>
          <a:stretch/>
        </p:blipFill>
        <p:spPr>
          <a:xfrm>
            <a:off x="5203463" y="2635925"/>
            <a:ext cx="3628850" cy="1933200"/>
          </a:xfrm>
          <a:prstGeom prst="rect">
            <a:avLst/>
          </a:prstGeom>
          <a:noFill/>
          <a:ln>
            <a:noFill/>
          </a:ln>
        </p:spPr>
      </p:pic>
      <p:pic>
        <p:nvPicPr>
          <p:cNvPr id="157" name="Google Shape;157;p23"/>
          <p:cNvPicPr preferRelativeResize="0"/>
          <p:nvPr/>
        </p:nvPicPr>
        <p:blipFill>
          <a:blip r:embed="rId4">
            <a:alphaModFix/>
          </a:blip>
          <a:stretch>
            <a:fillRect/>
          </a:stretch>
        </p:blipFill>
        <p:spPr>
          <a:xfrm>
            <a:off x="5585013" y="445021"/>
            <a:ext cx="3247275" cy="216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Constraints (cont)</a:t>
            </a:r>
            <a:endParaRPr/>
          </a:p>
        </p:txBody>
      </p:sp>
      <p:sp>
        <p:nvSpPr>
          <p:cNvPr id="163" name="Google Shape;16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Schedule Constraints</a:t>
            </a:r>
            <a:endParaRPr b="1"/>
          </a:p>
          <a:p>
            <a:pPr marL="457200" lvl="0" indent="-342900" algn="l" rtl="0">
              <a:lnSpc>
                <a:spcPct val="100000"/>
              </a:lnSpc>
              <a:spcBef>
                <a:spcPts val="1200"/>
              </a:spcBef>
              <a:spcAft>
                <a:spcPts val="0"/>
              </a:spcAft>
              <a:buSzPts val="1800"/>
              <a:buChar char="●"/>
            </a:pPr>
            <a:r>
              <a:rPr lang="en"/>
              <a:t>Up to date prices from API’s</a:t>
            </a:r>
            <a:endParaRPr/>
          </a:p>
          <a:p>
            <a:pPr marL="914400" lvl="1" indent="-317500" algn="l" rtl="0">
              <a:lnSpc>
                <a:spcPct val="100000"/>
              </a:lnSpc>
              <a:spcBef>
                <a:spcPts val="0"/>
              </a:spcBef>
              <a:spcAft>
                <a:spcPts val="0"/>
              </a:spcAft>
              <a:buSzPts val="1400"/>
              <a:buChar char="○"/>
            </a:pPr>
            <a:r>
              <a:rPr lang="en"/>
              <a:t>Accuracy, customer satisfaction</a:t>
            </a:r>
            <a:endParaRPr/>
          </a:p>
          <a:p>
            <a:pPr marL="457200" lvl="0" indent="-342900" algn="l" rtl="0">
              <a:lnSpc>
                <a:spcPct val="100000"/>
              </a:lnSpc>
              <a:spcBef>
                <a:spcPts val="0"/>
              </a:spcBef>
              <a:spcAft>
                <a:spcPts val="0"/>
              </a:spcAft>
              <a:buSzPts val="1800"/>
              <a:buChar char="●"/>
            </a:pPr>
            <a:r>
              <a:rPr lang="en"/>
              <a:t>Future releases to expand internationally</a:t>
            </a:r>
            <a:endParaRPr/>
          </a:p>
          <a:p>
            <a:pPr marL="914400" lvl="1" indent="-317500" algn="l" rtl="0">
              <a:lnSpc>
                <a:spcPct val="100000"/>
              </a:lnSpc>
              <a:spcBef>
                <a:spcPts val="0"/>
              </a:spcBef>
              <a:spcAft>
                <a:spcPts val="0"/>
              </a:spcAft>
              <a:buSzPts val="1400"/>
              <a:buChar char="○"/>
            </a:pPr>
            <a:r>
              <a:rPr lang="en"/>
              <a:t>Variety, provide services for international flights ASAP</a:t>
            </a:r>
            <a:endParaRPr/>
          </a:p>
          <a:p>
            <a:pPr marL="457200" lvl="0" indent="-342900" algn="l" rtl="0">
              <a:lnSpc>
                <a:spcPct val="100000"/>
              </a:lnSpc>
              <a:spcBef>
                <a:spcPts val="0"/>
              </a:spcBef>
              <a:spcAft>
                <a:spcPts val="0"/>
              </a:spcAft>
              <a:buSzPts val="1800"/>
              <a:buChar char="●"/>
            </a:pPr>
            <a:r>
              <a:rPr lang="en"/>
              <a:t>Up to date aircraft information</a:t>
            </a:r>
            <a:endParaRPr/>
          </a:p>
          <a:p>
            <a:pPr marL="914400" lvl="1" indent="-317500" algn="l" rtl="0">
              <a:lnSpc>
                <a:spcPct val="100000"/>
              </a:lnSpc>
              <a:spcBef>
                <a:spcPts val="0"/>
              </a:spcBef>
              <a:spcAft>
                <a:spcPts val="0"/>
              </a:spcAft>
              <a:buSzPts val="1400"/>
              <a:buChar char="○"/>
            </a:pPr>
            <a:r>
              <a:rPr lang="en"/>
              <a:t>Changes in aircraft availability/configuration</a:t>
            </a:r>
            <a:endParaRPr/>
          </a:p>
          <a:p>
            <a:pPr marL="457200" lvl="0" indent="-342900" algn="l" rtl="0">
              <a:lnSpc>
                <a:spcPct val="100000"/>
              </a:lnSpc>
              <a:spcBef>
                <a:spcPts val="0"/>
              </a:spcBef>
              <a:spcAft>
                <a:spcPts val="0"/>
              </a:spcAft>
              <a:buSzPts val="1800"/>
              <a:buChar char="●"/>
            </a:pPr>
            <a:r>
              <a:rPr lang="en"/>
              <a:t>Live Dreamline Score</a:t>
            </a:r>
            <a:endParaRPr/>
          </a:p>
          <a:p>
            <a:pPr marL="914400" lvl="1" indent="-317500" algn="l" rtl="0">
              <a:lnSpc>
                <a:spcPct val="100000"/>
              </a:lnSpc>
              <a:spcBef>
                <a:spcPts val="0"/>
              </a:spcBef>
              <a:spcAft>
                <a:spcPts val="0"/>
              </a:spcAft>
              <a:buSzPts val="1400"/>
              <a:buChar char="○"/>
            </a:pPr>
            <a:r>
              <a:rPr lang="en"/>
              <a:t>Each ticket for a particular airline</a:t>
            </a:r>
            <a:endParaRPr/>
          </a:p>
          <a:p>
            <a:pPr marL="914400" lvl="1" indent="-317500" algn="l" rtl="0">
              <a:lnSpc>
                <a:spcPct val="100000"/>
              </a:lnSpc>
              <a:spcBef>
                <a:spcPts val="0"/>
              </a:spcBef>
              <a:spcAft>
                <a:spcPts val="0"/>
              </a:spcAft>
              <a:buSzPts val="1400"/>
              <a:buChar char="○"/>
            </a:pPr>
            <a:r>
              <a:rPr lang="en"/>
              <a:t>Simple/Easy to understand</a:t>
            </a:r>
            <a:endParaRPr/>
          </a:p>
          <a:p>
            <a:pPr marL="914400" lvl="1" indent="-317500" algn="l" rtl="0">
              <a:lnSpc>
                <a:spcPct val="100000"/>
              </a:lnSpc>
              <a:spcBef>
                <a:spcPts val="0"/>
              </a:spcBef>
              <a:spcAft>
                <a:spcPts val="0"/>
              </a:spcAft>
              <a:buSzPts val="1400"/>
              <a:buChar char="○"/>
            </a:pPr>
            <a:r>
              <a:rPr lang="en"/>
              <a:t>Based on specific aircraft properties</a:t>
            </a:r>
            <a:endParaRPr/>
          </a:p>
          <a:p>
            <a:pPr marL="0" lvl="0" indent="0" algn="l" rtl="0">
              <a:spcBef>
                <a:spcPts val="0"/>
              </a:spcBef>
              <a:spcAft>
                <a:spcPts val="1200"/>
              </a:spcAft>
              <a:buNone/>
            </a:pPr>
            <a:endParaRPr/>
          </a:p>
        </p:txBody>
      </p:sp>
      <p:pic>
        <p:nvPicPr>
          <p:cNvPr id="164" name="Google Shape;164;p24"/>
          <p:cNvPicPr preferRelativeResize="0"/>
          <p:nvPr/>
        </p:nvPicPr>
        <p:blipFill>
          <a:blip r:embed="rId3">
            <a:alphaModFix/>
          </a:blip>
          <a:stretch>
            <a:fillRect/>
          </a:stretch>
        </p:blipFill>
        <p:spPr>
          <a:xfrm>
            <a:off x="6212913" y="1076988"/>
            <a:ext cx="2619375" cy="1743075"/>
          </a:xfrm>
          <a:prstGeom prst="rect">
            <a:avLst/>
          </a:prstGeom>
          <a:noFill/>
          <a:ln>
            <a:noFill/>
          </a:ln>
        </p:spPr>
      </p:pic>
      <p:pic>
        <p:nvPicPr>
          <p:cNvPr id="165" name="Google Shape;165;p24"/>
          <p:cNvPicPr preferRelativeResize="0"/>
          <p:nvPr/>
        </p:nvPicPr>
        <p:blipFill>
          <a:blip r:embed="rId4">
            <a:alphaModFix/>
          </a:blip>
          <a:stretch>
            <a:fillRect/>
          </a:stretch>
        </p:blipFill>
        <p:spPr>
          <a:xfrm>
            <a:off x="5650950" y="3193588"/>
            <a:ext cx="3181350"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Naming Conventions and Definitions</a:t>
            </a:r>
            <a:endParaRPr/>
          </a:p>
        </p:txBody>
      </p:sp>
      <p:sp>
        <p:nvSpPr>
          <p:cNvPr id="171" name="Google Shape;171;p25"/>
          <p:cNvSpPr txBox="1">
            <a:spLocks noGrp="1"/>
          </p:cNvSpPr>
          <p:nvPr>
            <p:ph type="body" idx="1"/>
          </p:nvPr>
        </p:nvSpPr>
        <p:spPr>
          <a:xfrm>
            <a:off x="311700" y="1266325"/>
            <a:ext cx="48960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Configuration</a:t>
            </a:r>
            <a:endParaRPr/>
          </a:p>
          <a:p>
            <a:pPr marL="914400" lvl="1" indent="-317500" algn="l" rtl="0">
              <a:spcBef>
                <a:spcPts val="0"/>
              </a:spcBef>
              <a:spcAft>
                <a:spcPts val="0"/>
              </a:spcAft>
              <a:buSzPts val="1400"/>
              <a:buChar char="○"/>
            </a:pPr>
            <a:r>
              <a:rPr lang="en"/>
              <a:t>The overall properties of an airplane seat</a:t>
            </a:r>
            <a:endParaRPr/>
          </a:p>
          <a:p>
            <a:pPr marL="914400" lvl="1" indent="-317500" algn="l" rtl="0">
              <a:spcBef>
                <a:spcPts val="0"/>
              </a:spcBef>
              <a:spcAft>
                <a:spcPts val="0"/>
              </a:spcAft>
              <a:buSzPts val="1400"/>
              <a:buChar char="○"/>
            </a:pPr>
            <a:r>
              <a:rPr lang="en"/>
              <a:t>Leg room, relative seat position, etc.</a:t>
            </a:r>
            <a:endParaRPr/>
          </a:p>
          <a:p>
            <a:pPr marL="457200" lvl="0" indent="-342900" algn="l" rtl="0">
              <a:spcBef>
                <a:spcPts val="0"/>
              </a:spcBef>
              <a:spcAft>
                <a:spcPts val="0"/>
              </a:spcAft>
              <a:buSzPts val="1800"/>
              <a:buChar char="●"/>
            </a:pPr>
            <a:r>
              <a:rPr lang="en"/>
              <a:t>Ticketing agent</a:t>
            </a:r>
            <a:endParaRPr/>
          </a:p>
          <a:p>
            <a:pPr marL="914400" lvl="1" indent="-317500" algn="l" rtl="0">
              <a:spcBef>
                <a:spcPts val="0"/>
              </a:spcBef>
              <a:spcAft>
                <a:spcPts val="0"/>
              </a:spcAft>
              <a:buSzPts val="1400"/>
              <a:buChar char="○"/>
            </a:pPr>
            <a:r>
              <a:rPr lang="en"/>
              <a:t>The group from which an airline ticket is purchased</a:t>
            </a:r>
            <a:endParaRPr/>
          </a:p>
          <a:p>
            <a:pPr marL="914400" lvl="1" indent="-317500" algn="l" rtl="0">
              <a:spcBef>
                <a:spcPts val="0"/>
              </a:spcBef>
              <a:spcAft>
                <a:spcPts val="0"/>
              </a:spcAft>
              <a:buSzPts val="1400"/>
              <a:buChar char="○"/>
            </a:pPr>
            <a:r>
              <a:rPr lang="en"/>
              <a:t>Variable prices between different agents</a:t>
            </a:r>
            <a:endParaRPr/>
          </a:p>
          <a:p>
            <a:pPr marL="914400" lvl="1" indent="-317500" algn="l" rtl="0">
              <a:spcBef>
                <a:spcPts val="0"/>
              </a:spcBef>
              <a:spcAft>
                <a:spcPts val="0"/>
              </a:spcAft>
              <a:buSzPts val="1400"/>
              <a:buChar char="○"/>
            </a:pPr>
            <a:r>
              <a:rPr lang="en"/>
              <a:t>Can be the airline itself, or a third party seller</a:t>
            </a:r>
            <a:endParaRPr/>
          </a:p>
          <a:p>
            <a:pPr marL="457200" lvl="0" indent="-342900" algn="l" rtl="0">
              <a:spcBef>
                <a:spcPts val="0"/>
              </a:spcBef>
              <a:spcAft>
                <a:spcPts val="0"/>
              </a:spcAft>
              <a:buSzPts val="1800"/>
              <a:buChar char="●"/>
            </a:pPr>
            <a:r>
              <a:rPr lang="en"/>
              <a:t>Dreamline Score</a:t>
            </a:r>
            <a:endParaRPr/>
          </a:p>
          <a:p>
            <a:pPr marL="914400" lvl="1" indent="-317500" algn="l" rtl="0">
              <a:spcBef>
                <a:spcPts val="0"/>
              </a:spcBef>
              <a:spcAft>
                <a:spcPts val="0"/>
              </a:spcAft>
              <a:buSzPts val="1400"/>
              <a:buChar char="○"/>
            </a:pPr>
            <a:r>
              <a:rPr lang="en"/>
              <a:t>The score shown to the customer that we assign to an airline ticket based on different factors such as price and comfort in order to provide that customer with the best options</a:t>
            </a:r>
            <a:endParaRPr/>
          </a:p>
        </p:txBody>
      </p:sp>
      <p:pic>
        <p:nvPicPr>
          <p:cNvPr id="172" name="Google Shape;172;p25"/>
          <p:cNvPicPr preferRelativeResize="0"/>
          <p:nvPr/>
        </p:nvPicPr>
        <p:blipFill>
          <a:blip r:embed="rId3">
            <a:alphaModFix/>
          </a:blip>
          <a:stretch>
            <a:fillRect/>
          </a:stretch>
        </p:blipFill>
        <p:spPr>
          <a:xfrm>
            <a:off x="5443551" y="1095050"/>
            <a:ext cx="3304825" cy="2080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Relevant Facts and Assumptions</a:t>
            </a:r>
            <a:endParaRPr/>
          </a:p>
        </p:txBody>
      </p:sp>
      <p:sp>
        <p:nvSpPr>
          <p:cNvPr id="178" name="Google Shape;178;p26"/>
          <p:cNvSpPr txBox="1">
            <a:spLocks noGrp="1"/>
          </p:cNvSpPr>
          <p:nvPr>
            <p:ph type="body" idx="1"/>
          </p:nvPr>
        </p:nvSpPr>
        <p:spPr>
          <a:xfrm>
            <a:off x="311700" y="1152425"/>
            <a:ext cx="57144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Facts</a:t>
            </a:r>
            <a:endParaRPr/>
          </a:p>
          <a:p>
            <a:pPr marL="914400" lvl="1" indent="-317500" algn="l" rtl="0">
              <a:spcBef>
                <a:spcPts val="0"/>
              </a:spcBef>
              <a:spcAft>
                <a:spcPts val="0"/>
              </a:spcAft>
              <a:buSzPts val="1400"/>
              <a:buChar char="○"/>
            </a:pPr>
            <a:r>
              <a:rPr lang="en"/>
              <a:t>The average cost of flight to a customer is 1.3cents/mile</a:t>
            </a:r>
            <a:endParaRPr/>
          </a:p>
          <a:p>
            <a:pPr marL="914400" lvl="1" indent="-317500" algn="l" rtl="0">
              <a:spcBef>
                <a:spcPts val="0"/>
              </a:spcBef>
              <a:spcAft>
                <a:spcPts val="0"/>
              </a:spcAft>
              <a:buSzPts val="1400"/>
              <a:buChar char="○"/>
            </a:pPr>
            <a:r>
              <a:rPr lang="en"/>
              <a:t>Customers want the most reasonable price for the most desirable outcome.</a:t>
            </a:r>
            <a:endParaRPr/>
          </a:p>
          <a:p>
            <a:pPr marL="457200" lvl="0" indent="-342900" algn="l" rtl="0">
              <a:spcBef>
                <a:spcPts val="0"/>
              </a:spcBef>
              <a:spcAft>
                <a:spcPts val="0"/>
              </a:spcAft>
              <a:buSzPts val="1800"/>
              <a:buChar char="●"/>
            </a:pPr>
            <a:r>
              <a:rPr lang="en"/>
              <a:t>Assumptions</a:t>
            </a:r>
            <a:endParaRPr/>
          </a:p>
          <a:p>
            <a:pPr marL="914400" lvl="1" indent="-317500" algn="l" rtl="0">
              <a:spcBef>
                <a:spcPts val="0"/>
              </a:spcBef>
              <a:spcAft>
                <a:spcPts val="0"/>
              </a:spcAft>
              <a:buSzPts val="1400"/>
              <a:buChar char="○"/>
            </a:pPr>
            <a:r>
              <a:rPr lang="en"/>
              <a:t>We have access to all relevant data, such as plane models, seat configurations, perks, etc.</a:t>
            </a:r>
            <a:endParaRPr/>
          </a:p>
          <a:p>
            <a:pPr marL="914400" lvl="1" indent="-317500" algn="l" rtl="0">
              <a:spcBef>
                <a:spcPts val="0"/>
              </a:spcBef>
              <a:spcAft>
                <a:spcPts val="0"/>
              </a:spcAft>
              <a:buSzPts val="1400"/>
              <a:buChar char="○"/>
            </a:pPr>
            <a:r>
              <a:rPr lang="en"/>
              <a:t>People are willing and able to seek out a method weigh their options when it comes to buying plane tickets</a:t>
            </a:r>
            <a:endParaRPr/>
          </a:p>
          <a:p>
            <a:pPr marL="914400" lvl="1" indent="-317500" algn="l" rtl="0">
              <a:spcBef>
                <a:spcPts val="0"/>
              </a:spcBef>
              <a:spcAft>
                <a:spcPts val="0"/>
              </a:spcAft>
              <a:buSzPts val="1400"/>
              <a:buChar char="○"/>
            </a:pPr>
            <a:r>
              <a:rPr lang="en"/>
              <a:t>The gathering and consolidation of this data is fully legal</a:t>
            </a:r>
            <a:endParaRPr/>
          </a:p>
          <a:p>
            <a:pPr marL="0" lvl="0" indent="0" algn="l" rtl="0">
              <a:spcBef>
                <a:spcPts val="1200"/>
              </a:spcBef>
              <a:spcAft>
                <a:spcPts val="1200"/>
              </a:spcAft>
              <a:buNone/>
            </a:pPr>
            <a:endParaRPr/>
          </a:p>
        </p:txBody>
      </p:sp>
      <p:pic>
        <p:nvPicPr>
          <p:cNvPr id="179" name="Google Shape;179;p26"/>
          <p:cNvPicPr preferRelativeResize="0"/>
          <p:nvPr/>
        </p:nvPicPr>
        <p:blipFill>
          <a:blip r:embed="rId3">
            <a:alphaModFix/>
          </a:blip>
          <a:stretch>
            <a:fillRect/>
          </a:stretch>
        </p:blipFill>
        <p:spPr>
          <a:xfrm>
            <a:off x="6295800" y="1687877"/>
            <a:ext cx="2644976" cy="1767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Purpose of This Project - Find the Cheapest Seat</a:t>
            </a:r>
            <a:endParaRPr/>
          </a:p>
        </p:txBody>
      </p:sp>
      <p:sp>
        <p:nvSpPr>
          <p:cNvPr id="75" name="Google Shape;75;p14"/>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b="1"/>
              <a:t>Prices fluctuate massively: </a:t>
            </a:r>
            <a:endParaRPr sz="1800" b="1"/>
          </a:p>
          <a:p>
            <a:pPr marL="914400" lvl="1" indent="-323850" algn="l" rtl="0">
              <a:lnSpc>
                <a:spcPct val="150000"/>
              </a:lnSpc>
              <a:spcBef>
                <a:spcPts val="0"/>
              </a:spcBef>
              <a:spcAft>
                <a:spcPts val="0"/>
              </a:spcAft>
              <a:buSzPts val="1500"/>
              <a:buChar char="○"/>
            </a:pPr>
            <a:r>
              <a:rPr lang="en" sz="1500"/>
              <a:t>Date of departure and arrival</a:t>
            </a:r>
            <a:endParaRPr sz="1500"/>
          </a:p>
          <a:p>
            <a:pPr marL="914400" lvl="1" indent="-323850" algn="l" rtl="0">
              <a:lnSpc>
                <a:spcPct val="150000"/>
              </a:lnSpc>
              <a:spcBef>
                <a:spcPts val="0"/>
              </a:spcBef>
              <a:spcAft>
                <a:spcPts val="0"/>
              </a:spcAft>
              <a:buSzPts val="1500"/>
              <a:buChar char="○"/>
            </a:pPr>
            <a:r>
              <a:rPr lang="en" sz="1500"/>
              <a:t>Airline differences</a:t>
            </a:r>
            <a:endParaRPr sz="1500"/>
          </a:p>
          <a:p>
            <a:pPr marL="914400" lvl="1" indent="-323850" algn="l" rtl="0">
              <a:lnSpc>
                <a:spcPct val="150000"/>
              </a:lnSpc>
              <a:spcBef>
                <a:spcPts val="0"/>
              </a:spcBef>
              <a:spcAft>
                <a:spcPts val="0"/>
              </a:spcAft>
              <a:buSzPts val="1500"/>
              <a:buChar char="○"/>
            </a:pPr>
            <a:r>
              <a:rPr lang="en" sz="1500"/>
              <a:t>Third party ticketing agents</a:t>
            </a:r>
            <a:endParaRPr sz="1500"/>
          </a:p>
          <a:p>
            <a:pPr marL="457200" lvl="0" indent="0" algn="l" rtl="0">
              <a:lnSpc>
                <a:spcPct val="150000"/>
              </a:lnSpc>
              <a:spcBef>
                <a:spcPts val="1200"/>
              </a:spcBef>
              <a:spcAft>
                <a:spcPts val="0"/>
              </a:spcAft>
              <a:buNone/>
            </a:pPr>
            <a:endParaRPr sz="1500"/>
          </a:p>
          <a:p>
            <a:pPr marL="457200" lvl="0" indent="-323850" algn="l" rtl="0">
              <a:lnSpc>
                <a:spcPct val="150000"/>
              </a:lnSpc>
              <a:spcBef>
                <a:spcPts val="1200"/>
              </a:spcBef>
              <a:spcAft>
                <a:spcPts val="0"/>
              </a:spcAft>
              <a:buSzPts val="1500"/>
              <a:buChar char="●"/>
            </a:pPr>
            <a:r>
              <a:rPr lang="en" sz="1500"/>
              <a:t>Compile prices and index the cheapest prices</a:t>
            </a:r>
            <a:endParaRPr sz="1500"/>
          </a:p>
        </p:txBody>
      </p:sp>
      <p:sp>
        <p:nvSpPr>
          <p:cNvPr id="76" name="Google Shape;76;p1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4"/>
          <p:cNvPicPr preferRelativeResize="0"/>
          <p:nvPr/>
        </p:nvPicPr>
        <p:blipFill>
          <a:blip r:embed="rId3">
            <a:alphaModFix/>
          </a:blip>
          <a:stretch>
            <a:fillRect/>
          </a:stretch>
        </p:blipFill>
        <p:spPr>
          <a:xfrm>
            <a:off x="4572000" y="1266175"/>
            <a:ext cx="4115525" cy="3302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40"/>
              <a:t>The Purpose of This Project - Find the most Comfortable Seat</a:t>
            </a:r>
            <a:endParaRPr sz="2640"/>
          </a:p>
        </p:txBody>
      </p:sp>
      <p:sp>
        <p:nvSpPr>
          <p:cNvPr id="83" name="Google Shape;83;p1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fontScale="92500" lnSpcReduction="10000"/>
          </a:bodyPr>
          <a:lstStyle/>
          <a:p>
            <a:pPr marL="457200" lvl="0" indent="-334327" algn="l" rtl="0">
              <a:lnSpc>
                <a:spcPct val="150000"/>
              </a:lnSpc>
              <a:spcBef>
                <a:spcPts val="0"/>
              </a:spcBef>
              <a:spcAft>
                <a:spcPts val="0"/>
              </a:spcAft>
              <a:buSzPct val="100000"/>
              <a:buChar char="●"/>
            </a:pPr>
            <a:r>
              <a:rPr lang="en" sz="1800" b="1"/>
              <a:t>The physical comfort of the seat:</a:t>
            </a:r>
            <a:endParaRPr sz="1800" b="1"/>
          </a:p>
          <a:p>
            <a:pPr marL="914400" lvl="1" indent="-316706" algn="l" rtl="0">
              <a:lnSpc>
                <a:spcPct val="150000"/>
              </a:lnSpc>
              <a:spcBef>
                <a:spcPts val="0"/>
              </a:spcBef>
              <a:spcAft>
                <a:spcPts val="0"/>
              </a:spcAft>
              <a:buSzPct val="100000"/>
              <a:buChar char="○"/>
            </a:pPr>
            <a:r>
              <a:rPr lang="en" sz="1500"/>
              <a:t>Varying legroom by airline</a:t>
            </a:r>
            <a:endParaRPr sz="1500"/>
          </a:p>
          <a:p>
            <a:pPr marL="914400" lvl="1" indent="-316706" algn="l" rtl="0">
              <a:lnSpc>
                <a:spcPct val="150000"/>
              </a:lnSpc>
              <a:spcBef>
                <a:spcPts val="0"/>
              </a:spcBef>
              <a:spcAft>
                <a:spcPts val="0"/>
              </a:spcAft>
              <a:buSzPct val="100000"/>
              <a:buChar char="○"/>
            </a:pPr>
            <a:r>
              <a:rPr lang="en" sz="1500"/>
              <a:t>Age of Airplane</a:t>
            </a:r>
            <a:endParaRPr sz="1500"/>
          </a:p>
          <a:p>
            <a:pPr marL="914400" lvl="1" indent="-316706" algn="l" rtl="0">
              <a:lnSpc>
                <a:spcPct val="150000"/>
              </a:lnSpc>
              <a:spcBef>
                <a:spcPts val="0"/>
              </a:spcBef>
              <a:spcAft>
                <a:spcPts val="0"/>
              </a:spcAft>
              <a:buSzPct val="100000"/>
              <a:buChar char="○"/>
            </a:pPr>
            <a:r>
              <a:rPr lang="en" sz="1500"/>
              <a:t>Seat back entertainment</a:t>
            </a:r>
            <a:endParaRPr sz="1500"/>
          </a:p>
          <a:p>
            <a:pPr marL="914400" lvl="1" indent="-316706" algn="l" rtl="0">
              <a:lnSpc>
                <a:spcPct val="150000"/>
              </a:lnSpc>
              <a:spcBef>
                <a:spcPts val="0"/>
              </a:spcBef>
              <a:spcAft>
                <a:spcPts val="0"/>
              </a:spcAft>
              <a:buSzPct val="100000"/>
              <a:buChar char="○"/>
            </a:pPr>
            <a:r>
              <a:rPr lang="en" sz="1500"/>
              <a:t>Cabin Pressure</a:t>
            </a:r>
            <a:endParaRPr sz="1500"/>
          </a:p>
          <a:p>
            <a:pPr marL="457200" lvl="0" indent="-334327" algn="l" rtl="0">
              <a:lnSpc>
                <a:spcPct val="150000"/>
              </a:lnSpc>
              <a:spcBef>
                <a:spcPts val="0"/>
              </a:spcBef>
              <a:spcAft>
                <a:spcPts val="0"/>
              </a:spcAft>
              <a:buSzPct val="100000"/>
              <a:buChar char="●"/>
            </a:pPr>
            <a:r>
              <a:rPr lang="en" sz="1800" b="1"/>
              <a:t>Benefits of booking with a certain agent:</a:t>
            </a:r>
            <a:endParaRPr sz="1800" b="1"/>
          </a:p>
          <a:p>
            <a:pPr marL="914400" lvl="1" indent="-316706" algn="l" rtl="0">
              <a:lnSpc>
                <a:spcPct val="150000"/>
              </a:lnSpc>
              <a:spcBef>
                <a:spcPts val="0"/>
              </a:spcBef>
              <a:spcAft>
                <a:spcPts val="0"/>
              </a:spcAft>
              <a:buSzPct val="100000"/>
              <a:buChar char="○"/>
            </a:pPr>
            <a:r>
              <a:rPr lang="en" sz="1500"/>
              <a:t>Ticket flexibility</a:t>
            </a:r>
            <a:endParaRPr sz="1500"/>
          </a:p>
          <a:p>
            <a:pPr marL="914400" lvl="1" indent="-316706" algn="l" rtl="0">
              <a:lnSpc>
                <a:spcPct val="150000"/>
              </a:lnSpc>
              <a:spcBef>
                <a:spcPts val="0"/>
              </a:spcBef>
              <a:spcAft>
                <a:spcPts val="0"/>
              </a:spcAft>
              <a:buSzPct val="100000"/>
              <a:buChar char="○"/>
            </a:pPr>
            <a:r>
              <a:rPr lang="en" sz="1500"/>
              <a:t>Loyalty programs</a:t>
            </a:r>
            <a:endParaRPr sz="1500"/>
          </a:p>
        </p:txBody>
      </p:sp>
      <p:sp>
        <p:nvSpPr>
          <p:cNvPr id="84" name="Google Shape;84;p1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5"/>
          <p:cNvPicPr preferRelativeResize="0"/>
          <p:nvPr/>
        </p:nvPicPr>
        <p:blipFill>
          <a:blip r:embed="rId3">
            <a:alphaModFix/>
          </a:blip>
          <a:stretch>
            <a:fillRect/>
          </a:stretch>
        </p:blipFill>
        <p:spPr>
          <a:xfrm>
            <a:off x="4869525" y="1266175"/>
            <a:ext cx="3999901" cy="1722627"/>
          </a:xfrm>
          <a:prstGeom prst="rect">
            <a:avLst/>
          </a:prstGeom>
          <a:noFill/>
          <a:ln>
            <a:noFill/>
          </a:ln>
        </p:spPr>
      </p:pic>
      <p:pic>
        <p:nvPicPr>
          <p:cNvPr id="86" name="Google Shape;86;p15"/>
          <p:cNvPicPr preferRelativeResize="0"/>
          <p:nvPr/>
        </p:nvPicPr>
        <p:blipFill>
          <a:blip r:embed="rId4">
            <a:alphaModFix/>
          </a:blip>
          <a:stretch>
            <a:fillRect/>
          </a:stretch>
        </p:blipFill>
        <p:spPr>
          <a:xfrm>
            <a:off x="3442150" y="3686829"/>
            <a:ext cx="5701850" cy="96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p:cNvPicPr preferRelativeResize="0"/>
          <p:nvPr/>
        </p:nvPicPr>
        <p:blipFill>
          <a:blip r:embed="rId3">
            <a:alphaModFix/>
          </a:blip>
          <a:stretch>
            <a:fillRect/>
          </a:stretch>
        </p:blipFill>
        <p:spPr>
          <a:xfrm>
            <a:off x="6858363" y="2064938"/>
            <a:ext cx="2143125" cy="2143125"/>
          </a:xfrm>
          <a:prstGeom prst="rect">
            <a:avLst/>
          </a:prstGeom>
          <a:noFill/>
          <a:ln>
            <a:noFill/>
          </a:ln>
        </p:spPr>
      </p:pic>
      <p:pic>
        <p:nvPicPr>
          <p:cNvPr id="92" name="Google Shape;92;p16"/>
          <p:cNvPicPr preferRelativeResize="0"/>
          <p:nvPr/>
        </p:nvPicPr>
        <p:blipFill>
          <a:blip r:embed="rId4">
            <a:alphaModFix/>
          </a:blip>
          <a:stretch>
            <a:fillRect/>
          </a:stretch>
        </p:blipFill>
        <p:spPr>
          <a:xfrm>
            <a:off x="4005400" y="526000"/>
            <a:ext cx="2312768" cy="1642051"/>
          </a:xfrm>
          <a:prstGeom prst="rect">
            <a:avLst/>
          </a:prstGeom>
          <a:noFill/>
          <a:ln>
            <a:noFill/>
          </a:ln>
        </p:spPr>
      </p:pic>
      <p:sp>
        <p:nvSpPr>
          <p:cNvPr id="93" name="Google Shape;93;p16"/>
          <p:cNvSpPr txBox="1">
            <a:spLocks noGrp="1"/>
          </p:cNvSpPr>
          <p:nvPr>
            <p:ph type="title"/>
          </p:nvPr>
        </p:nvSpPr>
        <p:spPr>
          <a:xfrm>
            <a:off x="311700" y="243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Current Competition… There’s a lot.</a:t>
            </a:r>
            <a:endParaRPr/>
          </a:p>
        </p:txBody>
      </p:sp>
      <p:pic>
        <p:nvPicPr>
          <p:cNvPr id="94" name="Google Shape;94;p16"/>
          <p:cNvPicPr preferRelativeResize="0"/>
          <p:nvPr/>
        </p:nvPicPr>
        <p:blipFill>
          <a:blip r:embed="rId5">
            <a:alphaModFix/>
          </a:blip>
          <a:stretch>
            <a:fillRect/>
          </a:stretch>
        </p:blipFill>
        <p:spPr>
          <a:xfrm>
            <a:off x="356706" y="526001"/>
            <a:ext cx="2995809" cy="1840801"/>
          </a:xfrm>
          <a:prstGeom prst="rect">
            <a:avLst/>
          </a:prstGeom>
          <a:noFill/>
          <a:ln>
            <a:noFill/>
          </a:ln>
        </p:spPr>
      </p:pic>
      <p:pic>
        <p:nvPicPr>
          <p:cNvPr id="95" name="Google Shape;95;p16"/>
          <p:cNvPicPr preferRelativeResize="0"/>
          <p:nvPr/>
        </p:nvPicPr>
        <p:blipFill>
          <a:blip r:embed="rId6">
            <a:alphaModFix/>
          </a:blip>
          <a:stretch>
            <a:fillRect/>
          </a:stretch>
        </p:blipFill>
        <p:spPr>
          <a:xfrm>
            <a:off x="208791" y="3957320"/>
            <a:ext cx="2766383" cy="906500"/>
          </a:xfrm>
          <a:prstGeom prst="rect">
            <a:avLst/>
          </a:prstGeom>
          <a:noFill/>
          <a:ln>
            <a:noFill/>
          </a:ln>
        </p:spPr>
      </p:pic>
      <p:pic>
        <p:nvPicPr>
          <p:cNvPr id="96" name="Google Shape;96;p16"/>
          <p:cNvPicPr preferRelativeResize="0"/>
          <p:nvPr/>
        </p:nvPicPr>
        <p:blipFill>
          <a:blip r:embed="rId7">
            <a:alphaModFix/>
          </a:blip>
          <a:stretch>
            <a:fillRect/>
          </a:stretch>
        </p:blipFill>
        <p:spPr>
          <a:xfrm>
            <a:off x="899661" y="2721373"/>
            <a:ext cx="1479052" cy="1363555"/>
          </a:xfrm>
          <a:prstGeom prst="rect">
            <a:avLst/>
          </a:prstGeom>
          <a:noFill/>
          <a:ln>
            <a:noFill/>
          </a:ln>
        </p:spPr>
      </p:pic>
      <p:pic>
        <p:nvPicPr>
          <p:cNvPr id="97" name="Google Shape;97;p16"/>
          <p:cNvPicPr preferRelativeResize="0"/>
          <p:nvPr/>
        </p:nvPicPr>
        <p:blipFill>
          <a:blip r:embed="rId8">
            <a:alphaModFix/>
          </a:blip>
          <a:stretch>
            <a:fillRect/>
          </a:stretch>
        </p:blipFill>
        <p:spPr>
          <a:xfrm>
            <a:off x="208800" y="1944508"/>
            <a:ext cx="3549727" cy="624786"/>
          </a:xfrm>
          <a:prstGeom prst="rect">
            <a:avLst/>
          </a:prstGeom>
          <a:noFill/>
          <a:ln>
            <a:noFill/>
          </a:ln>
        </p:spPr>
      </p:pic>
      <p:pic>
        <p:nvPicPr>
          <p:cNvPr id="98" name="Google Shape;98;p16"/>
          <p:cNvPicPr preferRelativeResize="0"/>
          <p:nvPr/>
        </p:nvPicPr>
        <p:blipFill>
          <a:blip r:embed="rId9">
            <a:alphaModFix/>
          </a:blip>
          <a:stretch>
            <a:fillRect/>
          </a:stretch>
        </p:blipFill>
        <p:spPr>
          <a:xfrm>
            <a:off x="6565050" y="1182225"/>
            <a:ext cx="2995825" cy="1840801"/>
          </a:xfrm>
          <a:prstGeom prst="rect">
            <a:avLst/>
          </a:prstGeom>
          <a:noFill/>
          <a:ln>
            <a:noFill/>
          </a:ln>
        </p:spPr>
      </p:pic>
      <p:pic>
        <p:nvPicPr>
          <p:cNvPr id="99" name="Google Shape;99;p16"/>
          <p:cNvPicPr preferRelativeResize="0"/>
          <p:nvPr/>
        </p:nvPicPr>
        <p:blipFill>
          <a:blip r:embed="rId10">
            <a:alphaModFix/>
          </a:blip>
          <a:stretch>
            <a:fillRect/>
          </a:stretch>
        </p:blipFill>
        <p:spPr>
          <a:xfrm>
            <a:off x="3858536" y="1849625"/>
            <a:ext cx="2689675" cy="756475"/>
          </a:xfrm>
          <a:prstGeom prst="rect">
            <a:avLst/>
          </a:prstGeom>
          <a:noFill/>
          <a:ln>
            <a:noFill/>
          </a:ln>
        </p:spPr>
      </p:pic>
      <p:pic>
        <p:nvPicPr>
          <p:cNvPr id="100" name="Google Shape;100;p16"/>
          <p:cNvPicPr preferRelativeResize="0"/>
          <p:nvPr/>
        </p:nvPicPr>
        <p:blipFill rotWithShape="1">
          <a:blip r:embed="rId11">
            <a:alphaModFix/>
          </a:blip>
          <a:srcRect/>
          <a:stretch/>
        </p:blipFill>
        <p:spPr>
          <a:xfrm>
            <a:off x="3482209" y="2569299"/>
            <a:ext cx="3246499" cy="1134399"/>
          </a:xfrm>
          <a:prstGeom prst="rect">
            <a:avLst/>
          </a:prstGeom>
          <a:noFill/>
          <a:ln>
            <a:noFill/>
          </a:ln>
        </p:spPr>
      </p:pic>
      <p:pic>
        <p:nvPicPr>
          <p:cNvPr id="101" name="Google Shape;101;p16"/>
          <p:cNvPicPr preferRelativeResize="0"/>
          <p:nvPr/>
        </p:nvPicPr>
        <p:blipFill>
          <a:blip r:embed="rId12">
            <a:alphaModFix/>
          </a:blip>
          <a:stretch>
            <a:fillRect/>
          </a:stretch>
        </p:blipFill>
        <p:spPr>
          <a:xfrm>
            <a:off x="3822400" y="3012500"/>
            <a:ext cx="2495775" cy="2495775"/>
          </a:xfrm>
          <a:prstGeom prst="rect">
            <a:avLst/>
          </a:prstGeom>
          <a:noFill/>
          <a:ln>
            <a:noFill/>
          </a:ln>
        </p:spPr>
      </p:pic>
      <p:pic>
        <p:nvPicPr>
          <p:cNvPr id="102" name="Google Shape;102;p16"/>
          <p:cNvPicPr preferRelativeResize="0"/>
          <p:nvPr/>
        </p:nvPicPr>
        <p:blipFill>
          <a:blip r:embed="rId13">
            <a:alphaModFix/>
          </a:blip>
          <a:stretch>
            <a:fillRect/>
          </a:stretch>
        </p:blipFill>
        <p:spPr>
          <a:xfrm>
            <a:off x="6234800" y="3430786"/>
            <a:ext cx="2766375" cy="1511363"/>
          </a:xfrm>
          <a:prstGeom prst="rect">
            <a:avLst/>
          </a:prstGeom>
          <a:noFill/>
          <a:ln>
            <a:noFill/>
          </a:ln>
        </p:spPr>
      </p:pic>
      <p:pic>
        <p:nvPicPr>
          <p:cNvPr id="103" name="Google Shape;103;p16"/>
          <p:cNvPicPr preferRelativeResize="0"/>
          <p:nvPr/>
        </p:nvPicPr>
        <p:blipFill>
          <a:blip r:embed="rId14">
            <a:alphaModFix/>
          </a:blip>
          <a:stretch>
            <a:fillRect/>
          </a:stretch>
        </p:blipFill>
        <p:spPr>
          <a:xfrm>
            <a:off x="6548200" y="623266"/>
            <a:ext cx="2495776" cy="977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Carve Out A New Market</a:t>
            </a:r>
            <a:endParaRPr/>
          </a:p>
        </p:txBody>
      </p:sp>
      <p:sp>
        <p:nvSpPr>
          <p:cNvPr id="109" name="Google Shape;109;p17"/>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sz="1800"/>
              <a:t>No other competitor has any metrics for comfort</a:t>
            </a:r>
            <a:endParaRPr sz="1800"/>
          </a:p>
          <a:p>
            <a:pPr marL="457200" lvl="0" indent="-342900" algn="l" rtl="0">
              <a:lnSpc>
                <a:spcPct val="150000"/>
              </a:lnSpc>
              <a:spcBef>
                <a:spcPts val="0"/>
              </a:spcBef>
              <a:spcAft>
                <a:spcPts val="0"/>
              </a:spcAft>
              <a:buSzPts val="1800"/>
              <a:buChar char="●"/>
            </a:pPr>
            <a:r>
              <a:rPr lang="en" sz="1800"/>
              <a:t>Airline upgrades within the same ticket are expensive</a:t>
            </a:r>
            <a:endParaRPr sz="1800"/>
          </a:p>
          <a:p>
            <a:pPr marL="457200" lvl="0" indent="-342900" algn="l" rtl="0">
              <a:lnSpc>
                <a:spcPct val="150000"/>
              </a:lnSpc>
              <a:spcBef>
                <a:spcPts val="0"/>
              </a:spcBef>
              <a:spcAft>
                <a:spcPts val="0"/>
              </a:spcAft>
              <a:buSzPts val="1800"/>
              <a:buChar char="●"/>
            </a:pPr>
            <a:r>
              <a:rPr lang="en" sz="1800"/>
              <a:t>Price difference between airlines can be minimal but the comfort can be maximal </a:t>
            </a:r>
            <a:endParaRPr sz="1800"/>
          </a:p>
        </p:txBody>
      </p:sp>
      <p:pic>
        <p:nvPicPr>
          <p:cNvPr id="110" name="Google Shape;110;p17"/>
          <p:cNvPicPr preferRelativeResize="0"/>
          <p:nvPr/>
        </p:nvPicPr>
        <p:blipFill>
          <a:blip r:embed="rId3">
            <a:alphaModFix/>
          </a:blip>
          <a:stretch>
            <a:fillRect/>
          </a:stretch>
        </p:blipFill>
        <p:spPr>
          <a:xfrm>
            <a:off x="4194100" y="1266175"/>
            <a:ext cx="4949900" cy="995500"/>
          </a:xfrm>
          <a:prstGeom prst="rect">
            <a:avLst/>
          </a:prstGeom>
          <a:noFill/>
          <a:ln>
            <a:noFill/>
          </a:ln>
        </p:spPr>
      </p:pic>
      <p:pic>
        <p:nvPicPr>
          <p:cNvPr id="111" name="Google Shape;111;p17"/>
          <p:cNvPicPr preferRelativeResize="0"/>
          <p:nvPr/>
        </p:nvPicPr>
        <p:blipFill>
          <a:blip r:embed="rId4">
            <a:alphaModFix/>
          </a:blip>
          <a:stretch>
            <a:fillRect/>
          </a:stretch>
        </p:blipFill>
        <p:spPr>
          <a:xfrm>
            <a:off x="4194095" y="3433325"/>
            <a:ext cx="4949900" cy="954336"/>
          </a:xfrm>
          <a:prstGeom prst="rect">
            <a:avLst/>
          </a:prstGeom>
          <a:noFill/>
          <a:ln>
            <a:noFill/>
          </a:ln>
        </p:spPr>
      </p:pic>
      <p:sp>
        <p:nvSpPr>
          <p:cNvPr id="112" name="Google Shape;112;p17"/>
          <p:cNvSpPr txBox="1"/>
          <p:nvPr/>
        </p:nvSpPr>
        <p:spPr>
          <a:xfrm>
            <a:off x="5556925" y="1556425"/>
            <a:ext cx="70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311700" y="1458850"/>
            <a:ext cx="3999900" cy="33027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sz="1500"/>
              <a:t>28 Inches Legroom</a:t>
            </a:r>
            <a:endParaRPr sz="1500"/>
          </a:p>
          <a:p>
            <a:pPr marL="457200" lvl="0" indent="-323850" algn="l" rtl="0">
              <a:lnSpc>
                <a:spcPct val="200000"/>
              </a:lnSpc>
              <a:spcBef>
                <a:spcPts val="0"/>
              </a:spcBef>
              <a:spcAft>
                <a:spcPts val="0"/>
              </a:spcAft>
              <a:buSzPts val="1500"/>
              <a:buChar char="●"/>
            </a:pPr>
            <a:r>
              <a:rPr lang="en" sz="1500"/>
              <a:t>THE SEATS DO NOT RECLINE</a:t>
            </a:r>
            <a:endParaRPr sz="1500"/>
          </a:p>
          <a:p>
            <a:pPr marL="457200" lvl="0" indent="-323850" algn="l" rtl="0">
              <a:lnSpc>
                <a:spcPct val="200000"/>
              </a:lnSpc>
              <a:spcBef>
                <a:spcPts val="0"/>
              </a:spcBef>
              <a:spcAft>
                <a:spcPts val="0"/>
              </a:spcAft>
              <a:buSzPts val="1500"/>
              <a:buChar char="●"/>
            </a:pPr>
            <a:r>
              <a:rPr lang="en" sz="1500"/>
              <a:t>Beverages and snacks for purchase</a:t>
            </a:r>
            <a:endParaRPr sz="1500"/>
          </a:p>
          <a:p>
            <a:pPr marL="457200" lvl="0" indent="-323850" algn="l" rtl="0">
              <a:lnSpc>
                <a:spcPct val="200000"/>
              </a:lnSpc>
              <a:spcBef>
                <a:spcPts val="0"/>
              </a:spcBef>
              <a:spcAft>
                <a:spcPts val="0"/>
              </a:spcAft>
              <a:buSzPts val="1500"/>
              <a:buChar char="●"/>
            </a:pPr>
            <a:r>
              <a:rPr lang="en" sz="1500"/>
              <a:t>No Internet</a:t>
            </a:r>
            <a:endParaRPr sz="1500"/>
          </a:p>
          <a:p>
            <a:pPr marL="457200" lvl="0" indent="-323850" algn="l" rtl="0">
              <a:lnSpc>
                <a:spcPct val="200000"/>
              </a:lnSpc>
              <a:spcBef>
                <a:spcPts val="0"/>
              </a:spcBef>
              <a:spcAft>
                <a:spcPts val="0"/>
              </a:spcAft>
              <a:buSzPts val="1500"/>
              <a:buChar char="●"/>
            </a:pPr>
            <a:r>
              <a:rPr lang="en" sz="1500"/>
              <a:t>No AC Power</a:t>
            </a:r>
            <a:endParaRPr sz="1500"/>
          </a:p>
          <a:p>
            <a:pPr marL="457200" lvl="0" indent="-323850" algn="l" rtl="0">
              <a:lnSpc>
                <a:spcPct val="200000"/>
              </a:lnSpc>
              <a:spcBef>
                <a:spcPts val="0"/>
              </a:spcBef>
              <a:spcAft>
                <a:spcPts val="0"/>
              </a:spcAft>
              <a:buSzPts val="1500"/>
              <a:buChar char="●"/>
            </a:pPr>
            <a:r>
              <a:rPr lang="en" sz="1500"/>
              <a:t>No Onboard Entertainment</a:t>
            </a:r>
            <a:endParaRPr sz="1500"/>
          </a:p>
          <a:p>
            <a:pPr marL="457200" lvl="0" indent="-323850" algn="l" rtl="0">
              <a:lnSpc>
                <a:spcPct val="200000"/>
              </a:lnSpc>
              <a:spcBef>
                <a:spcPts val="0"/>
              </a:spcBef>
              <a:spcAft>
                <a:spcPts val="0"/>
              </a:spcAft>
              <a:buSzPts val="1500"/>
              <a:buChar char="●"/>
            </a:pPr>
            <a:r>
              <a:rPr lang="en" sz="1500"/>
              <a:t>Smaller Carbon Footprint</a:t>
            </a:r>
            <a:endParaRPr sz="1500"/>
          </a:p>
        </p:txBody>
      </p:sp>
      <p:sp>
        <p:nvSpPr>
          <p:cNvPr id="118" name="Google Shape;118;p18"/>
          <p:cNvSpPr txBox="1">
            <a:spLocks noGrp="1"/>
          </p:cNvSpPr>
          <p:nvPr>
            <p:ph type="body" idx="2"/>
          </p:nvPr>
        </p:nvSpPr>
        <p:spPr>
          <a:xfrm>
            <a:off x="4832400" y="1458850"/>
            <a:ext cx="3999900" cy="33027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
              <a:t>31 Inches Legroom</a:t>
            </a:r>
            <a:endParaRPr/>
          </a:p>
          <a:p>
            <a:pPr marL="457200" lvl="0" indent="-317500" algn="l" rtl="0">
              <a:lnSpc>
                <a:spcPct val="200000"/>
              </a:lnSpc>
              <a:spcBef>
                <a:spcPts val="0"/>
              </a:spcBef>
              <a:spcAft>
                <a:spcPts val="0"/>
              </a:spcAft>
              <a:buSzPts val="1400"/>
              <a:buChar char="●"/>
            </a:pPr>
            <a:r>
              <a:rPr lang="en"/>
              <a:t>Beverages and snacks included</a:t>
            </a:r>
            <a:endParaRPr/>
          </a:p>
          <a:p>
            <a:pPr marL="457200" lvl="0" indent="-317500" algn="l" rtl="0">
              <a:lnSpc>
                <a:spcPct val="200000"/>
              </a:lnSpc>
              <a:spcBef>
                <a:spcPts val="0"/>
              </a:spcBef>
              <a:spcAft>
                <a:spcPts val="0"/>
              </a:spcAft>
              <a:buSzPts val="1400"/>
              <a:buChar char="●"/>
            </a:pPr>
            <a:r>
              <a:rPr lang="en"/>
              <a:t>Internet available for purchases</a:t>
            </a:r>
            <a:endParaRPr/>
          </a:p>
          <a:p>
            <a:pPr marL="457200" lvl="0" indent="-317500" algn="l" rtl="0">
              <a:lnSpc>
                <a:spcPct val="200000"/>
              </a:lnSpc>
              <a:spcBef>
                <a:spcPts val="0"/>
              </a:spcBef>
              <a:spcAft>
                <a:spcPts val="0"/>
              </a:spcAft>
              <a:buSzPts val="1400"/>
              <a:buChar char="●"/>
            </a:pPr>
            <a:r>
              <a:rPr lang="en"/>
              <a:t>Movies on demand through personal cell phone</a:t>
            </a:r>
            <a:endParaRPr/>
          </a:p>
          <a:p>
            <a:pPr marL="457200" lvl="0" indent="-317500" algn="l" rtl="0">
              <a:lnSpc>
                <a:spcPct val="200000"/>
              </a:lnSpc>
              <a:spcBef>
                <a:spcPts val="0"/>
              </a:spcBef>
              <a:spcAft>
                <a:spcPts val="0"/>
              </a:spcAft>
              <a:buSzPts val="1400"/>
              <a:buChar char="●"/>
            </a:pPr>
            <a:r>
              <a:rPr lang="en"/>
              <a:t>Outlet and USB Ports</a:t>
            </a:r>
            <a:endParaRPr/>
          </a:p>
        </p:txBody>
      </p:sp>
      <p:pic>
        <p:nvPicPr>
          <p:cNvPr id="119" name="Google Shape;119;p18"/>
          <p:cNvPicPr preferRelativeResize="0"/>
          <p:nvPr/>
        </p:nvPicPr>
        <p:blipFill>
          <a:blip r:embed="rId3">
            <a:alphaModFix/>
          </a:blip>
          <a:stretch>
            <a:fillRect/>
          </a:stretch>
        </p:blipFill>
        <p:spPr>
          <a:xfrm>
            <a:off x="1014725" y="-7"/>
            <a:ext cx="2593825" cy="1458850"/>
          </a:xfrm>
          <a:prstGeom prst="rect">
            <a:avLst/>
          </a:prstGeom>
          <a:noFill/>
          <a:ln>
            <a:noFill/>
          </a:ln>
        </p:spPr>
      </p:pic>
      <p:pic>
        <p:nvPicPr>
          <p:cNvPr id="120" name="Google Shape;120;p18"/>
          <p:cNvPicPr preferRelativeResize="0"/>
          <p:nvPr/>
        </p:nvPicPr>
        <p:blipFill>
          <a:blip r:embed="rId4">
            <a:alphaModFix/>
          </a:blip>
          <a:stretch>
            <a:fillRect/>
          </a:stretch>
        </p:blipFill>
        <p:spPr>
          <a:xfrm>
            <a:off x="4767750" y="-322487"/>
            <a:ext cx="4129198" cy="2322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The Dreamline Score</a:t>
            </a:r>
            <a:endParaRPr/>
          </a:p>
        </p:txBody>
      </p:sp>
      <p:sp>
        <p:nvSpPr>
          <p:cNvPr id="126" name="Google Shape;126;p19"/>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sz="1500"/>
              <a:t>Balance affordability and comfort to create a new metric: The Dreamline Score</a:t>
            </a:r>
            <a:endParaRPr sz="1500"/>
          </a:p>
          <a:p>
            <a:pPr marL="457200" lvl="0" indent="-323850" algn="l" rtl="0">
              <a:lnSpc>
                <a:spcPct val="200000"/>
              </a:lnSpc>
              <a:spcBef>
                <a:spcPts val="0"/>
              </a:spcBef>
              <a:spcAft>
                <a:spcPts val="0"/>
              </a:spcAft>
              <a:buSzPts val="1500"/>
              <a:buChar char="●"/>
            </a:pPr>
            <a:r>
              <a:rPr lang="en" sz="1500"/>
              <a:t>Assign the value of a certain amenity </a:t>
            </a:r>
            <a:endParaRPr sz="1500"/>
          </a:p>
          <a:p>
            <a:pPr marL="914400" lvl="1" indent="-323850" algn="l" rtl="0">
              <a:lnSpc>
                <a:spcPct val="200000"/>
              </a:lnSpc>
              <a:spcBef>
                <a:spcPts val="0"/>
              </a:spcBef>
              <a:spcAft>
                <a:spcPts val="0"/>
              </a:spcAft>
              <a:buSzPts val="1500"/>
              <a:buChar char="○"/>
            </a:pPr>
            <a:r>
              <a:rPr lang="en" sz="1500"/>
              <a:t>Changeable by user</a:t>
            </a:r>
            <a:endParaRPr sz="1500"/>
          </a:p>
          <a:p>
            <a:pPr marL="457200" lvl="0" indent="-323850" algn="l" rtl="0">
              <a:lnSpc>
                <a:spcPct val="200000"/>
              </a:lnSpc>
              <a:spcBef>
                <a:spcPts val="0"/>
              </a:spcBef>
              <a:spcAft>
                <a:spcPts val="0"/>
              </a:spcAft>
              <a:buSzPts val="1500"/>
              <a:buChar char="●"/>
            </a:pPr>
            <a:r>
              <a:rPr lang="en" sz="1500"/>
              <a:t>Final Ticket Recommendation</a:t>
            </a:r>
            <a:endParaRPr sz="1500"/>
          </a:p>
        </p:txBody>
      </p:sp>
      <p:pic>
        <p:nvPicPr>
          <p:cNvPr id="127" name="Google Shape;127;p19"/>
          <p:cNvPicPr preferRelativeResize="0"/>
          <p:nvPr/>
        </p:nvPicPr>
        <p:blipFill>
          <a:blip r:embed="rId3">
            <a:alphaModFix/>
          </a:blip>
          <a:stretch>
            <a:fillRect/>
          </a:stretch>
        </p:blipFill>
        <p:spPr>
          <a:xfrm>
            <a:off x="4279125" y="1835090"/>
            <a:ext cx="4864876" cy="2164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The Dreamline Score</a:t>
            </a:r>
            <a:endParaRPr/>
          </a:p>
        </p:txBody>
      </p:sp>
      <p:sp>
        <p:nvSpPr>
          <p:cNvPr id="133" name="Google Shape;133;p20"/>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lnSpcReduction="10000"/>
          </a:bodyPr>
          <a:lstStyle/>
          <a:p>
            <a:pPr marL="457200" lvl="0" indent="-323850" algn="l" rtl="0">
              <a:spcBef>
                <a:spcPts val="0"/>
              </a:spcBef>
              <a:spcAft>
                <a:spcPts val="0"/>
              </a:spcAft>
              <a:buSzPts val="1500"/>
              <a:buChar char="●"/>
            </a:pPr>
            <a:r>
              <a:rPr lang="en" sz="1500"/>
              <a:t>Ask the customer for the dates, origin and destination</a:t>
            </a:r>
            <a:endParaRPr sz="1500"/>
          </a:p>
          <a:p>
            <a:pPr marL="457200" lvl="0" indent="-323850" algn="l" rtl="0">
              <a:spcBef>
                <a:spcPts val="0"/>
              </a:spcBef>
              <a:spcAft>
                <a:spcPts val="0"/>
              </a:spcAft>
              <a:buSzPts val="1500"/>
              <a:buChar char="●"/>
            </a:pPr>
            <a:r>
              <a:rPr lang="en" sz="1500"/>
              <a:t>API calls for ticket prices</a:t>
            </a:r>
            <a:endParaRPr sz="1500"/>
          </a:p>
          <a:p>
            <a:pPr marL="914400" lvl="1" indent="-323850" algn="l" rtl="0">
              <a:spcBef>
                <a:spcPts val="0"/>
              </a:spcBef>
              <a:spcAft>
                <a:spcPts val="0"/>
              </a:spcAft>
              <a:buSzPts val="1500"/>
              <a:buChar char="○"/>
            </a:pPr>
            <a:r>
              <a:rPr lang="en" sz="1500"/>
              <a:t>Functionality already created by airlines and ticketing agents</a:t>
            </a:r>
            <a:endParaRPr sz="1500"/>
          </a:p>
          <a:p>
            <a:pPr marL="457200" lvl="0" indent="-323850" algn="l" rtl="0">
              <a:spcBef>
                <a:spcPts val="0"/>
              </a:spcBef>
              <a:spcAft>
                <a:spcPts val="0"/>
              </a:spcAft>
              <a:buSzPts val="1500"/>
              <a:buChar char="●"/>
            </a:pPr>
            <a:r>
              <a:rPr lang="en" sz="1500"/>
              <a:t>API calls for aircraft information</a:t>
            </a:r>
            <a:endParaRPr sz="1500"/>
          </a:p>
          <a:p>
            <a:pPr marL="914400" lvl="1" indent="-323850" algn="l" rtl="0">
              <a:spcBef>
                <a:spcPts val="0"/>
              </a:spcBef>
              <a:spcAft>
                <a:spcPts val="0"/>
              </a:spcAft>
              <a:buSzPts val="1500"/>
              <a:buChar char="○"/>
            </a:pPr>
            <a:r>
              <a:rPr lang="en" sz="1500"/>
              <a:t>Amadeus </a:t>
            </a:r>
            <a:endParaRPr sz="1500"/>
          </a:p>
          <a:p>
            <a:pPr marL="914400" lvl="1" indent="-323850" algn="l" rtl="0">
              <a:spcBef>
                <a:spcPts val="0"/>
              </a:spcBef>
              <a:spcAft>
                <a:spcPts val="0"/>
              </a:spcAft>
              <a:buSzPts val="1500"/>
              <a:buChar char="○"/>
            </a:pPr>
            <a:r>
              <a:rPr lang="en" sz="1500"/>
              <a:t>Sabre</a:t>
            </a:r>
            <a:endParaRPr sz="1500"/>
          </a:p>
          <a:p>
            <a:pPr marL="914400" lvl="1" indent="-323850" algn="l" rtl="0">
              <a:spcBef>
                <a:spcPts val="0"/>
              </a:spcBef>
              <a:spcAft>
                <a:spcPts val="0"/>
              </a:spcAft>
              <a:buSzPts val="1500"/>
              <a:buChar char="○"/>
            </a:pPr>
            <a:r>
              <a:rPr lang="en" sz="1500"/>
              <a:t>TravelPort</a:t>
            </a:r>
            <a:endParaRPr sz="1500"/>
          </a:p>
          <a:p>
            <a:pPr marL="457200" lvl="0" indent="-323850" algn="l" rtl="0">
              <a:spcBef>
                <a:spcPts val="0"/>
              </a:spcBef>
              <a:spcAft>
                <a:spcPts val="0"/>
              </a:spcAft>
              <a:buSzPts val="1500"/>
              <a:buChar char="●"/>
            </a:pPr>
            <a:r>
              <a:rPr lang="en" sz="1500"/>
              <a:t>Factor in the data, create the dreamline score</a:t>
            </a:r>
            <a:endParaRPr sz="1500"/>
          </a:p>
          <a:p>
            <a:pPr marL="457200" lvl="0" indent="-323850" algn="l" rtl="0">
              <a:spcBef>
                <a:spcPts val="0"/>
              </a:spcBef>
              <a:spcAft>
                <a:spcPts val="0"/>
              </a:spcAft>
              <a:buSzPts val="1500"/>
              <a:buChar char="●"/>
            </a:pPr>
            <a:r>
              <a:rPr lang="en" sz="1500"/>
              <a:t>Display the information on the website </a:t>
            </a:r>
            <a:endParaRPr sz="1500"/>
          </a:p>
        </p:txBody>
      </p:sp>
      <p:sp>
        <p:nvSpPr>
          <p:cNvPr id="134" name="Google Shape;134;p20"/>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0"/>
          <p:cNvPicPr preferRelativeResize="0"/>
          <p:nvPr/>
        </p:nvPicPr>
        <p:blipFill>
          <a:blip r:embed="rId3">
            <a:alphaModFix/>
          </a:blip>
          <a:stretch>
            <a:fillRect/>
          </a:stretch>
        </p:blipFill>
        <p:spPr>
          <a:xfrm>
            <a:off x="4423004" y="1266175"/>
            <a:ext cx="4409296" cy="33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Stakeholders</a:t>
            </a:r>
            <a:endParaRPr/>
          </a:p>
        </p:txBody>
      </p:sp>
      <p:sp>
        <p:nvSpPr>
          <p:cNvPr id="141" name="Google Shape;141;p21"/>
          <p:cNvSpPr txBox="1">
            <a:spLocks noGrp="1"/>
          </p:cNvSpPr>
          <p:nvPr>
            <p:ph type="body" idx="1"/>
          </p:nvPr>
        </p:nvSpPr>
        <p:spPr>
          <a:xfrm>
            <a:off x="311700" y="1065575"/>
            <a:ext cx="8520600" cy="3813300"/>
          </a:xfrm>
          <a:prstGeom prst="rect">
            <a:avLst/>
          </a:prstGeom>
        </p:spPr>
        <p:txBody>
          <a:bodyPr spcFirstLastPara="1" wrap="square" lIns="91425" tIns="91425" rIns="91425" bIns="91425" anchor="t" anchorCtr="0">
            <a:normAutofit fontScale="25000" lnSpcReduction="20000"/>
          </a:bodyPr>
          <a:lstStyle/>
          <a:p>
            <a:pPr marL="457200" lvl="0" indent="-339725" algn="l" rtl="0">
              <a:lnSpc>
                <a:spcPct val="100000"/>
              </a:lnSpc>
              <a:spcBef>
                <a:spcPts val="0"/>
              </a:spcBef>
              <a:spcAft>
                <a:spcPts val="0"/>
              </a:spcAft>
              <a:buSzPct val="100000"/>
              <a:buChar char="●"/>
            </a:pPr>
            <a:r>
              <a:rPr lang="en" sz="7000" b="1"/>
              <a:t>Client</a:t>
            </a:r>
            <a:endParaRPr sz="7000" b="1"/>
          </a:p>
          <a:p>
            <a:pPr marL="914400" lvl="1" indent="-339725" algn="l" rtl="0">
              <a:lnSpc>
                <a:spcPct val="100000"/>
              </a:lnSpc>
              <a:spcBef>
                <a:spcPts val="0"/>
              </a:spcBef>
              <a:spcAft>
                <a:spcPts val="0"/>
              </a:spcAft>
              <a:buSzPct val="100000"/>
              <a:buChar char="○"/>
            </a:pPr>
            <a:r>
              <a:rPr lang="en" sz="7000"/>
              <a:t>Pay for web development</a:t>
            </a:r>
            <a:endParaRPr sz="7000"/>
          </a:p>
          <a:p>
            <a:pPr marL="914400" lvl="1" indent="-339725" algn="l" rtl="0">
              <a:lnSpc>
                <a:spcPct val="100000"/>
              </a:lnSpc>
              <a:spcBef>
                <a:spcPts val="0"/>
              </a:spcBef>
              <a:spcAft>
                <a:spcPts val="0"/>
              </a:spcAft>
              <a:buSzPct val="100000"/>
              <a:buChar char="○"/>
            </a:pPr>
            <a:r>
              <a:rPr lang="en" sz="7000"/>
              <a:t>Work directly with programmers</a:t>
            </a:r>
            <a:endParaRPr sz="7000"/>
          </a:p>
          <a:p>
            <a:pPr marL="914400" lvl="1" indent="-339725" algn="l" rtl="0">
              <a:lnSpc>
                <a:spcPct val="100000"/>
              </a:lnSpc>
              <a:spcBef>
                <a:spcPts val="0"/>
              </a:spcBef>
              <a:spcAft>
                <a:spcPts val="0"/>
              </a:spcAft>
              <a:buSzPct val="100000"/>
              <a:buChar char="○"/>
            </a:pPr>
            <a:r>
              <a:rPr lang="en" sz="7000"/>
              <a:t>Constant feedback/features, quality application</a:t>
            </a:r>
            <a:endParaRPr sz="7000"/>
          </a:p>
          <a:p>
            <a:pPr marL="457200" lvl="0" indent="-339725" algn="l" rtl="0">
              <a:lnSpc>
                <a:spcPct val="100000"/>
              </a:lnSpc>
              <a:spcBef>
                <a:spcPts val="0"/>
              </a:spcBef>
              <a:spcAft>
                <a:spcPts val="0"/>
              </a:spcAft>
              <a:buSzPct val="100000"/>
              <a:buChar char="●"/>
            </a:pPr>
            <a:r>
              <a:rPr lang="en" sz="7000" b="1"/>
              <a:t>Customer</a:t>
            </a:r>
            <a:endParaRPr sz="7000" b="1"/>
          </a:p>
          <a:p>
            <a:pPr marL="914400" lvl="1" indent="-339725" algn="l" rtl="0">
              <a:lnSpc>
                <a:spcPct val="100000"/>
              </a:lnSpc>
              <a:spcBef>
                <a:spcPts val="0"/>
              </a:spcBef>
              <a:spcAft>
                <a:spcPts val="0"/>
              </a:spcAft>
              <a:buSzPct val="100000"/>
              <a:buChar char="○"/>
            </a:pPr>
            <a:r>
              <a:rPr lang="en" sz="7000"/>
              <a:t>Flight passengers</a:t>
            </a:r>
            <a:endParaRPr sz="7000"/>
          </a:p>
          <a:p>
            <a:pPr marL="914400" lvl="1" indent="-339725" algn="l" rtl="0">
              <a:lnSpc>
                <a:spcPct val="100000"/>
              </a:lnSpc>
              <a:spcBef>
                <a:spcPts val="0"/>
              </a:spcBef>
              <a:spcAft>
                <a:spcPts val="0"/>
              </a:spcAft>
              <a:buSzPct val="100000"/>
              <a:buChar char="○"/>
            </a:pPr>
            <a:r>
              <a:rPr lang="en" sz="7000"/>
              <a:t>Best price/comfortability</a:t>
            </a:r>
            <a:endParaRPr sz="7000"/>
          </a:p>
          <a:p>
            <a:pPr marL="914400" lvl="1" indent="-339725" algn="l" rtl="0">
              <a:lnSpc>
                <a:spcPct val="100000"/>
              </a:lnSpc>
              <a:spcBef>
                <a:spcPts val="0"/>
              </a:spcBef>
              <a:spcAft>
                <a:spcPts val="0"/>
              </a:spcAft>
              <a:buSzPct val="100000"/>
              <a:buChar char="○"/>
            </a:pPr>
            <a:r>
              <a:rPr lang="en" sz="7000"/>
              <a:t>Accomodations</a:t>
            </a:r>
            <a:endParaRPr sz="7000"/>
          </a:p>
          <a:p>
            <a:pPr marL="457200" lvl="0" indent="-339725" algn="l" rtl="0">
              <a:lnSpc>
                <a:spcPct val="100000"/>
              </a:lnSpc>
              <a:spcBef>
                <a:spcPts val="0"/>
              </a:spcBef>
              <a:spcAft>
                <a:spcPts val="0"/>
              </a:spcAft>
              <a:buSzPct val="100000"/>
              <a:buChar char="●"/>
            </a:pPr>
            <a:r>
              <a:rPr lang="en" sz="7000" b="1"/>
              <a:t>Hands on user </a:t>
            </a:r>
            <a:endParaRPr sz="7000" b="1"/>
          </a:p>
          <a:p>
            <a:pPr marL="914400" lvl="1" indent="-339725" algn="l" rtl="0">
              <a:spcBef>
                <a:spcPts val="0"/>
              </a:spcBef>
              <a:spcAft>
                <a:spcPts val="0"/>
              </a:spcAft>
              <a:buSzPct val="100000"/>
              <a:buChar char="○"/>
            </a:pPr>
            <a:r>
              <a:rPr lang="en" sz="7000"/>
              <a:t>Adults/Young adults</a:t>
            </a:r>
            <a:endParaRPr sz="7000"/>
          </a:p>
          <a:p>
            <a:pPr marL="914400" lvl="1" indent="-339725" algn="l" rtl="0">
              <a:spcBef>
                <a:spcPts val="0"/>
              </a:spcBef>
              <a:spcAft>
                <a:spcPts val="0"/>
              </a:spcAft>
              <a:buSzPct val="100000"/>
              <a:buChar char="○"/>
            </a:pPr>
            <a:r>
              <a:rPr lang="en" sz="7000"/>
              <a:t>Frequent flyers</a:t>
            </a:r>
            <a:endParaRPr sz="7000"/>
          </a:p>
          <a:p>
            <a:pPr marL="914400" lvl="1" indent="-339725" algn="l" rtl="0">
              <a:spcBef>
                <a:spcPts val="0"/>
              </a:spcBef>
              <a:spcAft>
                <a:spcPts val="0"/>
              </a:spcAft>
              <a:buSzPct val="100000"/>
              <a:buChar char="○"/>
            </a:pPr>
            <a:r>
              <a:rPr lang="en" sz="7000"/>
              <a:t>Require little knowledge for use</a:t>
            </a:r>
            <a:endParaRPr sz="7000"/>
          </a:p>
          <a:p>
            <a:pPr marL="457200" lvl="0" indent="-339725" algn="l" rtl="0">
              <a:spcBef>
                <a:spcPts val="0"/>
              </a:spcBef>
              <a:spcAft>
                <a:spcPts val="0"/>
              </a:spcAft>
              <a:buSzPct val="100000"/>
              <a:buChar char="●"/>
            </a:pPr>
            <a:r>
              <a:rPr lang="en" sz="7000" b="1"/>
              <a:t>Maintenance users / Service Technicians</a:t>
            </a:r>
            <a:endParaRPr sz="7000" b="1"/>
          </a:p>
          <a:p>
            <a:pPr marL="914400" lvl="1" indent="-339725" algn="l" rtl="0">
              <a:spcBef>
                <a:spcPts val="0"/>
              </a:spcBef>
              <a:spcAft>
                <a:spcPts val="0"/>
              </a:spcAft>
              <a:buSzPct val="100000"/>
              <a:buChar char="○"/>
            </a:pPr>
            <a:r>
              <a:rPr lang="en" sz="7000"/>
              <a:t>Developers provide updates/bug fixes</a:t>
            </a:r>
            <a:endParaRPr sz="7000"/>
          </a:p>
          <a:p>
            <a:pPr marL="914400" lvl="1" indent="-339725" algn="l" rtl="0">
              <a:spcBef>
                <a:spcPts val="0"/>
              </a:spcBef>
              <a:spcAft>
                <a:spcPts val="0"/>
              </a:spcAft>
              <a:buSzPct val="100000"/>
              <a:buChar char="○"/>
            </a:pPr>
            <a:r>
              <a:rPr lang="en" sz="7000"/>
              <a:t>Technical support via email</a:t>
            </a:r>
            <a:endParaRPr sz="70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2" name="Google Shape;142;p21"/>
          <p:cNvPicPr preferRelativeResize="0"/>
          <p:nvPr/>
        </p:nvPicPr>
        <p:blipFill>
          <a:blip r:embed="rId3">
            <a:alphaModFix/>
          </a:blip>
          <a:stretch>
            <a:fillRect/>
          </a:stretch>
        </p:blipFill>
        <p:spPr>
          <a:xfrm>
            <a:off x="5477450" y="2195125"/>
            <a:ext cx="3522276" cy="23458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On-screen Show (16:9)</PresentationFormat>
  <Paragraphs>133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PT Sans Narrow</vt:lpstr>
      <vt:lpstr>Open Sans</vt:lpstr>
      <vt:lpstr>Arial</vt:lpstr>
      <vt:lpstr>Tropic</vt:lpstr>
      <vt:lpstr>Dreamline</vt:lpstr>
      <vt:lpstr>The Purpose of This Project - Find the Cheapest Seat</vt:lpstr>
      <vt:lpstr>The Purpose of This Project - Find the most Comfortable Seat</vt:lpstr>
      <vt:lpstr>The Current Competition… There’s a lot.</vt:lpstr>
      <vt:lpstr>Carve Out A New Market</vt:lpstr>
      <vt:lpstr>PowerPoint Presentation</vt:lpstr>
      <vt:lpstr>The Dreamline Score</vt:lpstr>
      <vt:lpstr>Building The Dreamline Score</vt:lpstr>
      <vt:lpstr>Stakeholders</vt:lpstr>
      <vt:lpstr>Stakeholders (cont)</vt:lpstr>
      <vt:lpstr>Constraints</vt:lpstr>
      <vt:lpstr>Constraints (cont)</vt:lpstr>
      <vt:lpstr>Naming Conventions and Definitions</vt:lpstr>
      <vt:lpstr>Relevant Facts and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Dreamline</dc:title>
  <cp:lastModifiedBy>Patel, Harshal</cp:lastModifiedBy>
  <cp:revision>1</cp:revision>
  <dcterms:modified xsi:type="dcterms:W3CDTF">2022-02-14T08:37:30Z</dcterms:modified>
</cp:coreProperties>
</file>